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entation.xml" ContentType="application/vnd.openxmlformats-officedocument.presentationml.presentation.main+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9.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7.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1.xml" ContentType="application/vnd.openxmlformats-officedocument.theme+xml"/>
  <Override PartName="/ppt/theme/theme10.xml" ContentType="application/vnd.openxmlformats-officedocument.theme+xml"/>
  <Override PartName="/ppt/theme/theme8.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0" r:id="rId1"/>
    <p:sldMasterId id="2147483667" r:id="rId2"/>
    <p:sldMasterId id="2147483674" r:id="rId3"/>
    <p:sldMasterId id="2147483734" r:id="rId4"/>
    <p:sldMasterId id="2147483715" r:id="rId5"/>
    <p:sldMasterId id="2147483813" r:id="rId6"/>
    <p:sldMasterId id="2147483839" r:id="rId7"/>
    <p:sldMasterId id="2147483851" r:id="rId8"/>
    <p:sldMasterId id="2147483873" r:id="rId9"/>
  </p:sldMasterIdLst>
  <p:notesMasterIdLst>
    <p:notesMasterId r:id="rId139"/>
  </p:notesMasterIdLst>
  <p:handoutMasterIdLst>
    <p:handoutMasterId r:id="rId140"/>
  </p:handoutMasterIdLst>
  <p:sldIdLst>
    <p:sldId id="2746" r:id="rId10"/>
    <p:sldId id="3146" r:id="rId11"/>
    <p:sldId id="285" r:id="rId12"/>
    <p:sldId id="3147" r:id="rId13"/>
    <p:sldId id="3233" r:id="rId14"/>
    <p:sldId id="3234" r:id="rId15"/>
    <p:sldId id="3235" r:id="rId16"/>
    <p:sldId id="3148" r:id="rId17"/>
    <p:sldId id="3236" r:id="rId18"/>
    <p:sldId id="3149" r:id="rId19"/>
    <p:sldId id="3237" r:id="rId20"/>
    <p:sldId id="3150" r:id="rId21"/>
    <p:sldId id="3151" r:id="rId22"/>
    <p:sldId id="3152" r:id="rId23"/>
    <p:sldId id="3153" r:id="rId24"/>
    <p:sldId id="3154" r:id="rId25"/>
    <p:sldId id="3155" r:id="rId26"/>
    <p:sldId id="3243" r:id="rId27"/>
    <p:sldId id="3156" r:id="rId28"/>
    <p:sldId id="3244" r:id="rId29"/>
    <p:sldId id="3157" r:id="rId30"/>
    <p:sldId id="3245" r:id="rId31"/>
    <p:sldId id="3158" r:id="rId32"/>
    <p:sldId id="3246" r:id="rId33"/>
    <p:sldId id="3159" r:id="rId34"/>
    <p:sldId id="3247" r:id="rId35"/>
    <p:sldId id="3160" r:id="rId36"/>
    <p:sldId id="3161" r:id="rId37"/>
    <p:sldId id="3162" r:id="rId38"/>
    <p:sldId id="3163" r:id="rId39"/>
    <p:sldId id="3164" r:id="rId40"/>
    <p:sldId id="3165" r:id="rId41"/>
    <p:sldId id="3166" r:id="rId42"/>
    <p:sldId id="3167" r:id="rId43"/>
    <p:sldId id="3168" r:id="rId44"/>
    <p:sldId id="3169" r:id="rId45"/>
    <p:sldId id="3170" r:id="rId46"/>
    <p:sldId id="3171" r:id="rId47"/>
    <p:sldId id="3172" r:id="rId48"/>
    <p:sldId id="3173" r:id="rId49"/>
    <p:sldId id="3174" r:id="rId50"/>
    <p:sldId id="3175" r:id="rId51"/>
    <p:sldId id="3176" r:id="rId52"/>
    <p:sldId id="3177" r:id="rId53"/>
    <p:sldId id="3178" r:id="rId54"/>
    <p:sldId id="3179" r:id="rId55"/>
    <p:sldId id="3180" r:id="rId56"/>
    <p:sldId id="3181" r:id="rId57"/>
    <p:sldId id="3241" r:id="rId58"/>
    <p:sldId id="3182" r:id="rId59"/>
    <p:sldId id="3185" r:id="rId60"/>
    <p:sldId id="3242" r:id="rId61"/>
    <p:sldId id="3186" r:id="rId62"/>
    <p:sldId id="3187" r:id="rId63"/>
    <p:sldId id="3188" r:id="rId64"/>
    <p:sldId id="3189" r:id="rId65"/>
    <p:sldId id="3190" r:id="rId66"/>
    <p:sldId id="3191" r:id="rId67"/>
    <p:sldId id="3192" r:id="rId68"/>
    <p:sldId id="3193" r:id="rId69"/>
    <p:sldId id="3194" r:id="rId70"/>
    <p:sldId id="3196" r:id="rId71"/>
    <p:sldId id="3197" r:id="rId72"/>
    <p:sldId id="3199" r:id="rId73"/>
    <p:sldId id="3200" r:id="rId74"/>
    <p:sldId id="3248" r:id="rId75"/>
    <p:sldId id="3198" r:id="rId76"/>
    <p:sldId id="3202" r:id="rId77"/>
    <p:sldId id="3201" r:id="rId78"/>
    <p:sldId id="3203" r:id="rId79"/>
    <p:sldId id="3204" r:id="rId80"/>
    <p:sldId id="3205" r:id="rId81"/>
    <p:sldId id="3206" r:id="rId82"/>
    <p:sldId id="3207" r:id="rId83"/>
    <p:sldId id="3208" r:id="rId84"/>
    <p:sldId id="3211" r:id="rId85"/>
    <p:sldId id="3209" r:id="rId86"/>
    <p:sldId id="3240" r:id="rId87"/>
    <p:sldId id="3249" r:id="rId88"/>
    <p:sldId id="3212" r:id="rId89"/>
    <p:sldId id="3250" r:id="rId90"/>
    <p:sldId id="3251" r:id="rId91"/>
    <p:sldId id="281" r:id="rId92"/>
    <p:sldId id="283" r:id="rId93"/>
    <p:sldId id="284" r:id="rId94"/>
    <p:sldId id="304" r:id="rId95"/>
    <p:sldId id="3213" r:id="rId96"/>
    <p:sldId id="3214" r:id="rId97"/>
    <p:sldId id="3215" r:id="rId98"/>
    <p:sldId id="3216" r:id="rId99"/>
    <p:sldId id="3217" r:id="rId100"/>
    <p:sldId id="3219" r:id="rId101"/>
    <p:sldId id="3218" r:id="rId102"/>
    <p:sldId id="3220" r:id="rId103"/>
    <p:sldId id="3221" r:id="rId104"/>
    <p:sldId id="3222" r:id="rId105"/>
    <p:sldId id="3223" r:id="rId106"/>
    <p:sldId id="3224" r:id="rId107"/>
    <p:sldId id="3225" r:id="rId108"/>
    <p:sldId id="3226" r:id="rId109"/>
    <p:sldId id="3227" r:id="rId110"/>
    <p:sldId id="3228" r:id="rId111"/>
    <p:sldId id="3229" r:id="rId112"/>
    <p:sldId id="3230" r:id="rId113"/>
    <p:sldId id="3231" r:id="rId114"/>
    <p:sldId id="3232" r:id="rId115"/>
    <p:sldId id="3252" r:id="rId116"/>
    <p:sldId id="296" r:id="rId117"/>
    <p:sldId id="294" r:id="rId118"/>
    <p:sldId id="305" r:id="rId119"/>
    <p:sldId id="316" r:id="rId120"/>
    <p:sldId id="307" r:id="rId121"/>
    <p:sldId id="308" r:id="rId122"/>
    <p:sldId id="309" r:id="rId123"/>
    <p:sldId id="3253" r:id="rId124"/>
    <p:sldId id="3254" r:id="rId125"/>
    <p:sldId id="3255" r:id="rId126"/>
    <p:sldId id="3256" r:id="rId127"/>
    <p:sldId id="3257" r:id="rId128"/>
    <p:sldId id="290" r:id="rId129"/>
    <p:sldId id="318" r:id="rId130"/>
    <p:sldId id="324" r:id="rId131"/>
    <p:sldId id="317" r:id="rId132"/>
    <p:sldId id="319" r:id="rId133"/>
    <p:sldId id="3258" r:id="rId134"/>
    <p:sldId id="3259" r:id="rId135"/>
    <p:sldId id="3260" r:id="rId136"/>
    <p:sldId id="3261" r:id="rId137"/>
    <p:sldId id="2747" r:id="rId13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A7FF"/>
    <a:srgbClr val="003587"/>
    <a:srgbClr val="CA8016"/>
    <a:srgbClr val="15607F"/>
    <a:srgbClr val="F38941"/>
    <a:srgbClr val="FC9D57"/>
    <a:srgbClr val="E94100"/>
    <a:srgbClr val="D99D00"/>
    <a:srgbClr val="FACF18"/>
    <a:srgbClr val="FEF0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9" autoAdjust="0"/>
    <p:restoredTop sz="74337" autoAdjust="0"/>
  </p:normalViewPr>
  <p:slideViewPr>
    <p:cSldViewPr snapToObjects="1">
      <p:cViewPr varScale="1">
        <p:scale>
          <a:sx n="48" d="100"/>
          <a:sy n="48" d="100"/>
        </p:scale>
        <p:origin x="67" y="120"/>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00" d="100"/>
        <a:sy n="100" d="100"/>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notesMaster" Target="notesMasters/notes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commentAuthors" Target="commentAuthors.xml"/><Relationship Id="rId146" Type="http://schemas.openxmlformats.org/officeDocument/2006/relationships/customXml" Target="../customXml/item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customXml" Target="../customXml/item2.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viewProps" Target="viewProps.xml"/><Relationship Id="rId148" Type="http://schemas.openxmlformats.org/officeDocument/2006/relationships/customXml" Target="../customXml/item3.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10/14/2024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10/14/2024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a:t>
            </a:fld>
            <a:endParaRPr lang="en-US" dirty="0"/>
          </a:p>
        </p:txBody>
      </p:sp>
    </p:spTree>
    <p:extLst>
      <p:ext uri="{BB962C8B-B14F-4D97-AF65-F5344CB8AC3E}">
        <p14:creationId xmlns:p14="http://schemas.microsoft.com/office/powerpoint/2010/main" val="4128353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39873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0599700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781653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6222900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4441860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9193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697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4418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9143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0123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48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9217391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5158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4676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3594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1379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245666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87972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334816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87039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03764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2005817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3113807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14454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a:t>
            </a:fld>
            <a:endParaRPr lang="en-US" dirty="0"/>
          </a:p>
        </p:txBody>
      </p:sp>
    </p:spTree>
    <p:extLst>
      <p:ext uri="{BB962C8B-B14F-4D97-AF65-F5344CB8AC3E}">
        <p14:creationId xmlns:p14="http://schemas.microsoft.com/office/powerpoint/2010/main" val="15787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397159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704750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221008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endParaRPr lang="zh-TW" altLang="zh-TW" dirty="0"/>
          </a:p>
        </p:txBody>
      </p:sp>
    </p:spTree>
    <p:extLst>
      <p:ext uri="{BB962C8B-B14F-4D97-AF65-F5344CB8AC3E}">
        <p14:creationId xmlns:p14="http://schemas.microsoft.com/office/powerpoint/2010/main" val="2351485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221527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052114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en-US" altLang="zh-TW" dirty="0"/>
          </a:p>
        </p:txBody>
      </p:sp>
    </p:spTree>
    <p:extLst>
      <p:ext uri="{BB962C8B-B14F-4D97-AF65-F5344CB8AC3E}">
        <p14:creationId xmlns:p14="http://schemas.microsoft.com/office/powerpoint/2010/main" val="2301685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600527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56443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29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71613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endParaRPr lang="zh-TW" altLang="zh-TW"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666114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13440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346726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228472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01635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endParaRPr lang="zh-TW" altLang="zh-TW" dirty="0"/>
          </a:p>
        </p:txBody>
      </p:sp>
    </p:spTree>
    <p:extLst>
      <p:ext uri="{BB962C8B-B14F-4D97-AF65-F5344CB8AC3E}">
        <p14:creationId xmlns:p14="http://schemas.microsoft.com/office/powerpoint/2010/main" val="1234946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890198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527091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60902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39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570524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120917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081344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020586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336828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7630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931260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636157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570254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647821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991370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49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47735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854267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061639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239853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737277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894671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285191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marL="228600" indent="-228600" eaLnBrk="1" hangingPunct="1">
              <a:buAutoNum type="arabicPeriod"/>
            </a:pPr>
            <a:endParaRPr lang="zh-TW" altLang="zh-TW" dirty="0"/>
          </a:p>
        </p:txBody>
      </p:sp>
    </p:spTree>
    <p:extLst>
      <p:ext uri="{BB962C8B-B14F-4D97-AF65-F5344CB8AC3E}">
        <p14:creationId xmlns:p14="http://schemas.microsoft.com/office/powerpoint/2010/main" val="679478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559505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endParaRPr lang="zh-TW" altLang="zh-TW" dirty="0"/>
          </a:p>
        </p:txBody>
      </p:sp>
    </p:spTree>
    <p:extLst>
      <p:ext uri="{BB962C8B-B14F-4D97-AF65-F5344CB8AC3E}">
        <p14:creationId xmlns:p14="http://schemas.microsoft.com/office/powerpoint/2010/main" val="3240220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958541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59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35314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8223949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2262038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6400669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5037179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11446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marL="742950" lvl="1" indent="-285750">
              <a:buFont typeface="+mj-lt"/>
              <a:buAutoNum type="arabicPeriod"/>
            </a:pPr>
            <a:endParaRPr lang="en-US" altLang="zh-TW" dirty="0"/>
          </a:p>
        </p:txBody>
      </p:sp>
    </p:spTree>
    <p:extLst>
      <p:ext uri="{BB962C8B-B14F-4D97-AF65-F5344CB8AC3E}">
        <p14:creationId xmlns:p14="http://schemas.microsoft.com/office/powerpoint/2010/main" val="1043948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0575124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3061712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endParaRPr lang="zh-TW" altLang="zh-TW" dirty="0"/>
          </a:p>
        </p:txBody>
      </p:sp>
    </p:spTree>
    <p:extLst>
      <p:ext uri="{BB962C8B-B14F-4D97-AF65-F5344CB8AC3E}">
        <p14:creationId xmlns:p14="http://schemas.microsoft.com/office/powerpoint/2010/main" val="4275794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marL="0" indent="0" eaLnBrk="1" hangingPunct="1">
              <a:buNone/>
            </a:pPr>
            <a:endParaRPr lang="zh-TW" altLang="zh-TW" dirty="0"/>
          </a:p>
        </p:txBody>
      </p:sp>
    </p:spTree>
    <p:extLst>
      <p:ext uri="{BB962C8B-B14F-4D97-AF65-F5344CB8AC3E}">
        <p14:creationId xmlns:p14="http://schemas.microsoft.com/office/powerpoint/2010/main" val="38087030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69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9104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2265843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2860877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842581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857345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endParaRPr lang="zh-TW" altLang="zh-TW" dirty="0"/>
          </a:p>
        </p:txBody>
      </p:sp>
    </p:spTree>
    <p:extLst>
      <p:ext uri="{BB962C8B-B14F-4D97-AF65-F5344CB8AC3E}">
        <p14:creationId xmlns:p14="http://schemas.microsoft.com/office/powerpoint/2010/main" val="2470612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3981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408226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5097679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78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7962408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79</a:t>
            </a:fld>
            <a:endParaRPr lang="en-US" dirty="0"/>
          </a:p>
        </p:txBody>
      </p:sp>
    </p:spTree>
    <p:extLst>
      <p:ext uri="{BB962C8B-B14F-4D97-AF65-F5344CB8AC3E}">
        <p14:creationId xmlns:p14="http://schemas.microsoft.com/office/powerpoint/2010/main" val="41793872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81</a:t>
            </a:fld>
            <a:endParaRPr lang="en-US" dirty="0"/>
          </a:p>
        </p:txBody>
      </p:sp>
    </p:spTree>
    <p:extLst>
      <p:ext uri="{BB962C8B-B14F-4D97-AF65-F5344CB8AC3E}">
        <p14:creationId xmlns:p14="http://schemas.microsoft.com/office/powerpoint/2010/main" val="1682107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6601569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buFont typeface="+mj-lt"/>
              <a:buNone/>
            </a:pP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239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52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4510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ECF2A-9A99-4D42-B15C-B75A2A94F9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633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87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166910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88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1554267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89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3615447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2845536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1484303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476175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21662531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93</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6000791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94</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51838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95</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7715758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96</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3696694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97</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5942157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27D335D-BC4E-4B8A-827D-4138C3B8BA2B}"/>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57BCB19D-83A2-466F-A227-165DF61EAC32}"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98</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2291" name="Rectangle 2">
            <a:extLst>
              <a:ext uri="{FF2B5EF4-FFF2-40B4-BE49-F238E27FC236}">
                <a16:creationId xmlns:a16="http://schemas.microsoft.com/office/drawing/2014/main" id="{7D5446A1-D391-4F31-8F3D-2DAB9FFCE7D7}"/>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B9B253D-6691-4EA7-AFC3-EF8D9B55D99D}"/>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5146393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99</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42461060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100</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dirty="0"/>
          </a:p>
        </p:txBody>
      </p:sp>
    </p:spTree>
    <p:extLst>
      <p:ext uri="{BB962C8B-B14F-4D97-AF65-F5344CB8AC3E}">
        <p14:creationId xmlns:p14="http://schemas.microsoft.com/office/powerpoint/2010/main" val="709644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101</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950480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B9A4C1C-6863-45D3-9E4C-D2A56E2AF41C}"/>
              </a:ext>
            </a:extLst>
          </p:cNvPr>
          <p:cNvSpPr>
            <a:spLocks noGrp="1" noChangeArrowheads="1"/>
          </p:cNvSpPr>
          <p:nvPr>
            <p:ph type="sldNum" sz="quarter" idx="5"/>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F42E948C-F66F-4BBF-BBF6-6BC914F24F0E}" type="slidenum">
              <a:rPr kumimoji="1" lang="en-US" altLang="zh-TW" sz="1200" b="0"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1097280" rtl="0" eaLnBrk="1" fontAlgn="auto" latinLnBrk="0" hangingPunct="1">
                <a:lnSpc>
                  <a:spcPct val="100000"/>
                </a:lnSpc>
                <a:spcBef>
                  <a:spcPts val="0"/>
                </a:spcBef>
                <a:spcAft>
                  <a:spcPts val="0"/>
                </a:spcAft>
                <a:buClrTx/>
                <a:buSzTx/>
                <a:buFontTx/>
                <a:buNone/>
                <a:tabLst/>
                <a:defRPr/>
              </a:pPr>
              <a:t>102</a:t>
            </a:fld>
            <a:endParaRPr kumimoji="1" lang="en-US" altLang="zh-TW" sz="12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243" name="Rectangle 2">
            <a:extLst>
              <a:ext uri="{FF2B5EF4-FFF2-40B4-BE49-F238E27FC236}">
                <a16:creationId xmlns:a16="http://schemas.microsoft.com/office/drawing/2014/main" id="{5997F80C-BA01-4E23-BEBA-B31E977E1CA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D0BD332-7ECE-43EB-85AE-CACFD39DDA1B}"/>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26544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2BD02-9222-4038-B3B2-C5134353636E}"/>
              </a:ext>
            </a:extLst>
          </p:cNvPr>
          <p:cNvSpPr>
            <a:spLocks noGrp="1"/>
          </p:cNvSpPr>
          <p:nvPr>
            <p:ph type="ctrTitle"/>
          </p:nvPr>
        </p:nvSpPr>
        <p:spPr>
          <a:xfrm>
            <a:off x="1828800" y="1346200"/>
            <a:ext cx="10972800" cy="2865438"/>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FE888AB-88FB-48D9-8027-3DE7E2A9F6AE}"/>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79EEE2A-2065-4707-A050-2F2CB3F30419}"/>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5" name="頁尾版面配置區 4">
            <a:extLst>
              <a:ext uri="{FF2B5EF4-FFF2-40B4-BE49-F238E27FC236}">
                <a16:creationId xmlns:a16="http://schemas.microsoft.com/office/drawing/2014/main" id="{5496C085-AC12-4AD3-B765-AE43602310A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7F3023-98DE-4CE2-8F39-963524324F59}"/>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123015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780D33-5AFF-482B-A911-CA2B8262C9D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4ADDED8-F45C-48CF-B565-AE1DA3FFAFF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635B7F5-5612-46E6-A1B5-40A0E1675354}"/>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5" name="頁尾版面配置區 4">
            <a:extLst>
              <a:ext uri="{FF2B5EF4-FFF2-40B4-BE49-F238E27FC236}">
                <a16:creationId xmlns:a16="http://schemas.microsoft.com/office/drawing/2014/main" id="{9BD2F2B2-B5D2-41AA-BCA6-B86E366897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0B3047-7750-42D0-BCCA-1DFE9D797B6A}"/>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21371035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646840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82549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807544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233422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946480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600821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839876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077993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1926955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62856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6927170-FA0C-4D21-8B96-16CA1312B87E}"/>
              </a:ext>
            </a:extLst>
          </p:cNvPr>
          <p:cNvSpPr>
            <a:spLocks noGrp="1"/>
          </p:cNvSpPr>
          <p:nvPr>
            <p:ph type="title" orient="vert"/>
          </p:nvPr>
        </p:nvSpPr>
        <p:spPr>
          <a:xfrm>
            <a:off x="10469563" y="438150"/>
            <a:ext cx="3154362" cy="697388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1E4BD27-C567-43B4-94A6-62D098E13C81}"/>
              </a:ext>
            </a:extLst>
          </p:cNvPr>
          <p:cNvSpPr>
            <a:spLocks noGrp="1"/>
          </p:cNvSpPr>
          <p:nvPr>
            <p:ph type="body" orient="vert" idx="1"/>
          </p:nvPr>
        </p:nvSpPr>
        <p:spPr>
          <a:xfrm>
            <a:off x="1006475" y="438150"/>
            <a:ext cx="9310688" cy="69738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0A0043-5D99-48CC-9CFE-C78B5E2A8EF6}"/>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5" name="頁尾版面配置區 4">
            <a:extLst>
              <a:ext uri="{FF2B5EF4-FFF2-40B4-BE49-F238E27FC236}">
                <a16:creationId xmlns:a16="http://schemas.microsoft.com/office/drawing/2014/main" id="{FFBC9103-975D-4F83-89E8-EAB6335BAAA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BDC484-946F-4BB5-ABB0-4CD632739ABF}"/>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30061826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4754236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5297343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881258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880049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7263539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7090909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Tree>
    <p:extLst>
      <p:ext uri="{BB962C8B-B14F-4D97-AF65-F5344CB8AC3E}">
        <p14:creationId xmlns:p14="http://schemas.microsoft.com/office/powerpoint/2010/main" val="27924499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2018</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24560" y="7816176"/>
            <a:ext cx="570972" cy="230561"/>
          </a:xfrm>
          <a:prstGeom prst="rect">
            <a:avLst/>
          </a:prstGeom>
        </p:spPr>
      </p:pic>
    </p:spTree>
    <p:extLst>
      <p:ext uri="{BB962C8B-B14F-4D97-AF65-F5344CB8AC3E}">
        <p14:creationId xmlns:p14="http://schemas.microsoft.com/office/powerpoint/2010/main" val="30919090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6" descr="planet image.jp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422" y="4398647"/>
            <a:ext cx="13749019" cy="267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V="1">
            <a:off x="439422" y="1261110"/>
            <a:ext cx="13751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640">
              <a:solidFill>
                <a:srgbClr val="7889FB"/>
              </a:solidFill>
              <a:ea typeface="MS PGothic" panose="020B0600070205080204" pitchFamily="34" charset="-128"/>
            </a:endParaRPr>
          </a:p>
        </p:txBody>
      </p:sp>
      <p:sp>
        <p:nvSpPr>
          <p:cNvPr id="6" name="Rectangle 6"/>
          <p:cNvSpPr>
            <a:spLocks noChangeArrowheads="1"/>
          </p:cNvSpPr>
          <p:nvPr/>
        </p:nvSpPr>
        <p:spPr bwMode="black">
          <a:xfrm>
            <a:off x="12143741" y="7844790"/>
            <a:ext cx="2194560"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490" tIns="55246" rIns="110490" bIns="55246"/>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US" altLang="en-US" sz="960" dirty="0">
                <a:solidFill>
                  <a:srgbClr val="000000"/>
                </a:solidFill>
              </a:rPr>
              <a:t>© 2024 IBM Corporation</a:t>
            </a:r>
            <a:endParaRPr lang="en-US" altLang="en-US" sz="2160" dirty="0">
              <a:solidFill>
                <a:srgbClr val="000000"/>
              </a:solidFill>
            </a:endParaRPr>
          </a:p>
        </p:txBody>
      </p:sp>
      <p:pic>
        <p:nvPicPr>
          <p:cNvPr id="7" name="Picture 12"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8641" y="821058"/>
            <a:ext cx="942341" cy="28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1"/>
          <p:cNvGrpSpPr>
            <a:grpSpLocks/>
          </p:cNvGrpSpPr>
          <p:nvPr userDrawn="1"/>
        </p:nvGrpSpPr>
        <p:grpSpPr bwMode="auto">
          <a:xfrm>
            <a:off x="439422" y="4398646"/>
            <a:ext cx="13751560" cy="2680334"/>
            <a:chOff x="160" y="2308"/>
            <a:chExt cx="5437" cy="1399"/>
          </a:xfrm>
        </p:grpSpPr>
        <p:sp>
          <p:nvSpPr>
            <p:cNvPr id="9" name="Rectangle 22"/>
            <p:cNvSpPr>
              <a:spLocks noChangeArrowheads="1"/>
            </p:cNvSpPr>
            <p:nvPr/>
          </p:nvSpPr>
          <p:spPr bwMode="auto">
            <a:xfrm>
              <a:off x="160"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sp>
          <p:nvSpPr>
            <p:cNvPr id="10" name="Rectangle 23"/>
            <p:cNvSpPr>
              <a:spLocks noChangeArrowheads="1"/>
            </p:cNvSpPr>
            <p:nvPr/>
          </p:nvSpPr>
          <p:spPr bwMode="auto">
            <a:xfrm>
              <a:off x="160"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sp>
          <p:nvSpPr>
            <p:cNvPr id="11" name="Rectangle 24"/>
            <p:cNvSpPr>
              <a:spLocks noChangeArrowheads="1"/>
            </p:cNvSpPr>
            <p:nvPr/>
          </p:nvSpPr>
          <p:spPr bwMode="auto">
            <a:xfrm>
              <a:off x="160"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sp>
          <p:nvSpPr>
            <p:cNvPr id="12" name="Rectangle 25"/>
            <p:cNvSpPr>
              <a:spLocks noChangeArrowheads="1"/>
            </p:cNvSpPr>
            <p:nvPr/>
          </p:nvSpPr>
          <p:spPr bwMode="auto">
            <a:xfrm>
              <a:off x="4739"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sp>
          <p:nvSpPr>
            <p:cNvPr id="13" name="Rectangle 26"/>
            <p:cNvSpPr>
              <a:spLocks noChangeArrowheads="1"/>
            </p:cNvSpPr>
            <p:nvPr/>
          </p:nvSpPr>
          <p:spPr bwMode="auto">
            <a:xfrm>
              <a:off x="4739"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sp>
          <p:nvSpPr>
            <p:cNvPr id="14" name="Rectangle 27"/>
            <p:cNvSpPr>
              <a:spLocks noChangeArrowheads="1"/>
            </p:cNvSpPr>
            <p:nvPr/>
          </p:nvSpPr>
          <p:spPr bwMode="auto">
            <a:xfrm>
              <a:off x="5328"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sp>
          <p:nvSpPr>
            <p:cNvPr id="15" name="Freeform 28"/>
            <p:cNvSpPr>
              <a:spLocks/>
            </p:cNvSpPr>
            <p:nvPr/>
          </p:nvSpPr>
          <p:spPr bwMode="auto">
            <a:xfrm>
              <a:off x="1305" y="2308"/>
              <a:ext cx="2862" cy="288"/>
            </a:xfrm>
            <a:custGeom>
              <a:avLst/>
              <a:gdLst>
                <a:gd name="T0" fmla="*/ 0 w 2880"/>
                <a:gd name="T1" fmla="*/ 0 h 288"/>
                <a:gd name="T2" fmla="*/ 0 w 2880"/>
                <a:gd name="T3" fmla="*/ 288 h 288"/>
                <a:gd name="T4" fmla="*/ 2342 w 2880"/>
                <a:gd name="T5" fmla="*/ 288 h 288"/>
                <a:gd name="T6" fmla="*/ 2306 w 2880"/>
                <a:gd name="T7" fmla="*/ 256 h 288"/>
                <a:gd name="T8" fmla="*/ 2162 w 2880"/>
                <a:gd name="T9" fmla="*/ 134 h 288"/>
                <a:gd name="T10" fmla="*/ 1976 w 2880"/>
                <a:gd name="T11" fmla="*/ 46 h 288"/>
                <a:gd name="T12" fmla="*/ 1813 w 2880"/>
                <a:gd name="T13" fmla="*/ 10 h 288"/>
                <a:gd name="T14" fmla="*/ 171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US" sz="2640">
                <a:solidFill>
                  <a:srgbClr val="7889FB"/>
                </a:solidFill>
                <a:ea typeface="MS PGothic" panose="020B0600070205080204" pitchFamily="34" charset="-128"/>
              </a:endParaRPr>
            </a:p>
          </p:txBody>
        </p:sp>
        <p:sp>
          <p:nvSpPr>
            <p:cNvPr id="16" name="Freeform 29"/>
            <p:cNvSpPr>
              <a:spLocks/>
            </p:cNvSpPr>
            <p:nvPr/>
          </p:nvSpPr>
          <p:spPr bwMode="auto">
            <a:xfrm>
              <a:off x="1305" y="2862"/>
              <a:ext cx="3174" cy="291"/>
            </a:xfrm>
            <a:custGeom>
              <a:avLst/>
              <a:gdLst>
                <a:gd name="T0" fmla="*/ 0 w 3194"/>
                <a:gd name="T1" fmla="*/ 0 h 290"/>
                <a:gd name="T2" fmla="*/ 0 w 3194"/>
                <a:gd name="T3" fmla="*/ 321 h 290"/>
                <a:gd name="T4" fmla="*/ 2596 w 3194"/>
                <a:gd name="T5" fmla="*/ 323 h 290"/>
                <a:gd name="T6" fmla="*/ 2591 w 3194"/>
                <a:gd name="T7" fmla="*/ 289 h 290"/>
                <a:gd name="T8" fmla="*/ 2569 w 3194"/>
                <a:gd name="T9" fmla="*/ 179 h 290"/>
                <a:gd name="T10" fmla="*/ 2535 w 3194"/>
                <a:gd name="T11" fmla="*/ 34 h 290"/>
                <a:gd name="T12" fmla="*/ 2523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US" sz="2640">
                <a:solidFill>
                  <a:srgbClr val="7889FB"/>
                </a:solidFill>
                <a:ea typeface="MS PGothic" panose="020B0600070205080204" pitchFamily="34" charset="-128"/>
              </a:endParaRPr>
            </a:p>
          </p:txBody>
        </p:sp>
        <p:sp>
          <p:nvSpPr>
            <p:cNvPr id="17" name="Freeform 30"/>
            <p:cNvSpPr>
              <a:spLocks/>
            </p:cNvSpPr>
            <p:nvPr/>
          </p:nvSpPr>
          <p:spPr bwMode="auto">
            <a:xfrm>
              <a:off x="3595" y="3417"/>
              <a:ext cx="916"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0" fontAlgn="base" hangingPunct="0">
                <a:spcBef>
                  <a:spcPct val="0"/>
                </a:spcBef>
                <a:spcAft>
                  <a:spcPct val="0"/>
                </a:spcAft>
              </a:pPr>
              <a:endParaRPr lang="en-US" sz="2640">
                <a:solidFill>
                  <a:srgbClr val="7889FB"/>
                </a:solidFill>
                <a:ea typeface="MS PGothic" panose="020B0600070205080204" pitchFamily="34" charset="-128"/>
              </a:endParaRPr>
            </a:p>
          </p:txBody>
        </p:sp>
        <p:sp>
          <p:nvSpPr>
            <p:cNvPr id="18" name="Rectangle 31"/>
            <p:cNvSpPr>
              <a:spLocks noChangeArrowheads="1"/>
            </p:cNvSpPr>
            <p:nvPr/>
          </p:nvSpPr>
          <p:spPr bwMode="auto">
            <a:xfrm>
              <a:off x="1877" y="3419"/>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fontAlgn="base">
                <a:lnSpc>
                  <a:spcPct val="90000"/>
                </a:lnSpc>
                <a:spcBef>
                  <a:spcPct val="0"/>
                </a:spcBef>
                <a:spcAft>
                  <a:spcPct val="0"/>
                </a:spcAft>
                <a:defRPr/>
              </a:pPr>
              <a:endParaRPr lang="en-US" altLang="en-US" sz="2640">
                <a:solidFill>
                  <a:srgbClr val="7889FB"/>
                </a:solidFill>
              </a:endParaRPr>
            </a:p>
          </p:txBody>
        </p:sp>
      </p:grpSp>
      <p:sp>
        <p:nvSpPr>
          <p:cNvPr id="68610" name="Rectangle 2"/>
          <p:cNvSpPr>
            <a:spLocks noGrp="1" noChangeArrowheads="1"/>
          </p:cNvSpPr>
          <p:nvPr>
            <p:ph type="ctrTitle"/>
          </p:nvPr>
        </p:nvSpPr>
        <p:spPr>
          <a:xfrm>
            <a:off x="223521" y="1701166"/>
            <a:ext cx="13967461" cy="2413634"/>
          </a:xfrm>
        </p:spPr>
        <p:txBody>
          <a:bodyPr anchor="b"/>
          <a:lstStyle>
            <a:lvl1pPr>
              <a:defRPr sz="4200">
                <a:solidFill>
                  <a:schemeClr val="tx1"/>
                </a:solidFill>
              </a:defRPr>
            </a:lvl1pPr>
          </a:lstStyle>
          <a:p>
            <a:pPr lvl="0"/>
            <a:r>
              <a:rPr lang="en-US" noProof="0"/>
              <a:t>Click to edit Master title style</a:t>
            </a:r>
          </a:p>
        </p:txBody>
      </p:sp>
      <p:sp>
        <p:nvSpPr>
          <p:cNvPr id="68611" name="Rectangle 3"/>
          <p:cNvSpPr>
            <a:spLocks noGrp="1" noChangeArrowheads="1"/>
          </p:cNvSpPr>
          <p:nvPr>
            <p:ph type="subTitle" idx="1"/>
          </p:nvPr>
        </p:nvSpPr>
        <p:spPr>
          <a:xfrm>
            <a:off x="292102" y="634367"/>
            <a:ext cx="12430760" cy="636270"/>
          </a:xfrm>
        </p:spPr>
        <p:txBody>
          <a:bodyPr anchor="b"/>
          <a:lstStyle>
            <a:lvl1pPr marL="0" indent="0">
              <a:buFont typeface="Wingdings" pitchFamily="2" charset="2"/>
              <a:buNone/>
              <a:defRPr sz="1320"/>
            </a:lvl1pPr>
          </a:lstStyle>
          <a:p>
            <a:pPr lvl="0"/>
            <a:r>
              <a:rPr lang="en-US" noProof="0"/>
              <a:t>Click to edit Master subtitle style</a:t>
            </a:r>
          </a:p>
        </p:txBody>
      </p:sp>
    </p:spTree>
    <p:extLst>
      <p:ext uri="{BB962C8B-B14F-4D97-AF65-F5344CB8AC3E}">
        <p14:creationId xmlns:p14="http://schemas.microsoft.com/office/powerpoint/2010/main" val="33200465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DE78191C-74D8-472A-8571-586A23F422F2}" type="slidenum">
              <a:rPr lang="en-US" altLang="en-US">
                <a:solidFill>
                  <a:srgbClr val="000000"/>
                </a:solidFill>
              </a:rPr>
              <a:pPr>
                <a:defRPr/>
              </a:pPr>
              <a:t>‹#›</a:t>
            </a:fld>
            <a:endParaRPr lang="en-US" alt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EC532B25-1EC3-4910-B87F-FA13CA7E5795}"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3924825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IBM Plex Sans" charset="0"/>
              <a:ea typeface="IBM Plex Sans" charset="0"/>
              <a:cs typeface="IBM Plex Sans"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01" y="5288282"/>
            <a:ext cx="12435840" cy="1634490"/>
          </a:xfrm>
        </p:spPr>
        <p:txBody>
          <a:bodyPr/>
          <a:lstStyle>
            <a:lvl1pPr algn="l">
              <a:defRPr sz="4800" b="1" cap="all"/>
            </a:lvl1pPr>
          </a:lstStyle>
          <a:p>
            <a:r>
              <a:rPr lang="zh-CN" altLang="en-US"/>
              <a:t>单击此处编辑母版标题样式</a:t>
            </a:r>
            <a:endParaRPr lang="en-US"/>
          </a:p>
        </p:txBody>
      </p:sp>
      <p:sp>
        <p:nvSpPr>
          <p:cNvPr id="3" name="文本占位符 2"/>
          <p:cNvSpPr>
            <a:spLocks noGrp="1"/>
          </p:cNvSpPr>
          <p:nvPr>
            <p:ph type="body" idx="1"/>
          </p:nvPr>
        </p:nvSpPr>
        <p:spPr>
          <a:xfrm>
            <a:off x="1155701" y="3488056"/>
            <a:ext cx="12435840" cy="1800224"/>
          </a:xfrm>
        </p:spPr>
        <p:txBody>
          <a:bodyPr anchor="b"/>
          <a:lstStyle>
            <a:lvl1pPr marL="0" indent="0">
              <a:buNone/>
              <a:defRPr sz="2400"/>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zh-CN" altLang="en-US"/>
              <a:t>单击此处编辑母版文本样式</a:t>
            </a:r>
          </a:p>
        </p:txBody>
      </p:sp>
      <p:sp>
        <p:nvSpPr>
          <p:cNvPr id="4" name="Rectangle 7"/>
          <p:cNvSpPr>
            <a:spLocks noGrp="1" noChangeArrowheads="1"/>
          </p:cNvSpPr>
          <p:nvPr>
            <p:ph type="sldNum" sz="quarter" idx="10"/>
          </p:nvPr>
        </p:nvSpPr>
        <p:spPr>
          <a:ln/>
        </p:spPr>
        <p:txBody>
          <a:bodyPr/>
          <a:lstStyle>
            <a:lvl1pPr>
              <a:defRPr/>
            </a:lvl1pPr>
          </a:lstStyle>
          <a:p>
            <a:pPr>
              <a:defRPr/>
            </a:pPr>
            <a:fld id="{F73F6313-31F5-43FD-98F3-0598DD0C65EA}" type="slidenum">
              <a:rPr lang="en-US" altLang="en-US">
                <a:solidFill>
                  <a:srgbClr val="000000"/>
                </a:solidFill>
              </a:rPr>
              <a:pPr>
                <a:defRPr/>
              </a:pPr>
              <a:t>‹#›</a:t>
            </a:fld>
            <a:endParaRPr lang="en-US" alt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C7F294D5-3443-4F73-A4FF-48319F580814}"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14059425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292100" y="2249807"/>
            <a:ext cx="6827520" cy="537591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7363460" y="2249807"/>
            <a:ext cx="6827520" cy="537591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D6DEA4FC-DDF5-423B-B5FD-CB277B616297}" type="slidenum">
              <a:rPr lang="en-US" altLang="en-US">
                <a:solidFill>
                  <a:srgbClr val="000000"/>
                </a:solidFill>
              </a:rPr>
              <a:pPr>
                <a:defRPr/>
              </a:pPr>
              <a:t>‹#›</a:t>
            </a:fld>
            <a:endParaRPr lang="en-US" alt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19E2DD71-3A57-47BD-B69F-86D6F95BE2DC}"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66636427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1520" y="329566"/>
            <a:ext cx="13167360" cy="13716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731521" y="1842136"/>
            <a:ext cx="646430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731521" y="2609850"/>
            <a:ext cx="646430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7432042"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7432042"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8A91EFF2-ED16-4C50-8364-42BF8D526B51}" type="slidenum">
              <a:rPr lang="en-US" altLang="en-US">
                <a:solidFill>
                  <a:srgbClr val="000000"/>
                </a:solidFill>
              </a:rPr>
              <a:pPr>
                <a:defRPr/>
              </a:pPr>
              <a:t>‹#›</a:t>
            </a:fld>
            <a:endParaRPr lang="en-US" alt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168CA02B-E9D5-4DB2-B583-7280DB4CA581}"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4154591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14BF963E-464C-45A2-8F99-6318F29E5111}" type="slidenum">
              <a:rPr lang="en-US" altLang="en-US">
                <a:solidFill>
                  <a:srgbClr val="000000"/>
                </a:solidFill>
              </a:rPr>
              <a:pPr>
                <a:defRPr/>
              </a:pPr>
              <a:t>‹#›</a:t>
            </a:fld>
            <a:endParaRPr lang="en-US" alt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121CCA5C-94DC-45AD-9D36-ED5B75263D76}"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25961972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7B5EF146-91F7-4A53-ACA9-1E45E433FC29}" type="slidenum">
              <a:rPr lang="en-US" altLang="en-US">
                <a:solidFill>
                  <a:srgbClr val="000000"/>
                </a:solidFill>
              </a:rPr>
              <a:pPr>
                <a:defRPr/>
              </a:pPr>
              <a:t>‹#›</a:t>
            </a:fld>
            <a:endParaRPr lang="en-US" alt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6F861DCD-6010-402C-9E18-BB84EF4EFB96}"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36123502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1" y="327660"/>
            <a:ext cx="4813301" cy="1394460"/>
          </a:xfrm>
        </p:spPr>
        <p:txBody>
          <a:bodyPr anchor="b"/>
          <a:lstStyle>
            <a:lvl1pPr algn="l">
              <a:defRPr sz="2400" b="1"/>
            </a:lvl1pPr>
          </a:lstStyle>
          <a:p>
            <a:r>
              <a:rPr lang="zh-CN" altLang="en-US"/>
              <a:t>单击此处编辑母版标题样式</a:t>
            </a:r>
            <a:endParaRPr lang="en-US"/>
          </a:p>
        </p:txBody>
      </p:sp>
      <p:sp>
        <p:nvSpPr>
          <p:cNvPr id="3" name="内容占位符 2"/>
          <p:cNvSpPr>
            <a:spLocks noGrp="1"/>
          </p:cNvSpPr>
          <p:nvPr>
            <p:ph idx="1"/>
          </p:nvPr>
        </p:nvSpPr>
        <p:spPr>
          <a:xfrm>
            <a:off x="5720080" y="327662"/>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731521" y="1722122"/>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34284B3B-BAC8-4F95-8CA4-8C5D704CB74A}" type="slidenum">
              <a:rPr lang="en-US" altLang="en-US">
                <a:solidFill>
                  <a:srgbClr val="000000"/>
                </a:solidFill>
              </a:rPr>
              <a:pPr>
                <a:defRPr/>
              </a:pPr>
              <a:t>‹#›</a:t>
            </a:fld>
            <a:endParaRPr lang="en-US" alt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15216FE9-6A2A-4C6A-8569-FB18799128C0}"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9230702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67660" y="5760720"/>
            <a:ext cx="8778240" cy="680086"/>
          </a:xfrm>
        </p:spPr>
        <p:txBody>
          <a:bodyPr anchor="b"/>
          <a:lstStyle>
            <a:lvl1pPr algn="l">
              <a:defRPr sz="2400" b="1"/>
            </a:lvl1pPr>
          </a:lstStyle>
          <a:p>
            <a:r>
              <a:rPr lang="zh-CN" altLang="en-US"/>
              <a:t>单击此处编辑母版标题样式</a:t>
            </a:r>
            <a:endParaRPr lang="en-US"/>
          </a:p>
        </p:txBody>
      </p:sp>
      <p:sp>
        <p:nvSpPr>
          <p:cNvPr id="3" name="图片占位符 2"/>
          <p:cNvSpPr>
            <a:spLocks noGrp="1"/>
          </p:cNvSpPr>
          <p:nvPr>
            <p:ph type="pic" idx="1"/>
          </p:nvPr>
        </p:nvSpPr>
        <p:spPr>
          <a:xfrm>
            <a:off x="2867660"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endParaRPr lang="en-US" noProof="0"/>
          </a:p>
        </p:txBody>
      </p:sp>
      <p:sp>
        <p:nvSpPr>
          <p:cNvPr id="4" name="文本占位符 3"/>
          <p:cNvSpPr>
            <a:spLocks noGrp="1"/>
          </p:cNvSpPr>
          <p:nvPr>
            <p:ph type="body" sz="half" idx="2"/>
          </p:nvPr>
        </p:nvSpPr>
        <p:spPr>
          <a:xfrm>
            <a:off x="2867660"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83833247-8BD8-4C0A-AD33-2AFE8C255ADD}" type="slidenum">
              <a:rPr lang="en-US" altLang="en-US">
                <a:solidFill>
                  <a:srgbClr val="000000"/>
                </a:solidFill>
              </a:rPr>
              <a:pPr>
                <a:defRPr/>
              </a:pPr>
              <a:t>‹#›</a:t>
            </a:fld>
            <a:endParaRPr lang="en-US" alt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5A2B748B-BB40-4498-BE5B-A9FDBD910AF8}"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30702154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E45B2FB3-4903-4699-ABFD-B17B510DBC29}" type="slidenum">
              <a:rPr lang="en-US" altLang="en-US">
                <a:solidFill>
                  <a:srgbClr val="000000"/>
                </a:solidFill>
              </a:rPr>
              <a:pPr>
                <a:defRPr/>
              </a:pPr>
              <a:t>‹#›</a:t>
            </a:fld>
            <a:endParaRPr lang="en-US" alt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E483AE53-2DF9-4001-A12F-54F1BBBD3773}"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217292614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716260" y="712470"/>
            <a:ext cx="3474720" cy="6913246"/>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292100" y="712470"/>
            <a:ext cx="10180320" cy="691324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42891F11-95DE-45B4-9F51-514368D8FBB3}" type="slidenum">
              <a:rPr lang="en-US" altLang="en-US">
                <a:solidFill>
                  <a:srgbClr val="000000"/>
                </a:solidFill>
              </a:rPr>
              <a:pPr>
                <a:defRPr/>
              </a:pPr>
              <a:t>‹#›</a:t>
            </a:fld>
            <a:endParaRPr lang="en-US" alt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CEB06315-1BF8-4D9D-9527-AF908FF4427C}" type="datetime3">
              <a:rPr lang="en-US" altLang="en-US">
                <a:solidFill>
                  <a:srgbClr val="000000"/>
                </a:solidFill>
              </a:rPr>
              <a:pPr>
                <a:defRPr/>
              </a:pPr>
              <a:t>14 October 2024</a:t>
            </a:fld>
            <a:endParaRPr lang="en-US" altLang="en-US">
              <a:solidFill>
                <a:srgbClr val="000000"/>
              </a:solidFill>
            </a:endParaRPr>
          </a:p>
        </p:txBody>
      </p:sp>
    </p:spTree>
    <p:extLst>
      <p:ext uri="{BB962C8B-B14F-4D97-AF65-F5344CB8AC3E}">
        <p14:creationId xmlns:p14="http://schemas.microsoft.com/office/powerpoint/2010/main" val="39469428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1"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8" b="0" i="0" dirty="0">
              <a:latin typeface="IBM Plex Sans" charset="0"/>
              <a:ea typeface="IBM Plex Sans" charset="0"/>
              <a:cs typeface="IBM Plex Sans" charset="0"/>
            </a:endParaRPr>
          </a:p>
        </p:txBody>
      </p:sp>
      <p:grpSp>
        <p:nvGrpSpPr>
          <p:cNvPr id="3" name="Group 2"/>
          <p:cNvGrpSpPr/>
          <p:nvPr userDrawn="1"/>
        </p:nvGrpSpPr>
        <p:grpSpPr>
          <a:xfrm>
            <a:off x="1"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7"/>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77"/>
              <a:ext cx="14630400" cy="215444"/>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94879851"/>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02229"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7376635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02229"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36701114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7"/>
            <a:ext cx="2131024" cy="848562"/>
          </a:xfrm>
          <a:prstGeom prst="rect">
            <a:avLst/>
          </a:prstGeom>
          <a:ln>
            <a:noFill/>
          </a:ln>
        </p:spPr>
      </p:pic>
    </p:spTree>
    <p:extLst>
      <p:ext uri="{BB962C8B-B14F-4D97-AF65-F5344CB8AC3E}">
        <p14:creationId xmlns:p14="http://schemas.microsoft.com/office/powerpoint/2010/main" val="16341632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97148" y="7541839"/>
            <a:ext cx="570973" cy="230561"/>
          </a:xfrm>
          <a:prstGeom prst="rect">
            <a:avLst/>
          </a:prstGeom>
        </p:spPr>
      </p:pic>
    </p:spTree>
    <p:extLst>
      <p:ext uri="{BB962C8B-B14F-4D97-AF65-F5344CB8AC3E}">
        <p14:creationId xmlns:p14="http://schemas.microsoft.com/office/powerpoint/2010/main" val="38569096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24561"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61241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24561"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extLst>
      <p:ext uri="{BB962C8B-B14F-4D97-AF65-F5344CB8AC3E}">
        <p14:creationId xmlns:p14="http://schemas.microsoft.com/office/powerpoint/2010/main" val="41688683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7"/>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9332519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5" y="7625254"/>
            <a:ext cx="570973" cy="231475"/>
          </a:xfrm>
          <a:prstGeom prst="rect">
            <a:avLst/>
          </a:prstGeom>
        </p:spPr>
      </p:pic>
      <p:sp>
        <p:nvSpPr>
          <p:cNvPr id="5" name="Title 4"/>
          <p:cNvSpPr>
            <a:spLocks noGrp="1"/>
          </p:cNvSpPr>
          <p:nvPr>
            <p:ph type="title"/>
          </p:nvPr>
        </p:nvSpPr>
        <p:spPr>
          <a:xfrm>
            <a:off x="11338560" y="1831412"/>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6"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2"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32942" y="53123"/>
            <a:ext cx="2131024" cy="848563"/>
          </a:xfrm>
          <a:prstGeom prst="rect">
            <a:avLst/>
          </a:prstGeom>
        </p:spPr>
      </p:pic>
    </p:spTree>
    <p:extLst>
      <p:ext uri="{BB962C8B-B14F-4D97-AF65-F5344CB8AC3E}">
        <p14:creationId xmlns:p14="http://schemas.microsoft.com/office/powerpoint/2010/main" val="71185041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5" y="7625254"/>
            <a:ext cx="570973" cy="231475"/>
          </a:xfrm>
          <a:prstGeom prst="rect">
            <a:avLst/>
          </a:prstGeom>
        </p:spPr>
      </p:pic>
      <p:sp>
        <p:nvSpPr>
          <p:cNvPr id="5" name="Title 4"/>
          <p:cNvSpPr>
            <a:spLocks noGrp="1"/>
          </p:cNvSpPr>
          <p:nvPr>
            <p:ph type="title"/>
          </p:nvPr>
        </p:nvSpPr>
        <p:spPr>
          <a:xfrm>
            <a:off x="11338560" y="1831412"/>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6"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2"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1"/>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32942" y="53123"/>
            <a:ext cx="2131024" cy="848563"/>
          </a:xfrm>
          <a:prstGeom prst="rect">
            <a:avLst/>
          </a:prstGeom>
        </p:spPr>
      </p:pic>
    </p:spTree>
    <p:extLst>
      <p:ext uri="{BB962C8B-B14F-4D97-AF65-F5344CB8AC3E}">
        <p14:creationId xmlns:p14="http://schemas.microsoft.com/office/powerpoint/2010/main" val="3680003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2496" y="7626168"/>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2"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1"/>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6" y="360681"/>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1"/>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1"/>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2" y="360681"/>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1"/>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1909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4088290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Copyright  IBM Corporation 2018</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9877330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2018</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24560" y="7816176"/>
            <a:ext cx="570972" cy="230561"/>
          </a:xfrm>
          <a:prstGeom prst="rect">
            <a:avLst/>
          </a:prstGeom>
        </p:spPr>
      </p:pic>
    </p:spTree>
    <p:extLst>
      <p:ext uri="{BB962C8B-B14F-4D97-AF65-F5344CB8AC3E}">
        <p14:creationId xmlns:p14="http://schemas.microsoft.com/office/powerpoint/2010/main" val="11619677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219817604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9881127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2018</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24560" y="7816176"/>
            <a:ext cx="570972" cy="230561"/>
          </a:xfrm>
          <a:prstGeom prst="rect">
            <a:avLst/>
          </a:prstGeom>
        </p:spPr>
      </p:pic>
    </p:spTree>
    <p:extLst>
      <p:ext uri="{BB962C8B-B14F-4D97-AF65-F5344CB8AC3E}">
        <p14:creationId xmlns:p14="http://schemas.microsoft.com/office/powerpoint/2010/main" val="17002206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9479360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8199050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ext uri="{BB962C8B-B14F-4D97-AF65-F5344CB8AC3E}">
        <p14:creationId xmlns:p14="http://schemas.microsoft.com/office/powerpoint/2010/main" val="20065645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標題及物件">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292100" y="712473"/>
            <a:ext cx="13898880" cy="933450"/>
          </a:xfrm>
        </p:spPr>
        <p:txBody>
          <a:bodyPr/>
          <a:lstStyle>
            <a:lvl1pPr>
              <a:defRPr sz="2880">
                <a:latin typeface="IBM Plex Arabic" panose="020B0503050203000203" pitchFamily="34" charset="-78"/>
                <a:cs typeface="IBM Plex Arabic" panose="020B0503050203000203" pitchFamily="34" charset="-78"/>
              </a:defRPr>
            </a:lvl1pPr>
          </a:lstStyle>
          <a:p>
            <a:r>
              <a:rPr lang="zh-TW" altLang="en-US"/>
              <a:t>按一下以編輯母片標題樣式</a:t>
            </a:r>
          </a:p>
        </p:txBody>
      </p:sp>
      <p:sp>
        <p:nvSpPr>
          <p:cNvPr id="3" name="內容版面配置區 2"/>
          <p:cNvSpPr>
            <a:spLocks noGrp="1"/>
          </p:cNvSpPr>
          <p:nvPr>
            <p:ph idx="1"/>
          </p:nvPr>
        </p:nvSpPr>
        <p:spPr/>
        <p:txBody>
          <a:bodyPr/>
          <a:lstStyle>
            <a:lvl1pPr>
              <a:defRPr>
                <a:latin typeface="IBM Plex Arabic" panose="020B0503050203000203" pitchFamily="34" charset="-78"/>
                <a:cs typeface="IBM Plex Arabic" panose="020B0503050203000203" pitchFamily="34" charset="-78"/>
              </a:defRPr>
            </a:lvl1pPr>
            <a:lvl2pPr>
              <a:defRPr>
                <a:latin typeface="IBM Plex Arabic" panose="020B0503050203000203" pitchFamily="34" charset="-78"/>
                <a:cs typeface="IBM Plex Arabic" panose="020B0503050203000203" pitchFamily="34" charset="-78"/>
              </a:defRPr>
            </a:lvl2pPr>
            <a:lvl3pPr>
              <a:defRPr>
                <a:latin typeface="IBM Plex Arabic" panose="020B0503050203000203" pitchFamily="34" charset="-78"/>
                <a:cs typeface="IBM Plex Arabic" panose="020B0503050203000203" pitchFamily="34" charset="-78"/>
              </a:defRPr>
            </a:lvl3pPr>
            <a:lvl4pPr>
              <a:defRPr>
                <a:latin typeface="IBM Plex Arabic" panose="020B0503050203000203" pitchFamily="34" charset="-78"/>
                <a:cs typeface="IBM Plex Arabic" panose="020B0503050203000203" pitchFamily="34" charset="-78"/>
              </a:defRPr>
            </a:lvl4pPr>
            <a:lvl5pPr>
              <a:defRPr>
                <a:latin typeface="IBM Plex Arabic" panose="020B0503050203000203" pitchFamily="34" charset="-78"/>
                <a:cs typeface="IBM Plex Arabic" panose="020B0503050203000203" pitchFamily="34" charset="-78"/>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5"/>
          <p:cNvSpPr>
            <a:spLocks noGrp="1" noChangeArrowheads="1"/>
          </p:cNvSpPr>
          <p:nvPr>
            <p:ph type="sldNum" sz="quarter" idx="10"/>
          </p:nvPr>
        </p:nvSpPr>
        <p:spPr>
          <a:ln/>
        </p:spPr>
        <p:txBody>
          <a:bodyPr/>
          <a:lstStyle>
            <a:lvl1pPr>
              <a:defRPr>
                <a:latin typeface="IBM Plex Arabic" panose="020B0503050203000203" pitchFamily="34" charset="-78"/>
                <a:cs typeface="IBM Plex Arabic" panose="020B0503050203000203" pitchFamily="34" charset="-78"/>
              </a:defRPr>
            </a:lvl1pPr>
          </a:lstStyle>
          <a:p>
            <a:fld id="{964402FB-C18D-48B1-8F11-BF3382A4C281}" type="slidenum">
              <a:rPr lang="en-US" altLang="zh-TW" smtClean="0"/>
              <a:pPr/>
              <a:t>‹#›</a:t>
            </a:fld>
            <a:endParaRPr lang="en-US" altLang="zh-TW" dirty="0"/>
          </a:p>
        </p:txBody>
      </p:sp>
      <p:sp>
        <p:nvSpPr>
          <p:cNvPr id="5" name="Line 25"/>
          <p:cNvSpPr>
            <a:spLocks noChangeShapeType="1"/>
          </p:cNvSpPr>
          <p:nvPr userDrawn="1"/>
        </p:nvSpPr>
        <p:spPr bwMode="auto">
          <a:xfrm flipV="1">
            <a:off x="439422" y="659130"/>
            <a:ext cx="13751560" cy="0"/>
          </a:xfrm>
          <a:prstGeom prst="line">
            <a:avLst/>
          </a:prstGeom>
          <a:noFill/>
          <a:ln w="9525">
            <a:solidFill>
              <a:schemeClr val="tx1"/>
            </a:solidFill>
            <a:round/>
            <a:headEnd/>
            <a:tailEnd/>
          </a:ln>
        </p:spPr>
        <p:txBody>
          <a:bodyPr/>
          <a:lstStyle/>
          <a:p>
            <a:pPr>
              <a:defRPr/>
            </a:pPr>
            <a:endParaRPr lang="zh-TW" altLang="en-US" sz="2160">
              <a:latin typeface="IBM Plex Arabic" panose="020B0503050203000203" pitchFamily="34" charset="-78"/>
              <a:cs typeface="IBM Plex Arabic" panose="020B0503050203000203" pitchFamily="34" charset="-78"/>
            </a:endParaRPr>
          </a:p>
        </p:txBody>
      </p:sp>
    </p:spTree>
    <p:extLst>
      <p:ext uri="{BB962C8B-B14F-4D97-AF65-F5344CB8AC3E}">
        <p14:creationId xmlns:p14="http://schemas.microsoft.com/office/powerpoint/2010/main" val="313958911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V="1">
            <a:off x="439422" y="1261110"/>
            <a:ext cx="13751560" cy="0"/>
          </a:xfrm>
          <a:prstGeom prst="line">
            <a:avLst/>
          </a:prstGeom>
          <a:noFill/>
          <a:ln w="9525">
            <a:solidFill>
              <a:schemeClr val="tx1"/>
            </a:solidFill>
            <a:round/>
            <a:headEnd/>
            <a:tailEnd/>
          </a:ln>
        </p:spPr>
        <p:txBody>
          <a:bodyPr/>
          <a:lstStyle/>
          <a:p>
            <a:pPr eaLnBrk="0" fontAlgn="base" hangingPunct="0">
              <a:spcBef>
                <a:spcPct val="0"/>
              </a:spcBef>
              <a:spcAft>
                <a:spcPct val="0"/>
              </a:spcAft>
              <a:defRPr/>
            </a:pPr>
            <a:endParaRPr lang="en-US" sz="3600">
              <a:solidFill>
                <a:srgbClr val="7889FB"/>
              </a:solidFill>
            </a:endParaRPr>
          </a:p>
        </p:txBody>
      </p:sp>
      <p:pic>
        <p:nvPicPr>
          <p:cNvPr id="5" name="Picture 6" descr="R120_G137_B25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8641" y="745098"/>
            <a:ext cx="942341" cy="35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4"/>
          <p:cNvGrpSpPr>
            <a:grpSpLocks/>
          </p:cNvGrpSpPr>
          <p:nvPr userDrawn="1"/>
        </p:nvGrpSpPr>
        <p:grpSpPr bwMode="auto">
          <a:xfrm>
            <a:off x="439422" y="4606290"/>
            <a:ext cx="13751560" cy="2689860"/>
            <a:chOff x="173" y="2390"/>
            <a:chExt cx="5414" cy="1412"/>
          </a:xfrm>
        </p:grpSpPr>
        <p:pic>
          <p:nvPicPr>
            <p:cNvPr id="7" name="Picture 5" descr="pi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 y="2390"/>
              <a:ext cx="5414" cy="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a:grpSpLocks/>
            </p:cNvGrpSpPr>
            <p:nvPr/>
          </p:nvGrpSpPr>
          <p:grpSpPr bwMode="auto">
            <a:xfrm>
              <a:off x="173" y="2394"/>
              <a:ext cx="5412" cy="1414"/>
              <a:chOff x="160" y="2308"/>
              <a:chExt cx="5437" cy="1399"/>
            </a:xfrm>
          </p:grpSpPr>
          <p:sp>
            <p:nvSpPr>
              <p:cNvPr id="9" name="Rectangle 7"/>
              <p:cNvSpPr>
                <a:spLocks noChangeArrowheads="1"/>
              </p:cNvSpPr>
              <p:nvPr/>
            </p:nvSpPr>
            <p:spPr bwMode="auto">
              <a:xfrm>
                <a:off x="160" y="2308"/>
                <a:ext cx="858" cy="288"/>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sp>
            <p:nvSpPr>
              <p:cNvPr id="10" name="Rectangle 8"/>
              <p:cNvSpPr>
                <a:spLocks noChangeArrowheads="1"/>
              </p:cNvSpPr>
              <p:nvPr/>
            </p:nvSpPr>
            <p:spPr bwMode="auto">
              <a:xfrm>
                <a:off x="160" y="2862"/>
                <a:ext cx="858" cy="289"/>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sp>
            <p:nvSpPr>
              <p:cNvPr id="11" name="Rectangle 9"/>
              <p:cNvSpPr>
                <a:spLocks noChangeArrowheads="1"/>
              </p:cNvSpPr>
              <p:nvPr/>
            </p:nvSpPr>
            <p:spPr bwMode="auto">
              <a:xfrm>
                <a:off x="160" y="3419"/>
                <a:ext cx="269" cy="288"/>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sp>
            <p:nvSpPr>
              <p:cNvPr id="12" name="Rectangle 10"/>
              <p:cNvSpPr>
                <a:spLocks noChangeArrowheads="1"/>
              </p:cNvSpPr>
              <p:nvPr/>
            </p:nvSpPr>
            <p:spPr bwMode="auto">
              <a:xfrm>
                <a:off x="4739" y="2308"/>
                <a:ext cx="858" cy="288"/>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sp>
            <p:nvSpPr>
              <p:cNvPr id="13" name="Rectangle 11"/>
              <p:cNvSpPr>
                <a:spLocks noChangeArrowheads="1"/>
              </p:cNvSpPr>
              <p:nvPr/>
            </p:nvSpPr>
            <p:spPr bwMode="auto">
              <a:xfrm>
                <a:off x="4739" y="2862"/>
                <a:ext cx="858" cy="289"/>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sp>
            <p:nvSpPr>
              <p:cNvPr id="14" name="Rectangle 12"/>
              <p:cNvSpPr>
                <a:spLocks noChangeArrowheads="1"/>
              </p:cNvSpPr>
              <p:nvPr/>
            </p:nvSpPr>
            <p:spPr bwMode="auto">
              <a:xfrm>
                <a:off x="5328" y="3419"/>
                <a:ext cx="269" cy="288"/>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sp>
            <p:nvSpPr>
              <p:cNvPr id="15" name="Freeform 13"/>
              <p:cNvSpPr>
                <a:spLocks/>
              </p:cNvSpPr>
              <p:nvPr/>
            </p:nvSpPr>
            <p:spPr bwMode="auto">
              <a:xfrm>
                <a:off x="1305" y="2308"/>
                <a:ext cx="2862" cy="288"/>
              </a:xfrm>
              <a:custGeom>
                <a:avLst/>
                <a:gdLst>
                  <a:gd name="T0" fmla="*/ 0 w 2880"/>
                  <a:gd name="T1" fmla="*/ 0 h 288"/>
                  <a:gd name="T2" fmla="*/ 0 w 2880"/>
                  <a:gd name="T3" fmla="*/ 288 h 288"/>
                  <a:gd name="T4" fmla="*/ 2880 w 2880"/>
                  <a:gd name="T5" fmla="*/ 288 h 288"/>
                  <a:gd name="T6" fmla="*/ 2838 w 2880"/>
                  <a:gd name="T7" fmla="*/ 256 h 288"/>
                  <a:gd name="T8" fmla="*/ 2660 w 2880"/>
                  <a:gd name="T9" fmla="*/ 134 h 288"/>
                  <a:gd name="T10" fmla="*/ 2430 w 2880"/>
                  <a:gd name="T11" fmla="*/ 46 h 288"/>
                  <a:gd name="T12" fmla="*/ 2230 w 2880"/>
                  <a:gd name="T13" fmla="*/ 10 h 288"/>
                  <a:gd name="T14" fmla="*/ 2112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19"/>
                </a:schemeClr>
              </a:solidFill>
              <a:ln w="9525">
                <a:noFill/>
                <a:round/>
                <a:headEnd/>
                <a:tailEnd/>
              </a:ln>
            </p:spPr>
            <p:txBody>
              <a:bodyPr wrap="none" anchor="ctr"/>
              <a:lstStyle>
                <a:lvl1pPr eaLnBrk="0" hangingPunct="0">
                  <a:defRPr sz="3000">
                    <a:solidFill>
                      <a:schemeClr val="hlink"/>
                    </a:solidFill>
                    <a:latin typeface="Arial" panose="020B0604020202020204" pitchFamily="34" charset="0"/>
                  </a:defRPr>
                </a:lvl1pPr>
                <a:lvl2pPr marL="742950" indent="-285750" eaLnBrk="0" hangingPunct="0">
                  <a:defRPr sz="3000">
                    <a:solidFill>
                      <a:schemeClr val="hlink"/>
                    </a:solidFill>
                    <a:latin typeface="Arial" panose="020B0604020202020204" pitchFamily="34" charset="0"/>
                  </a:defRPr>
                </a:lvl2pPr>
                <a:lvl3pPr marL="1143000" indent="-228600" eaLnBrk="0" hangingPunct="0">
                  <a:defRPr sz="3000">
                    <a:solidFill>
                      <a:schemeClr val="hlink"/>
                    </a:solidFill>
                    <a:latin typeface="Arial" panose="020B0604020202020204" pitchFamily="34" charset="0"/>
                  </a:defRPr>
                </a:lvl3pPr>
                <a:lvl4pPr marL="1600200" indent="-228600" eaLnBrk="0" hangingPunct="0">
                  <a:defRPr sz="3000">
                    <a:solidFill>
                      <a:schemeClr val="hlink"/>
                    </a:solidFill>
                    <a:latin typeface="Arial" panose="020B0604020202020204" pitchFamily="34" charset="0"/>
                  </a:defRPr>
                </a:lvl4pPr>
                <a:lvl5pPr marL="2057400" indent="-228600" eaLnBrk="0" hangingPunct="0">
                  <a:defRPr sz="30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9pPr>
              </a:lstStyle>
              <a:p>
                <a:pPr eaLnBrk="1" fontAlgn="base" hangingPunct="1">
                  <a:lnSpc>
                    <a:spcPct val="90000"/>
                  </a:lnSpc>
                  <a:spcBef>
                    <a:spcPct val="0"/>
                  </a:spcBef>
                  <a:spcAft>
                    <a:spcPct val="0"/>
                  </a:spcAft>
                  <a:defRPr/>
                </a:pPr>
                <a:endParaRPr lang="ja-JP" altLang="en-US" sz="3600">
                  <a:solidFill>
                    <a:srgbClr val="7889FB"/>
                  </a:solidFill>
                  <a:ea typeface="MS PGothic" panose="020B0600070205080204" pitchFamily="50" charset="-128"/>
                </a:endParaRPr>
              </a:p>
            </p:txBody>
          </p:sp>
          <p:sp>
            <p:nvSpPr>
              <p:cNvPr id="16" name="Freeform 14"/>
              <p:cNvSpPr>
                <a:spLocks/>
              </p:cNvSpPr>
              <p:nvPr/>
            </p:nvSpPr>
            <p:spPr bwMode="auto">
              <a:xfrm>
                <a:off x="1305" y="2862"/>
                <a:ext cx="3174" cy="291"/>
              </a:xfrm>
              <a:custGeom>
                <a:avLst/>
                <a:gdLst>
                  <a:gd name="T0" fmla="*/ 0 w 3194"/>
                  <a:gd name="T1" fmla="*/ 0 h 290"/>
                  <a:gd name="T2" fmla="*/ 0 w 3194"/>
                  <a:gd name="T3" fmla="*/ 288 h 290"/>
                  <a:gd name="T4" fmla="*/ 3194 w 3194"/>
                  <a:gd name="T5" fmla="*/ 290 h 290"/>
                  <a:gd name="T6" fmla="*/ 3188 w 3194"/>
                  <a:gd name="T7" fmla="*/ 256 h 290"/>
                  <a:gd name="T8" fmla="*/ 3160 w 3194"/>
                  <a:gd name="T9" fmla="*/ 146 h 290"/>
                  <a:gd name="T10" fmla="*/ 3118 w 3194"/>
                  <a:gd name="T11" fmla="*/ 34 h 290"/>
                  <a:gd name="T12" fmla="*/ 3102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19"/>
                </a:schemeClr>
              </a:solidFill>
              <a:ln w="9525">
                <a:noFill/>
                <a:round/>
                <a:headEnd/>
                <a:tailEnd/>
              </a:ln>
            </p:spPr>
            <p:txBody>
              <a:bodyPr wrap="none" anchor="ctr"/>
              <a:lstStyle>
                <a:lvl1pPr eaLnBrk="0" hangingPunct="0">
                  <a:defRPr sz="3000">
                    <a:solidFill>
                      <a:schemeClr val="hlink"/>
                    </a:solidFill>
                    <a:latin typeface="Arial" panose="020B0604020202020204" pitchFamily="34" charset="0"/>
                  </a:defRPr>
                </a:lvl1pPr>
                <a:lvl2pPr marL="742950" indent="-285750" eaLnBrk="0" hangingPunct="0">
                  <a:defRPr sz="3000">
                    <a:solidFill>
                      <a:schemeClr val="hlink"/>
                    </a:solidFill>
                    <a:latin typeface="Arial" panose="020B0604020202020204" pitchFamily="34" charset="0"/>
                  </a:defRPr>
                </a:lvl2pPr>
                <a:lvl3pPr marL="1143000" indent="-228600" eaLnBrk="0" hangingPunct="0">
                  <a:defRPr sz="3000">
                    <a:solidFill>
                      <a:schemeClr val="hlink"/>
                    </a:solidFill>
                    <a:latin typeface="Arial" panose="020B0604020202020204" pitchFamily="34" charset="0"/>
                  </a:defRPr>
                </a:lvl3pPr>
                <a:lvl4pPr marL="1600200" indent="-228600" eaLnBrk="0" hangingPunct="0">
                  <a:defRPr sz="3000">
                    <a:solidFill>
                      <a:schemeClr val="hlink"/>
                    </a:solidFill>
                    <a:latin typeface="Arial" panose="020B0604020202020204" pitchFamily="34" charset="0"/>
                  </a:defRPr>
                </a:lvl4pPr>
                <a:lvl5pPr marL="2057400" indent="-228600" eaLnBrk="0" hangingPunct="0">
                  <a:defRPr sz="30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9pPr>
              </a:lstStyle>
              <a:p>
                <a:pPr eaLnBrk="1" fontAlgn="base" hangingPunct="1">
                  <a:lnSpc>
                    <a:spcPct val="90000"/>
                  </a:lnSpc>
                  <a:spcBef>
                    <a:spcPct val="0"/>
                  </a:spcBef>
                  <a:spcAft>
                    <a:spcPct val="0"/>
                  </a:spcAft>
                  <a:defRPr/>
                </a:pPr>
                <a:endParaRPr lang="ja-JP" altLang="en-US" sz="3600">
                  <a:solidFill>
                    <a:srgbClr val="7889FB"/>
                  </a:solidFill>
                  <a:ea typeface="MS PGothic" panose="020B0600070205080204" pitchFamily="50" charset="-128"/>
                </a:endParaRPr>
              </a:p>
            </p:txBody>
          </p:sp>
          <p:sp>
            <p:nvSpPr>
              <p:cNvPr id="17" name="Freeform 15"/>
              <p:cNvSpPr>
                <a:spLocks/>
              </p:cNvSpPr>
              <p:nvPr/>
            </p:nvSpPr>
            <p:spPr bwMode="auto">
              <a:xfrm>
                <a:off x="3595" y="3417"/>
                <a:ext cx="916" cy="290"/>
              </a:xfrm>
              <a:custGeom>
                <a:avLst/>
                <a:gdLst>
                  <a:gd name="T0" fmla="*/ 0 w 3194"/>
                  <a:gd name="T1" fmla="*/ 290 h 290"/>
                  <a:gd name="T2" fmla="*/ 0 w 3194"/>
                  <a:gd name="T3" fmla="*/ 2 h 290"/>
                  <a:gd name="T4" fmla="*/ 3194 w 3194"/>
                  <a:gd name="T5" fmla="*/ 0 h 290"/>
                  <a:gd name="T6" fmla="*/ 3176 w 3194"/>
                  <a:gd name="T7" fmla="*/ 156 h 290"/>
                  <a:gd name="T8" fmla="*/ 3150 w 3194"/>
                  <a:gd name="T9" fmla="*/ 254 h 290"/>
                  <a:gd name="T10" fmla="*/ 314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19"/>
                </a:schemeClr>
              </a:solidFill>
              <a:ln w="9525">
                <a:noFill/>
                <a:round/>
                <a:headEnd/>
                <a:tailEnd/>
              </a:ln>
            </p:spPr>
            <p:txBody>
              <a:bodyPr wrap="none" anchor="ctr"/>
              <a:lstStyle>
                <a:lvl1pPr eaLnBrk="0" hangingPunct="0">
                  <a:defRPr sz="3000">
                    <a:solidFill>
                      <a:schemeClr val="hlink"/>
                    </a:solidFill>
                    <a:latin typeface="Arial" panose="020B0604020202020204" pitchFamily="34" charset="0"/>
                  </a:defRPr>
                </a:lvl1pPr>
                <a:lvl2pPr marL="742950" indent="-285750" eaLnBrk="0" hangingPunct="0">
                  <a:defRPr sz="3000">
                    <a:solidFill>
                      <a:schemeClr val="hlink"/>
                    </a:solidFill>
                    <a:latin typeface="Arial" panose="020B0604020202020204" pitchFamily="34" charset="0"/>
                  </a:defRPr>
                </a:lvl2pPr>
                <a:lvl3pPr marL="1143000" indent="-228600" eaLnBrk="0" hangingPunct="0">
                  <a:defRPr sz="3000">
                    <a:solidFill>
                      <a:schemeClr val="hlink"/>
                    </a:solidFill>
                    <a:latin typeface="Arial" panose="020B0604020202020204" pitchFamily="34" charset="0"/>
                  </a:defRPr>
                </a:lvl3pPr>
                <a:lvl4pPr marL="1600200" indent="-228600" eaLnBrk="0" hangingPunct="0">
                  <a:defRPr sz="3000">
                    <a:solidFill>
                      <a:schemeClr val="hlink"/>
                    </a:solidFill>
                    <a:latin typeface="Arial" panose="020B0604020202020204" pitchFamily="34" charset="0"/>
                  </a:defRPr>
                </a:lvl4pPr>
                <a:lvl5pPr marL="2057400" indent="-228600" eaLnBrk="0" hangingPunct="0">
                  <a:defRPr sz="30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3000">
                    <a:solidFill>
                      <a:schemeClr val="hlink"/>
                    </a:solidFill>
                    <a:latin typeface="Arial" panose="020B0604020202020204" pitchFamily="34" charset="0"/>
                  </a:defRPr>
                </a:lvl9pPr>
              </a:lstStyle>
              <a:p>
                <a:pPr eaLnBrk="1" fontAlgn="base" hangingPunct="1">
                  <a:lnSpc>
                    <a:spcPct val="90000"/>
                  </a:lnSpc>
                  <a:spcBef>
                    <a:spcPct val="0"/>
                  </a:spcBef>
                  <a:spcAft>
                    <a:spcPct val="0"/>
                  </a:spcAft>
                  <a:defRPr/>
                </a:pPr>
                <a:endParaRPr lang="ja-JP" altLang="en-US" sz="3600">
                  <a:solidFill>
                    <a:srgbClr val="7889FB"/>
                  </a:solidFill>
                  <a:ea typeface="MS PGothic" panose="020B0600070205080204" pitchFamily="50" charset="-128"/>
                </a:endParaRPr>
              </a:p>
            </p:txBody>
          </p:sp>
          <p:sp>
            <p:nvSpPr>
              <p:cNvPr id="18" name="Rectangle 16"/>
              <p:cNvSpPr>
                <a:spLocks noChangeArrowheads="1"/>
              </p:cNvSpPr>
              <p:nvPr/>
            </p:nvSpPr>
            <p:spPr bwMode="auto">
              <a:xfrm>
                <a:off x="1877" y="3419"/>
                <a:ext cx="858" cy="288"/>
              </a:xfrm>
              <a:prstGeom prst="rect">
                <a:avLst/>
              </a:prstGeom>
              <a:solidFill>
                <a:schemeClr val="bg1">
                  <a:alpha val="49019"/>
                </a:schemeClr>
              </a:solidFill>
              <a:ln w="9525">
                <a:noFill/>
                <a:miter lim="800000"/>
                <a:headEnd/>
                <a:tailEnd/>
              </a:ln>
            </p:spPr>
            <p:txBody>
              <a:bodyPr wrap="none" anchor="ctr"/>
              <a:lstStyle>
                <a:lvl1pPr>
                  <a:defRPr sz="3000">
                    <a:solidFill>
                      <a:schemeClr val="hlink"/>
                    </a:solidFill>
                    <a:latin typeface="Arial" panose="020B0604020202020204" pitchFamily="34" charset="0"/>
                  </a:defRPr>
                </a:lvl1pPr>
                <a:lvl2pPr marL="742950" indent="-285750">
                  <a:defRPr sz="3000">
                    <a:solidFill>
                      <a:schemeClr val="hlink"/>
                    </a:solidFill>
                    <a:latin typeface="Arial" panose="020B0604020202020204" pitchFamily="34" charset="0"/>
                  </a:defRPr>
                </a:lvl2pPr>
                <a:lvl3pPr marL="1143000" indent="-228600">
                  <a:defRPr sz="3000">
                    <a:solidFill>
                      <a:schemeClr val="hlink"/>
                    </a:solidFill>
                    <a:latin typeface="Arial" panose="020B0604020202020204" pitchFamily="34" charset="0"/>
                  </a:defRPr>
                </a:lvl3pPr>
                <a:lvl4pPr marL="1600200" indent="-228600">
                  <a:defRPr sz="3000">
                    <a:solidFill>
                      <a:schemeClr val="hlink"/>
                    </a:solidFill>
                    <a:latin typeface="Arial" panose="020B0604020202020204" pitchFamily="34" charset="0"/>
                  </a:defRPr>
                </a:lvl4pPr>
                <a:lvl5pPr marL="2057400" indent="-228600">
                  <a:defRPr sz="3000">
                    <a:solidFill>
                      <a:schemeClr val="hlink"/>
                    </a:solidFill>
                    <a:latin typeface="Arial" panose="020B0604020202020204" pitchFamily="34" charset="0"/>
                  </a:defRPr>
                </a:lvl5pPr>
                <a:lvl6pPr marL="2514600" indent="-228600" eaLnBrk="0" fontAlgn="base" hangingPunct="0">
                  <a:spcBef>
                    <a:spcPct val="0"/>
                  </a:spcBef>
                  <a:spcAft>
                    <a:spcPct val="0"/>
                  </a:spcAft>
                  <a:defRPr sz="3000">
                    <a:solidFill>
                      <a:schemeClr val="hlink"/>
                    </a:solidFill>
                    <a:latin typeface="Arial" panose="020B0604020202020204" pitchFamily="34" charset="0"/>
                  </a:defRPr>
                </a:lvl6pPr>
                <a:lvl7pPr marL="2971800" indent="-228600" eaLnBrk="0" fontAlgn="base" hangingPunct="0">
                  <a:spcBef>
                    <a:spcPct val="0"/>
                  </a:spcBef>
                  <a:spcAft>
                    <a:spcPct val="0"/>
                  </a:spcAft>
                  <a:defRPr sz="3000">
                    <a:solidFill>
                      <a:schemeClr val="hlink"/>
                    </a:solidFill>
                    <a:latin typeface="Arial" panose="020B0604020202020204" pitchFamily="34" charset="0"/>
                  </a:defRPr>
                </a:lvl7pPr>
                <a:lvl8pPr marL="3429000" indent="-228600" eaLnBrk="0" fontAlgn="base" hangingPunct="0">
                  <a:spcBef>
                    <a:spcPct val="0"/>
                  </a:spcBef>
                  <a:spcAft>
                    <a:spcPct val="0"/>
                  </a:spcAft>
                  <a:defRPr sz="3000">
                    <a:solidFill>
                      <a:schemeClr val="hlink"/>
                    </a:solidFill>
                    <a:latin typeface="Arial" panose="020B0604020202020204" pitchFamily="34" charset="0"/>
                  </a:defRPr>
                </a:lvl8pPr>
                <a:lvl9pPr marL="3886200" indent="-228600" eaLnBrk="0" fontAlgn="base" hangingPunct="0">
                  <a:spcBef>
                    <a:spcPct val="0"/>
                  </a:spcBef>
                  <a:spcAft>
                    <a:spcPct val="0"/>
                  </a:spcAft>
                  <a:defRPr sz="3000">
                    <a:solidFill>
                      <a:schemeClr val="hlink"/>
                    </a:solidFill>
                    <a:latin typeface="Arial" panose="020B0604020202020204" pitchFamily="34" charset="0"/>
                  </a:defRPr>
                </a:lvl9pPr>
              </a:lstStyle>
              <a:p>
                <a:pPr fontAlgn="base">
                  <a:lnSpc>
                    <a:spcPct val="90000"/>
                  </a:lnSpc>
                  <a:spcBef>
                    <a:spcPct val="0"/>
                  </a:spcBef>
                  <a:spcAft>
                    <a:spcPct val="0"/>
                  </a:spcAft>
                </a:pPr>
                <a:endParaRPr lang="zh-CN" altLang="en-US" sz="3600">
                  <a:solidFill>
                    <a:srgbClr val="7889FB"/>
                  </a:solidFill>
                  <a:ea typeface="宋体" panose="02010600030101010101" pitchFamily="2" charset="-122"/>
                </a:endParaRPr>
              </a:p>
            </p:txBody>
          </p:sp>
        </p:grpSp>
      </p:grpSp>
      <p:sp>
        <p:nvSpPr>
          <p:cNvPr id="68610" name="Rectangle 2"/>
          <p:cNvSpPr>
            <a:spLocks noGrp="1" noChangeArrowheads="1"/>
          </p:cNvSpPr>
          <p:nvPr>
            <p:ph type="ctrTitle"/>
          </p:nvPr>
        </p:nvSpPr>
        <p:spPr>
          <a:xfrm>
            <a:off x="223521" y="1701166"/>
            <a:ext cx="13967461" cy="2413634"/>
          </a:xfrm>
        </p:spPr>
        <p:txBody>
          <a:bodyPr anchor="b"/>
          <a:lstStyle>
            <a:lvl1pPr>
              <a:defRPr sz="4200">
                <a:solidFill>
                  <a:schemeClr val="tx1"/>
                </a:solidFill>
              </a:defRPr>
            </a:lvl1pPr>
          </a:lstStyle>
          <a:p>
            <a:r>
              <a:rPr lang="en-US"/>
              <a:t>Click to edit Master title style</a:t>
            </a:r>
          </a:p>
        </p:txBody>
      </p:sp>
      <p:sp>
        <p:nvSpPr>
          <p:cNvPr id="68611" name="Rectangle 3"/>
          <p:cNvSpPr>
            <a:spLocks noGrp="1" noChangeArrowheads="1"/>
          </p:cNvSpPr>
          <p:nvPr>
            <p:ph type="subTitle" idx="1"/>
          </p:nvPr>
        </p:nvSpPr>
        <p:spPr>
          <a:xfrm>
            <a:off x="292102" y="634367"/>
            <a:ext cx="12430760" cy="636270"/>
          </a:xfrm>
        </p:spPr>
        <p:txBody>
          <a:bodyPr anchor="b"/>
          <a:lstStyle>
            <a:lvl1pPr marL="0" indent="0">
              <a:buFont typeface="Wingdings" pitchFamily="2" charset="2"/>
              <a:buNone/>
              <a:defRPr sz="1320"/>
            </a:lvl1pPr>
          </a:lstStyle>
          <a:p>
            <a:r>
              <a:rPr lang="en-US"/>
              <a:t>Click to edit Master subtitle style</a:t>
            </a:r>
          </a:p>
        </p:txBody>
      </p:sp>
    </p:spTree>
    <p:extLst>
      <p:ext uri="{BB962C8B-B14F-4D97-AF65-F5344CB8AC3E}">
        <p14:creationId xmlns:p14="http://schemas.microsoft.com/office/powerpoint/2010/main" val="18746487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ln/>
        </p:spPr>
        <p:txBody>
          <a:bodyPr/>
          <a:lstStyle>
            <a:lvl1pPr>
              <a:defRPr/>
            </a:lvl1pPr>
          </a:lstStyle>
          <a:p>
            <a:fld id="{30AB5CEC-488B-456F-9A2C-1E4536E463AA}" type="slidenum">
              <a:rPr lang="zh-CN" altLang="en-US">
                <a:solidFill>
                  <a:srgbClr val="000000"/>
                </a:solidFill>
              </a:rPr>
              <a:pPr/>
              <a:t>‹#›</a:t>
            </a:fld>
            <a:endParaRPr lang="en-US" altLang="zh-CN">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fld id="{66BA25CC-79E4-47AF-AD74-820922D8551B}"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10523550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en-US"/>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B69EDAB2-E432-4AC4-9821-78806422A745}" type="slidenum">
              <a:rPr lang="zh-CN" altLang="en-US">
                <a:solidFill>
                  <a:srgbClr val="000000"/>
                </a:solidFill>
              </a:rPr>
              <a:pPr/>
              <a:t>‹#›</a:t>
            </a:fld>
            <a:endParaRPr lang="en-US" altLang="zh-CN">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fld id="{7B758A92-2211-43D7-835C-4C9FF0E5607B}"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299154659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2100" y="2249807"/>
            <a:ext cx="6827520" cy="537591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63460" y="2249807"/>
            <a:ext cx="6827520" cy="537591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sldNum" sz="quarter" idx="10"/>
          </p:nvPr>
        </p:nvSpPr>
        <p:spPr>
          <a:ln/>
        </p:spPr>
        <p:txBody>
          <a:bodyPr/>
          <a:lstStyle>
            <a:lvl1pPr>
              <a:defRPr/>
            </a:lvl1pPr>
          </a:lstStyle>
          <a:p>
            <a:fld id="{E6AF6C4A-FD90-404C-8205-A9B56CE51B92}" type="slidenum">
              <a:rPr lang="zh-CN" altLang="en-US">
                <a:solidFill>
                  <a:srgbClr val="000000"/>
                </a:solidFill>
              </a:rPr>
              <a:pPr/>
              <a:t>‹#›</a:t>
            </a:fld>
            <a:endParaRPr lang="en-US" altLang="zh-CN">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fld id="{0C537DB4-71ED-4042-8EA5-C84E50F3F8BD}"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12466898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1" y="1842136"/>
            <a:ext cx="646430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sldNum" sz="quarter" idx="10"/>
          </p:nvPr>
        </p:nvSpPr>
        <p:spPr>
          <a:ln/>
        </p:spPr>
        <p:txBody>
          <a:bodyPr/>
          <a:lstStyle>
            <a:lvl1pPr>
              <a:defRPr/>
            </a:lvl1pPr>
          </a:lstStyle>
          <a:p>
            <a:fld id="{F838EC26-920A-4213-B0F3-CCD612E3BCA1}" type="slidenum">
              <a:rPr lang="zh-CN" altLang="en-US">
                <a:solidFill>
                  <a:srgbClr val="000000"/>
                </a:solidFill>
              </a:rPr>
              <a:pPr/>
              <a:t>‹#›</a:t>
            </a:fld>
            <a:endParaRPr lang="en-US" altLang="zh-CN">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fld id="{1250028D-89D7-4094-8673-F02E6D021CBB}"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17172199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a:ln/>
        </p:spPr>
        <p:txBody>
          <a:bodyPr/>
          <a:lstStyle>
            <a:lvl1pPr>
              <a:defRPr/>
            </a:lvl1pPr>
          </a:lstStyle>
          <a:p>
            <a:fld id="{85647112-24B6-4C83-85F9-B306AD064C7D}" type="slidenum">
              <a:rPr lang="zh-CN" altLang="en-US">
                <a:solidFill>
                  <a:srgbClr val="000000"/>
                </a:solidFill>
              </a:rPr>
              <a:pPr/>
              <a:t>‹#›</a:t>
            </a:fld>
            <a:endParaRPr lang="en-US" altLang="zh-CN">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fld id="{8800E16C-C95E-462E-B880-6B47F45AF5EA}"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34809497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0F58382E-975B-44AF-BB8C-F191C4CFA410}" type="slidenum">
              <a:rPr lang="zh-CN" altLang="en-US">
                <a:solidFill>
                  <a:srgbClr val="000000"/>
                </a:solidFill>
              </a:rPr>
              <a:pPr/>
              <a:t>‹#›</a:t>
            </a:fld>
            <a:endParaRPr lang="en-US" altLang="zh-CN">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fld id="{AD403C05-064D-4645-8FA2-964FA4D67C02}"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6763879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5720080" y="327662"/>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31521" y="1722122"/>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325A316E-6A6F-433C-AC79-812D3F0FDFA1}" type="slidenum">
              <a:rPr lang="zh-CN" altLang="en-US">
                <a:solidFill>
                  <a:srgbClr val="000000"/>
                </a:solidFill>
              </a:rPr>
              <a:pPr/>
              <a:t>‹#›</a:t>
            </a:fld>
            <a:endParaRPr lang="en-US" altLang="zh-CN">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fld id="{5A28911B-381B-49D2-B676-75B4BFB2D3F1}"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348779761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0"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endParaRPr lang="en-US" noProof="0"/>
          </a:p>
        </p:txBody>
      </p:sp>
      <p:sp>
        <p:nvSpPr>
          <p:cNvPr id="4" name="Text Placeholder 3"/>
          <p:cNvSpPr>
            <a:spLocks noGrp="1"/>
          </p:cNvSpPr>
          <p:nvPr>
            <p:ph type="body" sz="half" idx="2"/>
          </p:nvPr>
        </p:nvSpPr>
        <p:spPr>
          <a:xfrm>
            <a:off x="2867660"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3184CC33-35AA-4740-822F-6AB3B61DA212}" type="slidenum">
              <a:rPr lang="zh-CN" altLang="en-US">
                <a:solidFill>
                  <a:srgbClr val="000000"/>
                </a:solidFill>
              </a:rPr>
              <a:pPr/>
              <a:t>‹#›</a:t>
            </a:fld>
            <a:endParaRPr lang="en-US" altLang="zh-CN">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fld id="{0D4C02C8-C9E7-42AF-90C2-772D885D6785}"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110472458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ln/>
        </p:spPr>
        <p:txBody>
          <a:bodyPr/>
          <a:lstStyle>
            <a:lvl1pPr>
              <a:defRPr/>
            </a:lvl1pPr>
          </a:lstStyle>
          <a:p>
            <a:fld id="{846AD8F5-BB9F-4264-BF4B-02F4F624C487}" type="slidenum">
              <a:rPr lang="zh-CN" altLang="en-US">
                <a:solidFill>
                  <a:srgbClr val="000000"/>
                </a:solidFill>
              </a:rPr>
              <a:pPr/>
              <a:t>‹#›</a:t>
            </a:fld>
            <a:endParaRPr lang="en-US" altLang="zh-CN">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fld id="{5BC5C68D-0120-4117-9597-C0813F0A4621}"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485236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16260" y="712470"/>
            <a:ext cx="3474720" cy="691324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2100" y="712470"/>
            <a:ext cx="10180320" cy="691324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a:ln/>
        </p:spPr>
        <p:txBody>
          <a:bodyPr/>
          <a:lstStyle>
            <a:lvl1pPr>
              <a:defRPr/>
            </a:lvl1pPr>
          </a:lstStyle>
          <a:p>
            <a:fld id="{B1CBB824-0CA1-402A-BDEA-55864B6ECB1E}" type="slidenum">
              <a:rPr lang="zh-CN" altLang="en-US">
                <a:solidFill>
                  <a:srgbClr val="000000"/>
                </a:solidFill>
              </a:rPr>
              <a:pPr/>
              <a:t>‹#›</a:t>
            </a:fld>
            <a:endParaRPr lang="en-US" altLang="zh-CN">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fld id="{FB883BCB-750F-49C2-AB3F-25E0EC90708D}" type="datetime3">
              <a:rPr lang="zh-CN" altLang="en-US">
                <a:solidFill>
                  <a:srgbClr val="000000"/>
                </a:solidFill>
              </a:rPr>
              <a:pPr/>
              <a:t>2024年10月14日星期一</a:t>
            </a:fld>
            <a:endParaRPr lang="en-US" altLang="zh-CN">
              <a:solidFill>
                <a:srgbClr val="000000"/>
              </a:solidFill>
            </a:endParaRPr>
          </a:p>
        </p:txBody>
      </p:sp>
    </p:spTree>
    <p:extLst>
      <p:ext uri="{BB962C8B-B14F-4D97-AF65-F5344CB8AC3E}">
        <p14:creationId xmlns:p14="http://schemas.microsoft.com/office/powerpoint/2010/main" val="4082849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9F502-8257-4A40-8679-CC9E473095A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15D35F6-5CD7-487B-9654-8E45C25E88B7}"/>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6C63A7-CA62-4206-BB6F-1DCD5CB6BEBC}"/>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5" name="頁尾版面配置區 4">
            <a:extLst>
              <a:ext uri="{FF2B5EF4-FFF2-40B4-BE49-F238E27FC236}">
                <a16:creationId xmlns:a16="http://schemas.microsoft.com/office/drawing/2014/main" id="{833B465B-6B6F-479F-8519-DD1AFA4D303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862B8FD-3C47-49BA-8300-09D1ECE2F9C2}"/>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516524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Copyright  IBM Corporation 2018</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2018</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2018</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513BBE-0937-43D8-BB6C-073A292BB6CB}"/>
              </a:ext>
            </a:extLst>
          </p:cNvPr>
          <p:cNvSpPr>
            <a:spLocks noGrp="1"/>
          </p:cNvSpPr>
          <p:nvPr>
            <p:ph type="title"/>
          </p:nvPr>
        </p:nvSpPr>
        <p:spPr>
          <a:xfrm>
            <a:off x="998538" y="2051050"/>
            <a:ext cx="12619037" cy="3424238"/>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7C6D692-2073-4D4A-ADA1-41AB58104F67}"/>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C7B67C3-CB08-47C9-B343-2962C64EF77D}"/>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5" name="頁尾版面配置區 4">
            <a:extLst>
              <a:ext uri="{FF2B5EF4-FFF2-40B4-BE49-F238E27FC236}">
                <a16:creationId xmlns:a16="http://schemas.microsoft.com/office/drawing/2014/main" id="{57224A8C-F755-4A62-9CBA-7BA7676F197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D8EBC9C-7A87-46FB-B8C2-61D8067B176E}"/>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9136856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標題及物件">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292100" y="712472"/>
            <a:ext cx="13898880" cy="933450"/>
          </a:xfrm>
        </p:spPr>
        <p:txBody>
          <a:bodyPr/>
          <a:lstStyle>
            <a:lvl1pPr>
              <a:defRPr sz="2880">
                <a:latin typeface="IBM Plex Arabic" panose="020B0503050203000203" pitchFamily="34" charset="-78"/>
                <a:cs typeface="IBM Plex Arabic" panose="020B0503050203000203" pitchFamily="34" charset="-78"/>
              </a:defRPr>
            </a:lvl1pPr>
          </a:lstStyle>
          <a:p>
            <a:r>
              <a:rPr lang="zh-TW" altLang="en-US"/>
              <a:t>按一下以編輯母片標題樣式</a:t>
            </a:r>
          </a:p>
        </p:txBody>
      </p:sp>
      <p:sp>
        <p:nvSpPr>
          <p:cNvPr id="3" name="內容版面配置區 2"/>
          <p:cNvSpPr>
            <a:spLocks noGrp="1"/>
          </p:cNvSpPr>
          <p:nvPr>
            <p:ph idx="1"/>
          </p:nvPr>
        </p:nvSpPr>
        <p:spPr/>
        <p:txBody>
          <a:bodyPr/>
          <a:lstStyle>
            <a:lvl1pPr>
              <a:defRPr>
                <a:latin typeface="IBM Plex Arabic" panose="020B0503050203000203" pitchFamily="34" charset="-78"/>
                <a:cs typeface="IBM Plex Arabic" panose="020B0503050203000203" pitchFamily="34" charset="-78"/>
              </a:defRPr>
            </a:lvl1pPr>
            <a:lvl2pPr>
              <a:defRPr>
                <a:latin typeface="IBM Plex Arabic" panose="020B0503050203000203" pitchFamily="34" charset="-78"/>
                <a:cs typeface="IBM Plex Arabic" panose="020B0503050203000203" pitchFamily="34" charset="-78"/>
              </a:defRPr>
            </a:lvl2pPr>
            <a:lvl3pPr>
              <a:defRPr>
                <a:latin typeface="IBM Plex Arabic" panose="020B0503050203000203" pitchFamily="34" charset="-78"/>
                <a:cs typeface="IBM Plex Arabic" panose="020B0503050203000203" pitchFamily="34" charset="-78"/>
              </a:defRPr>
            </a:lvl3pPr>
            <a:lvl4pPr>
              <a:defRPr>
                <a:latin typeface="IBM Plex Arabic" panose="020B0503050203000203" pitchFamily="34" charset="-78"/>
                <a:cs typeface="IBM Plex Arabic" panose="020B0503050203000203" pitchFamily="34" charset="-78"/>
              </a:defRPr>
            </a:lvl4pPr>
            <a:lvl5pPr>
              <a:defRPr>
                <a:latin typeface="IBM Plex Arabic" panose="020B0503050203000203" pitchFamily="34" charset="-78"/>
                <a:cs typeface="IBM Plex Arabic" panose="020B0503050203000203" pitchFamily="34" charset="-78"/>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5"/>
          <p:cNvSpPr>
            <a:spLocks noGrp="1" noChangeArrowheads="1"/>
          </p:cNvSpPr>
          <p:nvPr>
            <p:ph type="sldNum" sz="quarter" idx="10"/>
          </p:nvPr>
        </p:nvSpPr>
        <p:spPr>
          <a:ln/>
        </p:spPr>
        <p:txBody>
          <a:bodyPr/>
          <a:lstStyle>
            <a:lvl1pPr>
              <a:defRPr>
                <a:latin typeface="IBM Plex Arabic" panose="020B0503050203000203" pitchFamily="34" charset="-78"/>
                <a:cs typeface="IBM Plex Arabic" panose="020B0503050203000203" pitchFamily="34" charset="-78"/>
              </a:defRPr>
            </a:lvl1pPr>
          </a:lstStyle>
          <a:p>
            <a:fld id="{964402FB-C18D-48B1-8F11-BF3382A4C281}" type="slidenum">
              <a:rPr lang="en-US" altLang="zh-TW" smtClean="0"/>
              <a:pPr/>
              <a:t>‹#›</a:t>
            </a:fld>
            <a:endParaRPr lang="en-US" altLang="zh-TW" dirty="0"/>
          </a:p>
        </p:txBody>
      </p:sp>
      <p:sp>
        <p:nvSpPr>
          <p:cNvPr id="5" name="Line 25"/>
          <p:cNvSpPr>
            <a:spLocks noChangeShapeType="1"/>
          </p:cNvSpPr>
          <p:nvPr userDrawn="1"/>
        </p:nvSpPr>
        <p:spPr bwMode="auto">
          <a:xfrm flipV="1">
            <a:off x="439422" y="659130"/>
            <a:ext cx="13751560" cy="0"/>
          </a:xfrm>
          <a:prstGeom prst="line">
            <a:avLst/>
          </a:prstGeom>
          <a:noFill/>
          <a:ln w="9525">
            <a:solidFill>
              <a:schemeClr val="tx1"/>
            </a:solidFill>
            <a:round/>
            <a:headEnd/>
            <a:tailEnd/>
          </a:ln>
        </p:spPr>
        <p:txBody>
          <a:bodyPr/>
          <a:lstStyle/>
          <a:p>
            <a:pPr>
              <a:defRPr/>
            </a:pPr>
            <a:endParaRPr lang="zh-TW" altLang="en-US" sz="2160">
              <a:latin typeface="IBM Plex Arabic" panose="020B0503050203000203" pitchFamily="34" charset="-78"/>
              <a:cs typeface="IBM Plex Arabic" panose="020B0503050203000203" pitchFamily="34" charset="-78"/>
            </a:endParaRPr>
          </a:p>
        </p:txBody>
      </p:sp>
    </p:spTree>
    <p:extLst>
      <p:ext uri="{BB962C8B-B14F-4D97-AF65-F5344CB8AC3E}">
        <p14:creationId xmlns:p14="http://schemas.microsoft.com/office/powerpoint/2010/main" val="338565135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a:t>
              </a:r>
            </a:p>
          </p:txBody>
        </p:sp>
        <p:sp>
          <p:nvSpPr>
            <p:cNvPr id="16"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606040" y="7899655"/>
              <a:ext cx="102171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latin typeface="IBM Plex Sans" charset="0"/>
                <a:ea typeface="IBM Plex Sans" charset="0"/>
                <a:cs typeface="IBM Plex Sans" charset="0"/>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697480" y="7899655"/>
              <a:ext cx="93027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BC13E3-58DC-425B-8B1D-47F4E7F7A16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ED47CF1-56F4-4620-BCD1-85964C93BCE4}"/>
              </a:ext>
            </a:extLst>
          </p:cNvPr>
          <p:cNvSpPr>
            <a:spLocks noGrp="1"/>
          </p:cNvSpPr>
          <p:nvPr>
            <p:ph sz="half" idx="1"/>
          </p:nvPr>
        </p:nvSpPr>
        <p:spPr>
          <a:xfrm>
            <a:off x="1006475" y="2190750"/>
            <a:ext cx="6232525" cy="52212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5FE2346-C215-4CDD-9623-43F5BBD068BD}"/>
              </a:ext>
            </a:extLst>
          </p:cNvPr>
          <p:cNvSpPr>
            <a:spLocks noGrp="1"/>
          </p:cNvSpPr>
          <p:nvPr>
            <p:ph sz="half" idx="2"/>
          </p:nvPr>
        </p:nvSpPr>
        <p:spPr>
          <a:xfrm>
            <a:off x="7391400" y="2190750"/>
            <a:ext cx="6232525" cy="52212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23B38FA-ACDC-458D-8A79-47E3931BFD39}"/>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6" name="頁尾版面配置區 5">
            <a:extLst>
              <a:ext uri="{FF2B5EF4-FFF2-40B4-BE49-F238E27FC236}">
                <a16:creationId xmlns:a16="http://schemas.microsoft.com/office/drawing/2014/main" id="{3B169093-A9ED-4464-A47C-08DA2944DAA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68C7F20-4C2F-449C-AE0E-9C9005FA87A4}"/>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8335220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658368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775C18-CCB1-4D24-8128-62AB9824159B}"/>
              </a:ext>
            </a:extLst>
          </p:cNvPr>
          <p:cNvSpPr>
            <a:spLocks noGrp="1"/>
          </p:cNvSpPr>
          <p:nvPr>
            <p:ph type="title"/>
          </p:nvPr>
        </p:nvSpPr>
        <p:spPr>
          <a:xfrm>
            <a:off x="1008063" y="438150"/>
            <a:ext cx="12619037" cy="1590675"/>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77C1F8-6A44-4491-99AD-2A2C5AF28A5A}"/>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FB78F0F-FCCE-44D2-ACD2-10B28EF3C1D9}"/>
              </a:ext>
            </a:extLst>
          </p:cNvPr>
          <p:cNvSpPr>
            <a:spLocks noGrp="1"/>
          </p:cNvSpPr>
          <p:nvPr>
            <p:ph sz="half" idx="2"/>
          </p:nvPr>
        </p:nvSpPr>
        <p:spPr>
          <a:xfrm>
            <a:off x="1008063" y="3006725"/>
            <a:ext cx="6189662" cy="44211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D74D136-6172-4BDB-8DFB-D94E1D6887BC}"/>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FE3256D-CE28-4F10-B628-69901DD71905}"/>
              </a:ext>
            </a:extLst>
          </p:cNvPr>
          <p:cNvSpPr>
            <a:spLocks noGrp="1"/>
          </p:cNvSpPr>
          <p:nvPr>
            <p:ph sz="quarter" idx="4"/>
          </p:nvPr>
        </p:nvSpPr>
        <p:spPr>
          <a:xfrm>
            <a:off x="7407275" y="3006725"/>
            <a:ext cx="6219825" cy="44211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FBE9FBE-0F18-4A64-A5F0-D2CAE7D32CCF}"/>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8" name="頁尾版面配置區 7">
            <a:extLst>
              <a:ext uri="{FF2B5EF4-FFF2-40B4-BE49-F238E27FC236}">
                <a16:creationId xmlns:a16="http://schemas.microsoft.com/office/drawing/2014/main" id="{03B89CFD-B728-484B-9D21-1ECEC9B985F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E3B7AAB-C035-4D13-B4C2-229FB405D9BC}"/>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37178176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91655-5075-46E1-BA00-B73E430B790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9590A03-87C5-464E-BBEE-DCE7A0032BD2}"/>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4" name="頁尾版面配置區 3">
            <a:extLst>
              <a:ext uri="{FF2B5EF4-FFF2-40B4-BE49-F238E27FC236}">
                <a16:creationId xmlns:a16="http://schemas.microsoft.com/office/drawing/2014/main" id="{F965DEA9-0E4E-4B00-8D0F-FD19138D9FB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8B49B7B-DFD0-4886-8CFA-AAF38B343866}"/>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2330105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2737232-DDB2-49D7-A48C-E6FB86F0DE6E}"/>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3" name="頁尾版面配置區 2">
            <a:extLst>
              <a:ext uri="{FF2B5EF4-FFF2-40B4-BE49-F238E27FC236}">
                <a16:creationId xmlns:a16="http://schemas.microsoft.com/office/drawing/2014/main" id="{8C4CBCE1-0D5C-488E-A445-4D52E0495FB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BC55A37-D0EE-46AD-BC53-E2B7FA054FB3}"/>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32712388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75EF8C-5B0A-4BA7-8111-83942407F3F5}"/>
              </a:ext>
            </a:extLst>
          </p:cNvPr>
          <p:cNvSpPr>
            <a:spLocks noGrp="1"/>
          </p:cNvSpPr>
          <p:nvPr>
            <p:ph type="title"/>
          </p:nvPr>
        </p:nvSpPr>
        <p:spPr>
          <a:xfrm>
            <a:off x="1008063" y="549275"/>
            <a:ext cx="4718050" cy="1919288"/>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B3EC9CC-BA61-43EF-B5F8-229F346BBB5C}"/>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FF1932B-CB9B-46D2-A6B3-717A59F98453}"/>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F62EFBF-B328-43C3-B54A-2957C8250C05}"/>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6" name="頁尾版面配置區 5">
            <a:extLst>
              <a:ext uri="{FF2B5EF4-FFF2-40B4-BE49-F238E27FC236}">
                <a16:creationId xmlns:a16="http://schemas.microsoft.com/office/drawing/2014/main" id="{598E2DC4-A590-43DC-9CED-CB2453BC17B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483B1A2-F95A-4AC8-9A90-458CA1DE5E25}"/>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20869877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2018</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7107050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91655-5075-46E1-BA00-B73E430B790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9590A03-87C5-464E-BBEE-DCE7A0032BD2}"/>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4" name="頁尾版面配置區 3">
            <a:extLst>
              <a:ext uri="{FF2B5EF4-FFF2-40B4-BE49-F238E27FC236}">
                <a16:creationId xmlns:a16="http://schemas.microsoft.com/office/drawing/2014/main" id="{F965DEA9-0E4E-4B00-8D0F-FD19138D9FB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8B49B7B-DFD0-4886-8CFA-AAF38B343866}"/>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9078093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 Copyright IBM Corporation 2018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 Copyright IBM Corporation 2018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1E60C2-C24D-43B8-B3DB-DA8E3BD12505}"/>
              </a:ext>
            </a:extLst>
          </p:cNvPr>
          <p:cNvSpPr>
            <a:spLocks noGrp="1"/>
          </p:cNvSpPr>
          <p:nvPr>
            <p:ph type="title"/>
          </p:nvPr>
        </p:nvSpPr>
        <p:spPr>
          <a:xfrm>
            <a:off x="1008063" y="549275"/>
            <a:ext cx="4718050" cy="1919288"/>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6850645-33EF-4447-85D2-BABE66560C30}"/>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CFEA5E0-D6F5-4D37-A45F-82DEED96E963}"/>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41B9B16-14E5-4D17-80A2-DD34695FB739}"/>
              </a:ext>
            </a:extLst>
          </p:cNvPr>
          <p:cNvSpPr>
            <a:spLocks noGrp="1"/>
          </p:cNvSpPr>
          <p:nvPr>
            <p:ph type="dt" sz="half" idx="10"/>
          </p:nvPr>
        </p:nvSpPr>
        <p:spPr/>
        <p:txBody>
          <a:bodyPr/>
          <a:lstStyle/>
          <a:p>
            <a:fld id="{07C00CEC-7FEB-4C13-A9A8-4D38A1F14221}" type="datetimeFigureOut">
              <a:rPr lang="zh-TW" altLang="en-US" smtClean="0"/>
              <a:t>2024/10/14</a:t>
            </a:fld>
            <a:endParaRPr lang="zh-TW" altLang="en-US"/>
          </a:p>
        </p:txBody>
      </p:sp>
      <p:sp>
        <p:nvSpPr>
          <p:cNvPr id="6" name="頁尾版面配置區 5">
            <a:extLst>
              <a:ext uri="{FF2B5EF4-FFF2-40B4-BE49-F238E27FC236}">
                <a16:creationId xmlns:a16="http://schemas.microsoft.com/office/drawing/2014/main" id="{2C6F7CAA-3A99-4959-B97F-7EAAA011536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BBD18BD-E05B-4B5E-AD06-E86B4365FEA1}"/>
              </a:ext>
            </a:extLst>
          </p:cNvPr>
          <p:cNvSpPr>
            <a:spLocks noGrp="1"/>
          </p:cNvSpPr>
          <p:nvPr>
            <p:ph type="sldNum" sz="quarter" idx="12"/>
          </p:nvPr>
        </p:nvSpPr>
        <p:spPr/>
        <p:txBody>
          <a:body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40171955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180484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043736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165944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190462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464684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77136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74968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3.png"/><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5.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theme" Target="../theme/theme6.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14.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image" Target="../media/image14.png"/><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9.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DA27251-78B4-4749-B3B1-931401ECCFAD}"/>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3BA75E8-5442-43F9-9587-974375ED1441}"/>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904790B-B8BC-4E16-AF12-E6DC8F07D072}"/>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07C00CEC-7FEB-4C13-A9A8-4D38A1F14221}" type="datetimeFigureOut">
              <a:rPr lang="zh-TW" altLang="en-US" smtClean="0"/>
              <a:t>2024/10/14</a:t>
            </a:fld>
            <a:endParaRPr lang="zh-TW" altLang="en-US"/>
          </a:p>
        </p:txBody>
      </p:sp>
      <p:sp>
        <p:nvSpPr>
          <p:cNvPr id="5" name="頁尾版面配置區 4">
            <a:extLst>
              <a:ext uri="{FF2B5EF4-FFF2-40B4-BE49-F238E27FC236}">
                <a16:creationId xmlns:a16="http://schemas.microsoft.com/office/drawing/2014/main" id="{586287DB-60FF-4949-8409-4484E301A307}"/>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EA14E85-4B8E-44FF-A792-C2E4881ABEC1}"/>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072217C8-D0E0-4616-87AB-EABB4A70D95C}" type="slidenum">
              <a:rPr lang="zh-TW" altLang="en-US" smtClean="0"/>
              <a:t>‹#›</a:t>
            </a:fld>
            <a:endParaRPr lang="zh-TW" altLang="en-US"/>
          </a:p>
        </p:txBody>
      </p:sp>
    </p:spTree>
    <p:extLst>
      <p:ext uri="{BB962C8B-B14F-4D97-AF65-F5344CB8AC3E}">
        <p14:creationId xmlns:p14="http://schemas.microsoft.com/office/powerpoint/2010/main" val="264263920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681" r:id="rId5"/>
    <p:sldLayoutId id="2147483684" r:id="rId6"/>
    <p:sldLayoutId id="2147483767" r:id="rId7"/>
    <p:sldLayoutId id="2147483731" r:id="rId8"/>
    <p:sldLayoutId id="2147483757" r:id="rId9"/>
    <p:sldLayoutId id="2147483768" r:id="rId10"/>
    <p:sldLayoutId id="2147483758" r:id="rId11"/>
    <p:sldLayoutId id="2147483669" r:id="rId12"/>
    <p:sldLayoutId id="2147483769" r:id="rId13"/>
    <p:sldLayoutId id="2147483773" r:id="rId14"/>
    <p:sldLayoutId id="2147483772" r:id="rId15"/>
    <p:sldLayoutId id="2147483771" r:id="rId16"/>
    <p:sldLayoutId id="2147483774" r:id="rId17"/>
    <p:sldLayoutId id="2147483730" r:id="rId18"/>
    <p:sldLayoutId id="2147483770" r:id="rId19"/>
    <p:sldLayoutId id="2147483752" r:id="rId20"/>
    <p:sldLayoutId id="2147483799" r:id="rId21"/>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560320" y="7899655"/>
              <a:ext cx="97599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12" r:id="rId25"/>
    <p:sldLayoutId id="2147483885" r:id="rId26"/>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 Copyright IBM Corporation 2018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2024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14 October 2024</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48269542"/>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Lst>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2100" y="2249807"/>
            <a:ext cx="13898880" cy="53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027" name="Line 4"/>
          <p:cNvSpPr>
            <a:spLocks noChangeShapeType="1"/>
          </p:cNvSpPr>
          <p:nvPr/>
        </p:nvSpPr>
        <p:spPr bwMode="auto">
          <a:xfrm flipV="1">
            <a:off x="439422" y="659130"/>
            <a:ext cx="13751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640">
              <a:solidFill>
                <a:srgbClr val="7889FB"/>
              </a:solidFill>
              <a:ea typeface="MS PGothic" panose="020B0600070205080204" pitchFamily="34" charset="-128"/>
            </a:endParaRPr>
          </a:p>
        </p:txBody>
      </p:sp>
      <p:sp>
        <p:nvSpPr>
          <p:cNvPr id="1028" name="Rectangle 6"/>
          <p:cNvSpPr>
            <a:spLocks noChangeArrowheads="1"/>
          </p:cNvSpPr>
          <p:nvPr/>
        </p:nvSpPr>
        <p:spPr bwMode="black">
          <a:xfrm>
            <a:off x="12143741" y="7844790"/>
            <a:ext cx="2194560"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490" tIns="55246" rIns="110490" bIns="55246"/>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US" altLang="en-US" sz="960" dirty="0">
                <a:solidFill>
                  <a:srgbClr val="000000"/>
                </a:solidFill>
              </a:rPr>
              <a:t>© 2024</a:t>
            </a:r>
            <a:r>
              <a:rPr lang="zh-TW" altLang="en-US" sz="960" dirty="0">
                <a:solidFill>
                  <a:srgbClr val="000000"/>
                </a:solidFill>
              </a:rPr>
              <a:t> </a:t>
            </a:r>
            <a:r>
              <a:rPr lang="en-US" altLang="en-US" sz="960" dirty="0">
                <a:solidFill>
                  <a:srgbClr val="000000"/>
                </a:solidFill>
              </a:rPr>
              <a:t>IBM Corporation</a:t>
            </a:r>
            <a:endParaRPr lang="en-US" altLang="en-US" sz="2160" dirty="0">
              <a:solidFill>
                <a:srgbClr val="000000"/>
              </a:solidFill>
            </a:endParaRPr>
          </a:p>
        </p:txBody>
      </p:sp>
      <p:sp>
        <p:nvSpPr>
          <p:cNvPr id="67591" name="Rectangle 7"/>
          <p:cNvSpPr>
            <a:spLocks noGrp="1" noChangeArrowheads="1"/>
          </p:cNvSpPr>
          <p:nvPr>
            <p:ph type="sldNum" sz="quarter" idx="4"/>
          </p:nvPr>
        </p:nvSpPr>
        <p:spPr bwMode="black">
          <a:xfrm>
            <a:off x="292102" y="7844790"/>
            <a:ext cx="586739" cy="22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960">
                <a:solidFill>
                  <a:schemeClr val="tx1"/>
                </a:solidFill>
                <a:cs typeface="Arial" panose="020B0604020202020204" pitchFamily="34" charset="0"/>
              </a:defRPr>
            </a:lvl1pPr>
          </a:lstStyle>
          <a:p>
            <a:pPr fontAlgn="base">
              <a:spcBef>
                <a:spcPct val="0"/>
              </a:spcBef>
              <a:spcAft>
                <a:spcPct val="0"/>
              </a:spcAft>
              <a:defRPr/>
            </a:pPr>
            <a:fld id="{550520D4-B803-4C32-BBBD-A7B4FF6694AC}" type="slidenum">
              <a:rPr lang="en-US" altLang="en-US">
                <a:solidFill>
                  <a:srgbClr val="000000"/>
                </a:solidFill>
                <a:ea typeface="MS PGothic" panose="020B0600070205080204" pitchFamily="34" charset="-128"/>
              </a:rPr>
              <a:pPr fontAlgn="base">
                <a:spcBef>
                  <a:spcPct val="0"/>
                </a:spcBef>
                <a:spcAft>
                  <a:spcPct val="0"/>
                </a:spcAft>
                <a:defRPr/>
              </a:pPr>
              <a:t>‹#›</a:t>
            </a:fld>
            <a:endParaRPr lang="en-US" altLang="en-US">
              <a:solidFill>
                <a:srgbClr val="000000"/>
              </a:solidFill>
              <a:ea typeface="MS PGothic" panose="020B0600070205080204" pitchFamily="34" charset="-128"/>
            </a:endParaRPr>
          </a:p>
        </p:txBody>
      </p:sp>
      <p:sp>
        <p:nvSpPr>
          <p:cNvPr id="67592" name="Rectangle 8"/>
          <p:cNvSpPr>
            <a:spLocks noGrp="1" noChangeArrowheads="1"/>
          </p:cNvSpPr>
          <p:nvPr>
            <p:ph type="ftr" sz="quarter" idx="3"/>
          </p:nvPr>
        </p:nvSpPr>
        <p:spPr bwMode="auto">
          <a:xfrm>
            <a:off x="2486660" y="7844790"/>
            <a:ext cx="9509760" cy="22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lnSpc>
                <a:spcPct val="100000"/>
              </a:lnSpc>
              <a:defRPr sz="960">
                <a:solidFill>
                  <a:schemeClr val="tx1"/>
                </a:solidFill>
                <a:latin typeface="Arial" charset="0"/>
                <a:ea typeface="+mn-ea"/>
                <a:cs typeface="Arial" charset="0"/>
              </a:defRPr>
            </a:lvl1pPr>
          </a:lstStyle>
          <a:p>
            <a:pPr fontAlgn="base">
              <a:spcBef>
                <a:spcPct val="0"/>
              </a:spcBef>
              <a:spcAft>
                <a:spcPct val="0"/>
              </a:spcAft>
              <a:defRPr/>
            </a:pPr>
            <a:r>
              <a:rPr lang="en-US">
                <a:solidFill>
                  <a:srgbClr val="000000"/>
                </a:solidFill>
              </a:rPr>
              <a:t>IBM Confidential</a:t>
            </a:r>
          </a:p>
        </p:txBody>
      </p:sp>
      <p:sp>
        <p:nvSpPr>
          <p:cNvPr id="67593" name="Rectangle 9"/>
          <p:cNvSpPr>
            <a:spLocks noGrp="1" noChangeArrowheads="1"/>
          </p:cNvSpPr>
          <p:nvPr>
            <p:ph type="dt" sz="half" idx="2"/>
          </p:nvPr>
        </p:nvSpPr>
        <p:spPr bwMode="auto">
          <a:xfrm>
            <a:off x="878841" y="7844790"/>
            <a:ext cx="1607821" cy="22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960">
                <a:solidFill>
                  <a:schemeClr val="tx1"/>
                </a:solidFill>
                <a:cs typeface="Arial" panose="020B0604020202020204" pitchFamily="34" charset="0"/>
              </a:defRPr>
            </a:lvl1pPr>
          </a:lstStyle>
          <a:p>
            <a:pPr fontAlgn="base">
              <a:spcBef>
                <a:spcPct val="0"/>
              </a:spcBef>
              <a:spcAft>
                <a:spcPct val="0"/>
              </a:spcAft>
              <a:defRPr/>
            </a:pPr>
            <a:fld id="{0D9854E1-AFF3-4C20-8665-10237717614F}" type="datetime3">
              <a:rPr lang="en-US" altLang="en-US">
                <a:solidFill>
                  <a:srgbClr val="000000"/>
                </a:solidFill>
                <a:ea typeface="MS PGothic" panose="020B0600070205080204" pitchFamily="34" charset="-128"/>
              </a:rPr>
              <a:pPr fontAlgn="base">
                <a:spcBef>
                  <a:spcPct val="0"/>
                </a:spcBef>
                <a:spcAft>
                  <a:spcPct val="0"/>
                </a:spcAft>
                <a:defRPr/>
              </a:pPr>
              <a:t>14 October 2024</a:t>
            </a:fld>
            <a:endParaRPr lang="en-US" altLang="en-US">
              <a:solidFill>
                <a:srgbClr val="000000"/>
              </a:solidFill>
              <a:ea typeface="MS PGothic" panose="020B0600070205080204" pitchFamily="34" charset="-128"/>
            </a:endParaRPr>
          </a:p>
        </p:txBody>
      </p:sp>
      <p:pic>
        <p:nvPicPr>
          <p:cNvPr id="1032" name="Picture 10" descr="R120_G137_B251-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8641" y="208106"/>
            <a:ext cx="942341" cy="34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13"/>
          <p:cNvSpPr>
            <a:spLocks noGrp="1" noChangeArrowheads="1"/>
          </p:cNvSpPr>
          <p:nvPr>
            <p:ph type="title"/>
          </p:nvPr>
        </p:nvSpPr>
        <p:spPr bwMode="auto">
          <a:xfrm>
            <a:off x="292100" y="712472"/>
            <a:ext cx="13898880" cy="76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4115221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hdr="0" ftr="0" dt="0"/>
  <p:txStyles>
    <p:titleStyle>
      <a:lvl1pPr algn="l" rtl="0" eaLnBrk="0" fontAlgn="base" hangingPunct="0">
        <a:lnSpc>
          <a:spcPct val="90000"/>
        </a:lnSpc>
        <a:spcBef>
          <a:spcPct val="0"/>
        </a:spcBef>
        <a:spcAft>
          <a:spcPct val="0"/>
        </a:spcAft>
        <a:defRPr sz="2640">
          <a:solidFill>
            <a:schemeClr val="hlink"/>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2640">
          <a:solidFill>
            <a:schemeClr val="hlink"/>
          </a:solidFill>
          <a:latin typeface="Arial"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2640">
          <a:solidFill>
            <a:schemeClr val="hlink"/>
          </a:solidFill>
          <a:latin typeface="Arial"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2640">
          <a:solidFill>
            <a:schemeClr val="hlink"/>
          </a:solidFill>
          <a:latin typeface="Arial"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2640">
          <a:solidFill>
            <a:schemeClr val="hlink"/>
          </a:solidFill>
          <a:latin typeface="Arial" charset="0"/>
          <a:ea typeface="MS PGothic" panose="020B0600070205080204" pitchFamily="34" charset="-128"/>
          <a:cs typeface="ＭＳ Ｐゴシック" charset="0"/>
        </a:defRPr>
      </a:lvl5pPr>
      <a:lvl6pPr marL="548640" algn="l" rtl="0" fontAlgn="base">
        <a:lnSpc>
          <a:spcPct val="90000"/>
        </a:lnSpc>
        <a:spcBef>
          <a:spcPct val="0"/>
        </a:spcBef>
        <a:spcAft>
          <a:spcPct val="0"/>
        </a:spcAft>
        <a:defRPr sz="2640">
          <a:solidFill>
            <a:schemeClr val="hlink"/>
          </a:solidFill>
          <a:latin typeface="Arial" charset="0"/>
        </a:defRPr>
      </a:lvl6pPr>
      <a:lvl7pPr marL="1097280" algn="l" rtl="0" fontAlgn="base">
        <a:lnSpc>
          <a:spcPct val="90000"/>
        </a:lnSpc>
        <a:spcBef>
          <a:spcPct val="0"/>
        </a:spcBef>
        <a:spcAft>
          <a:spcPct val="0"/>
        </a:spcAft>
        <a:defRPr sz="2640">
          <a:solidFill>
            <a:schemeClr val="hlink"/>
          </a:solidFill>
          <a:latin typeface="Arial" charset="0"/>
        </a:defRPr>
      </a:lvl7pPr>
      <a:lvl8pPr marL="1645920" algn="l" rtl="0" fontAlgn="base">
        <a:lnSpc>
          <a:spcPct val="90000"/>
        </a:lnSpc>
        <a:spcBef>
          <a:spcPct val="0"/>
        </a:spcBef>
        <a:spcAft>
          <a:spcPct val="0"/>
        </a:spcAft>
        <a:defRPr sz="2640">
          <a:solidFill>
            <a:schemeClr val="hlink"/>
          </a:solidFill>
          <a:latin typeface="Arial" charset="0"/>
        </a:defRPr>
      </a:lvl8pPr>
      <a:lvl9pPr marL="2194560" algn="l" rtl="0" fontAlgn="base">
        <a:lnSpc>
          <a:spcPct val="90000"/>
        </a:lnSpc>
        <a:spcBef>
          <a:spcPct val="0"/>
        </a:spcBef>
        <a:spcAft>
          <a:spcPct val="0"/>
        </a:spcAft>
        <a:defRPr sz="2640">
          <a:solidFill>
            <a:schemeClr val="hlink"/>
          </a:solidFill>
          <a:latin typeface="Arial" charset="0"/>
        </a:defRPr>
      </a:lvl9pPr>
    </p:titleStyle>
    <p:bodyStyle>
      <a:lvl1pPr marL="207646" indent="-207646" algn="l" rtl="0" eaLnBrk="0" fontAlgn="base" hangingPunct="0">
        <a:spcBef>
          <a:spcPct val="50000"/>
        </a:spcBef>
        <a:spcAft>
          <a:spcPct val="0"/>
        </a:spcAft>
        <a:buClr>
          <a:schemeClr val="tx1"/>
        </a:buClr>
        <a:buFont typeface="Wingdings" panose="05000000000000000000" pitchFamily="2" charset="2"/>
        <a:buChar char="§"/>
        <a:defRPr sz="1920">
          <a:solidFill>
            <a:schemeClr val="tx1"/>
          </a:solidFill>
          <a:latin typeface="+mn-lt"/>
          <a:ea typeface="MS PGothic" panose="020B0600070205080204" pitchFamily="34" charset="-128"/>
          <a:cs typeface="ＭＳ Ｐゴシック" charset="0"/>
        </a:defRPr>
      </a:lvl1pPr>
      <a:lvl2pPr marL="611506" indent="-196216" algn="l" rtl="0" eaLnBrk="0" fontAlgn="base" hangingPunct="0">
        <a:spcBef>
          <a:spcPct val="0"/>
        </a:spcBef>
        <a:spcAft>
          <a:spcPct val="0"/>
        </a:spcAft>
        <a:buClr>
          <a:schemeClr val="tx1"/>
        </a:buClr>
        <a:buFont typeface="Arial" panose="020B0604020202020204" pitchFamily="34" charset="0"/>
        <a:buChar char="–"/>
        <a:defRPr sz="1920">
          <a:solidFill>
            <a:schemeClr val="tx1"/>
          </a:solidFill>
          <a:latin typeface="+mn-lt"/>
          <a:ea typeface="MS PGothic" panose="020B0600070205080204" pitchFamily="34" charset="-128"/>
        </a:defRPr>
      </a:lvl2pPr>
      <a:lvl3pPr marL="1026796" indent="-207646" algn="l" rtl="0" eaLnBrk="0" fontAlgn="base" hangingPunct="0">
        <a:spcBef>
          <a:spcPct val="0"/>
        </a:spcBef>
        <a:spcAft>
          <a:spcPct val="0"/>
        </a:spcAft>
        <a:buClr>
          <a:schemeClr val="tx1"/>
        </a:buClr>
        <a:buChar char="•"/>
        <a:defRPr sz="1920">
          <a:solidFill>
            <a:schemeClr val="tx1"/>
          </a:solidFill>
          <a:latin typeface="+mn-lt"/>
          <a:ea typeface="MS PGothic" panose="020B0600070205080204" pitchFamily="34" charset="-128"/>
        </a:defRPr>
      </a:lvl3pPr>
      <a:lvl4pPr marL="1443990" indent="-207646" algn="l" rtl="0" eaLnBrk="0" fontAlgn="base" hangingPunct="0">
        <a:spcBef>
          <a:spcPct val="20000"/>
        </a:spcBef>
        <a:spcAft>
          <a:spcPct val="0"/>
        </a:spcAft>
        <a:buClr>
          <a:schemeClr val="bg1"/>
        </a:buClr>
        <a:defRPr sz="1920">
          <a:solidFill>
            <a:schemeClr val="bg1"/>
          </a:solidFill>
          <a:latin typeface="+mn-lt"/>
          <a:ea typeface="MS PGothic" panose="020B0600070205080204" pitchFamily="34" charset="-128"/>
        </a:defRPr>
      </a:lvl4pPr>
      <a:lvl5pPr marL="1847850" indent="-196216" algn="l" rtl="0" eaLnBrk="0" fontAlgn="base" hangingPunct="0">
        <a:spcBef>
          <a:spcPct val="20000"/>
        </a:spcBef>
        <a:spcAft>
          <a:spcPct val="0"/>
        </a:spcAft>
        <a:buClr>
          <a:schemeClr val="bg1"/>
        </a:buClr>
        <a:buChar char="»"/>
        <a:defRPr sz="1920">
          <a:solidFill>
            <a:schemeClr val="bg1"/>
          </a:solidFill>
          <a:latin typeface="+mn-lt"/>
          <a:ea typeface="MS PGothic" panose="020B0600070205080204" pitchFamily="34" charset="-128"/>
        </a:defRPr>
      </a:lvl5pPr>
      <a:lvl6pPr marL="2396490" indent="-196216" algn="l" rtl="0" fontAlgn="base">
        <a:spcBef>
          <a:spcPct val="20000"/>
        </a:spcBef>
        <a:spcAft>
          <a:spcPct val="0"/>
        </a:spcAft>
        <a:buClr>
          <a:schemeClr val="bg1"/>
        </a:buClr>
        <a:buChar char="»"/>
        <a:defRPr sz="1920">
          <a:solidFill>
            <a:schemeClr val="bg1"/>
          </a:solidFill>
          <a:latin typeface="+mn-lt"/>
        </a:defRPr>
      </a:lvl6pPr>
      <a:lvl7pPr marL="2945130" indent="-196216" algn="l" rtl="0" fontAlgn="base">
        <a:spcBef>
          <a:spcPct val="20000"/>
        </a:spcBef>
        <a:spcAft>
          <a:spcPct val="0"/>
        </a:spcAft>
        <a:buClr>
          <a:schemeClr val="bg1"/>
        </a:buClr>
        <a:buChar char="»"/>
        <a:defRPr sz="1920">
          <a:solidFill>
            <a:schemeClr val="bg1"/>
          </a:solidFill>
          <a:latin typeface="+mn-lt"/>
        </a:defRPr>
      </a:lvl7pPr>
      <a:lvl8pPr marL="3493770" indent="-196216" algn="l" rtl="0" fontAlgn="base">
        <a:spcBef>
          <a:spcPct val="20000"/>
        </a:spcBef>
        <a:spcAft>
          <a:spcPct val="0"/>
        </a:spcAft>
        <a:buClr>
          <a:schemeClr val="bg1"/>
        </a:buClr>
        <a:buChar char="»"/>
        <a:defRPr sz="1920">
          <a:solidFill>
            <a:schemeClr val="bg1"/>
          </a:solidFill>
          <a:latin typeface="+mn-lt"/>
        </a:defRPr>
      </a:lvl8pPr>
      <a:lvl9pPr marL="4042410" indent="-196216" algn="l" rtl="0" fontAlgn="base">
        <a:spcBef>
          <a:spcPct val="20000"/>
        </a:spcBef>
        <a:spcAft>
          <a:spcPct val="0"/>
        </a:spcAft>
        <a:buClr>
          <a:schemeClr val="bg1"/>
        </a:buClr>
        <a:buChar char="»"/>
        <a:defRPr sz="1920">
          <a:solidFill>
            <a:schemeClr val="bg1"/>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26187781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Lst>
  <p:txStyles>
    <p:titleStyle>
      <a:lvl1pPr algn="l" defTabSz="1097236"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36"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590" indent="-228590" algn="l" defTabSz="1097236"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18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772" indent="-228590" algn="l" defTabSz="1097236"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364" indent="-228590" algn="l" defTabSz="1097236"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2100" y="2249807"/>
            <a:ext cx="13898880" cy="53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27" name="Line 4"/>
          <p:cNvSpPr>
            <a:spLocks noChangeShapeType="1"/>
          </p:cNvSpPr>
          <p:nvPr/>
        </p:nvSpPr>
        <p:spPr bwMode="auto">
          <a:xfrm flipV="1">
            <a:off x="439422" y="659130"/>
            <a:ext cx="13751560" cy="0"/>
          </a:xfrm>
          <a:prstGeom prst="line">
            <a:avLst/>
          </a:prstGeom>
          <a:noFill/>
          <a:ln w="9525">
            <a:solidFill>
              <a:schemeClr val="tx1"/>
            </a:solidFill>
            <a:round/>
            <a:headEnd/>
            <a:tailEnd/>
          </a:ln>
        </p:spPr>
        <p:txBody>
          <a:bodyPr/>
          <a:lstStyle/>
          <a:p>
            <a:pPr eaLnBrk="0" fontAlgn="base" hangingPunct="0">
              <a:spcBef>
                <a:spcPct val="0"/>
              </a:spcBef>
              <a:spcAft>
                <a:spcPct val="0"/>
              </a:spcAft>
              <a:defRPr/>
            </a:pPr>
            <a:endParaRPr lang="en-US" sz="3600">
              <a:solidFill>
                <a:srgbClr val="7889FB"/>
              </a:solidFill>
            </a:endParaRPr>
          </a:p>
        </p:txBody>
      </p:sp>
      <p:sp>
        <p:nvSpPr>
          <p:cNvPr id="67591" name="Rectangle 7"/>
          <p:cNvSpPr>
            <a:spLocks noGrp="1" noChangeArrowheads="1"/>
          </p:cNvSpPr>
          <p:nvPr>
            <p:ph type="sldNum" sz="quarter" idx="4"/>
          </p:nvPr>
        </p:nvSpPr>
        <p:spPr bwMode="black">
          <a:xfrm>
            <a:off x="292102" y="7844790"/>
            <a:ext cx="586739" cy="22098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960">
                <a:solidFill>
                  <a:schemeClr val="tx1"/>
                </a:solidFill>
                <a:ea typeface="宋体" panose="02010600030101010101" pitchFamily="2" charset="-122"/>
                <a:cs typeface="Arial" panose="020B0604020202020204" pitchFamily="34" charset="0"/>
              </a:defRPr>
            </a:lvl1pPr>
          </a:lstStyle>
          <a:p>
            <a:pPr fontAlgn="base">
              <a:spcBef>
                <a:spcPct val="0"/>
              </a:spcBef>
              <a:spcAft>
                <a:spcPct val="0"/>
              </a:spcAft>
            </a:pPr>
            <a:fld id="{C637BD6D-77BB-43D8-8D89-3AFA29012284}" type="slidenum">
              <a:rPr lang="zh-CN" altLang="en-US">
                <a:solidFill>
                  <a:srgbClr val="000000"/>
                </a:solidFill>
              </a:rPr>
              <a:pPr fontAlgn="base">
                <a:spcBef>
                  <a:spcPct val="0"/>
                </a:spcBef>
                <a:spcAft>
                  <a:spcPct val="0"/>
                </a:spcAft>
              </a:pPr>
              <a:t>‹#›</a:t>
            </a:fld>
            <a:endParaRPr lang="en-US" altLang="zh-CN">
              <a:solidFill>
                <a:srgbClr val="000000"/>
              </a:solidFill>
            </a:endParaRPr>
          </a:p>
        </p:txBody>
      </p:sp>
      <p:sp>
        <p:nvSpPr>
          <p:cNvPr id="67592" name="Rectangle 8"/>
          <p:cNvSpPr>
            <a:spLocks noGrp="1" noChangeArrowheads="1"/>
          </p:cNvSpPr>
          <p:nvPr>
            <p:ph type="ftr" sz="quarter" idx="3"/>
          </p:nvPr>
        </p:nvSpPr>
        <p:spPr bwMode="auto">
          <a:xfrm>
            <a:off x="2486660" y="7844790"/>
            <a:ext cx="9509760" cy="22098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lnSpc>
                <a:spcPct val="100000"/>
              </a:lnSpc>
              <a:defRPr sz="960">
                <a:solidFill>
                  <a:schemeClr val="tx1"/>
                </a:solidFill>
                <a:latin typeface="Arial" pitchFamily="34" charset="0"/>
                <a:cs typeface="Arial" pitchFamily="34" charset="0"/>
              </a:defRPr>
            </a:lvl1pPr>
          </a:lstStyle>
          <a:p>
            <a:pPr fontAlgn="base">
              <a:spcBef>
                <a:spcPct val="0"/>
              </a:spcBef>
              <a:spcAft>
                <a:spcPct val="0"/>
              </a:spcAft>
              <a:defRPr/>
            </a:pPr>
            <a:r>
              <a:rPr lang="en-US">
                <a:solidFill>
                  <a:srgbClr val="000000"/>
                </a:solidFill>
              </a:rPr>
              <a:t>IBM Confidential</a:t>
            </a:r>
          </a:p>
        </p:txBody>
      </p:sp>
      <p:sp>
        <p:nvSpPr>
          <p:cNvPr id="67593" name="Rectangle 9"/>
          <p:cNvSpPr>
            <a:spLocks noGrp="1" noChangeArrowheads="1"/>
          </p:cNvSpPr>
          <p:nvPr>
            <p:ph type="dt" sz="half" idx="2"/>
          </p:nvPr>
        </p:nvSpPr>
        <p:spPr bwMode="auto">
          <a:xfrm>
            <a:off x="878841" y="7844790"/>
            <a:ext cx="1607821" cy="22098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960">
                <a:solidFill>
                  <a:schemeClr val="tx1"/>
                </a:solidFill>
                <a:ea typeface="宋体" panose="02010600030101010101" pitchFamily="2" charset="-122"/>
                <a:cs typeface="Arial" panose="020B0604020202020204" pitchFamily="34" charset="0"/>
              </a:defRPr>
            </a:lvl1pPr>
          </a:lstStyle>
          <a:p>
            <a:pPr fontAlgn="base">
              <a:spcBef>
                <a:spcPct val="0"/>
              </a:spcBef>
              <a:spcAft>
                <a:spcPct val="0"/>
              </a:spcAft>
            </a:pPr>
            <a:fld id="{D3E3F7E3-3F6A-437E-A50E-4FE3D5CF7BDB}" type="datetime3">
              <a:rPr lang="zh-CN" altLang="en-US">
                <a:solidFill>
                  <a:srgbClr val="000000"/>
                </a:solidFill>
              </a:rPr>
              <a:pPr fontAlgn="base">
                <a:spcBef>
                  <a:spcPct val="0"/>
                </a:spcBef>
                <a:spcAft>
                  <a:spcPct val="0"/>
                </a:spcAft>
              </a:pPr>
              <a:t>2024年10月14日星期一</a:t>
            </a:fld>
            <a:endParaRPr lang="en-US" altLang="zh-CN">
              <a:solidFill>
                <a:srgbClr val="000000"/>
              </a:solidFill>
            </a:endParaRPr>
          </a:p>
        </p:txBody>
      </p:sp>
      <p:pic>
        <p:nvPicPr>
          <p:cNvPr id="1031" name="Picture 10" descr="R120_G137_B251-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8641" y="208106"/>
            <a:ext cx="942341" cy="34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3"/>
          <p:cNvSpPr>
            <a:spLocks noGrp="1" noChangeArrowheads="1"/>
          </p:cNvSpPr>
          <p:nvPr>
            <p:ph type="title"/>
          </p:nvPr>
        </p:nvSpPr>
        <p:spPr bwMode="auto">
          <a:xfrm>
            <a:off x="292100" y="712472"/>
            <a:ext cx="13898880" cy="76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401638278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hf hdr="0" ftr="0" dt="0"/>
  <p:txStyles>
    <p:titleStyle>
      <a:lvl1pPr algn="l" rtl="0" eaLnBrk="0" fontAlgn="base" hangingPunct="0">
        <a:lnSpc>
          <a:spcPct val="90000"/>
        </a:lnSpc>
        <a:spcBef>
          <a:spcPct val="0"/>
        </a:spcBef>
        <a:spcAft>
          <a:spcPct val="0"/>
        </a:spcAft>
        <a:defRPr sz="2640">
          <a:solidFill>
            <a:schemeClr val="hlink"/>
          </a:solidFill>
          <a:latin typeface="+mj-lt"/>
          <a:ea typeface="+mj-ea"/>
          <a:cs typeface="+mj-cs"/>
        </a:defRPr>
      </a:lvl1pPr>
      <a:lvl2pPr algn="l" rtl="0" eaLnBrk="0" fontAlgn="base" hangingPunct="0">
        <a:lnSpc>
          <a:spcPct val="90000"/>
        </a:lnSpc>
        <a:spcBef>
          <a:spcPct val="0"/>
        </a:spcBef>
        <a:spcAft>
          <a:spcPct val="0"/>
        </a:spcAft>
        <a:defRPr sz="2640">
          <a:solidFill>
            <a:schemeClr val="hlink"/>
          </a:solidFill>
          <a:latin typeface="Arial" pitchFamily="34" charset="0"/>
        </a:defRPr>
      </a:lvl2pPr>
      <a:lvl3pPr algn="l" rtl="0" eaLnBrk="0" fontAlgn="base" hangingPunct="0">
        <a:lnSpc>
          <a:spcPct val="90000"/>
        </a:lnSpc>
        <a:spcBef>
          <a:spcPct val="0"/>
        </a:spcBef>
        <a:spcAft>
          <a:spcPct val="0"/>
        </a:spcAft>
        <a:defRPr sz="2640">
          <a:solidFill>
            <a:schemeClr val="hlink"/>
          </a:solidFill>
          <a:latin typeface="Arial" pitchFamily="34" charset="0"/>
        </a:defRPr>
      </a:lvl3pPr>
      <a:lvl4pPr algn="l" rtl="0" eaLnBrk="0" fontAlgn="base" hangingPunct="0">
        <a:lnSpc>
          <a:spcPct val="90000"/>
        </a:lnSpc>
        <a:spcBef>
          <a:spcPct val="0"/>
        </a:spcBef>
        <a:spcAft>
          <a:spcPct val="0"/>
        </a:spcAft>
        <a:defRPr sz="2640">
          <a:solidFill>
            <a:schemeClr val="hlink"/>
          </a:solidFill>
          <a:latin typeface="Arial" pitchFamily="34" charset="0"/>
        </a:defRPr>
      </a:lvl4pPr>
      <a:lvl5pPr algn="l" rtl="0" eaLnBrk="0" fontAlgn="base" hangingPunct="0">
        <a:lnSpc>
          <a:spcPct val="90000"/>
        </a:lnSpc>
        <a:spcBef>
          <a:spcPct val="0"/>
        </a:spcBef>
        <a:spcAft>
          <a:spcPct val="0"/>
        </a:spcAft>
        <a:defRPr sz="2640">
          <a:solidFill>
            <a:schemeClr val="hlink"/>
          </a:solidFill>
          <a:latin typeface="Arial" pitchFamily="34" charset="0"/>
        </a:defRPr>
      </a:lvl5pPr>
      <a:lvl6pPr marL="548640" algn="l" rtl="0" fontAlgn="base">
        <a:lnSpc>
          <a:spcPct val="90000"/>
        </a:lnSpc>
        <a:spcBef>
          <a:spcPct val="0"/>
        </a:spcBef>
        <a:spcAft>
          <a:spcPct val="0"/>
        </a:spcAft>
        <a:defRPr sz="2640">
          <a:solidFill>
            <a:schemeClr val="hlink"/>
          </a:solidFill>
          <a:latin typeface="Arial" pitchFamily="34" charset="0"/>
        </a:defRPr>
      </a:lvl6pPr>
      <a:lvl7pPr marL="1097280" algn="l" rtl="0" fontAlgn="base">
        <a:lnSpc>
          <a:spcPct val="90000"/>
        </a:lnSpc>
        <a:spcBef>
          <a:spcPct val="0"/>
        </a:spcBef>
        <a:spcAft>
          <a:spcPct val="0"/>
        </a:spcAft>
        <a:defRPr sz="2640">
          <a:solidFill>
            <a:schemeClr val="hlink"/>
          </a:solidFill>
          <a:latin typeface="Arial" pitchFamily="34" charset="0"/>
        </a:defRPr>
      </a:lvl7pPr>
      <a:lvl8pPr marL="1645920" algn="l" rtl="0" fontAlgn="base">
        <a:lnSpc>
          <a:spcPct val="90000"/>
        </a:lnSpc>
        <a:spcBef>
          <a:spcPct val="0"/>
        </a:spcBef>
        <a:spcAft>
          <a:spcPct val="0"/>
        </a:spcAft>
        <a:defRPr sz="2640">
          <a:solidFill>
            <a:schemeClr val="hlink"/>
          </a:solidFill>
          <a:latin typeface="Arial" pitchFamily="34" charset="0"/>
        </a:defRPr>
      </a:lvl8pPr>
      <a:lvl9pPr marL="2194560" algn="l" rtl="0" fontAlgn="base">
        <a:lnSpc>
          <a:spcPct val="90000"/>
        </a:lnSpc>
        <a:spcBef>
          <a:spcPct val="0"/>
        </a:spcBef>
        <a:spcAft>
          <a:spcPct val="0"/>
        </a:spcAft>
        <a:defRPr sz="2640">
          <a:solidFill>
            <a:schemeClr val="hlink"/>
          </a:solidFill>
          <a:latin typeface="Arial" pitchFamily="34" charset="0"/>
        </a:defRPr>
      </a:lvl9pPr>
    </p:titleStyle>
    <p:bodyStyle>
      <a:lvl1pPr marL="207646" indent="-207646" algn="l" rtl="0" eaLnBrk="0" fontAlgn="base" hangingPunct="0">
        <a:spcBef>
          <a:spcPct val="50000"/>
        </a:spcBef>
        <a:spcAft>
          <a:spcPct val="0"/>
        </a:spcAft>
        <a:buClr>
          <a:schemeClr val="tx1"/>
        </a:buClr>
        <a:buFont typeface="Wingdings" panose="05000000000000000000" pitchFamily="2" charset="2"/>
        <a:buChar char="§"/>
        <a:defRPr sz="1920">
          <a:solidFill>
            <a:schemeClr val="tx1"/>
          </a:solidFill>
          <a:latin typeface="+mn-lt"/>
          <a:ea typeface="+mn-ea"/>
          <a:cs typeface="+mn-cs"/>
        </a:defRPr>
      </a:lvl1pPr>
      <a:lvl2pPr marL="611506" indent="-196216" algn="l" rtl="0" eaLnBrk="0" fontAlgn="base" hangingPunct="0">
        <a:spcBef>
          <a:spcPct val="0"/>
        </a:spcBef>
        <a:spcAft>
          <a:spcPct val="0"/>
        </a:spcAft>
        <a:buClr>
          <a:schemeClr val="tx1"/>
        </a:buClr>
        <a:buFont typeface="Arial" panose="020B0604020202020204" pitchFamily="34" charset="0"/>
        <a:buChar char="–"/>
        <a:defRPr sz="1920">
          <a:solidFill>
            <a:schemeClr val="tx1"/>
          </a:solidFill>
          <a:latin typeface="+mn-lt"/>
        </a:defRPr>
      </a:lvl2pPr>
      <a:lvl3pPr marL="1026796" indent="-207646" algn="l" rtl="0" eaLnBrk="0" fontAlgn="base" hangingPunct="0">
        <a:spcBef>
          <a:spcPct val="0"/>
        </a:spcBef>
        <a:spcAft>
          <a:spcPct val="0"/>
        </a:spcAft>
        <a:buClr>
          <a:schemeClr val="tx1"/>
        </a:buClr>
        <a:buChar char="•"/>
        <a:defRPr sz="1920">
          <a:solidFill>
            <a:schemeClr val="tx1"/>
          </a:solidFill>
          <a:latin typeface="+mn-lt"/>
        </a:defRPr>
      </a:lvl3pPr>
      <a:lvl4pPr marL="1443990" indent="-207646" algn="l" rtl="0" eaLnBrk="0" fontAlgn="base" hangingPunct="0">
        <a:spcBef>
          <a:spcPct val="20000"/>
        </a:spcBef>
        <a:spcAft>
          <a:spcPct val="0"/>
        </a:spcAft>
        <a:buClr>
          <a:schemeClr val="bg1"/>
        </a:buClr>
        <a:buChar char="–"/>
        <a:defRPr sz="1920">
          <a:solidFill>
            <a:schemeClr val="bg1"/>
          </a:solidFill>
          <a:latin typeface="+mn-lt"/>
        </a:defRPr>
      </a:lvl4pPr>
      <a:lvl5pPr marL="1847850" indent="-196216" algn="l" rtl="0" eaLnBrk="0" fontAlgn="base" hangingPunct="0">
        <a:spcBef>
          <a:spcPct val="20000"/>
        </a:spcBef>
        <a:spcAft>
          <a:spcPct val="0"/>
        </a:spcAft>
        <a:buClr>
          <a:schemeClr val="bg1"/>
        </a:buClr>
        <a:buChar char="»"/>
        <a:defRPr sz="1920">
          <a:solidFill>
            <a:schemeClr val="bg1"/>
          </a:solidFill>
          <a:latin typeface="+mn-lt"/>
        </a:defRPr>
      </a:lvl5pPr>
      <a:lvl6pPr marL="2396490" indent="-196216" algn="l" rtl="0" fontAlgn="base">
        <a:spcBef>
          <a:spcPct val="20000"/>
        </a:spcBef>
        <a:spcAft>
          <a:spcPct val="0"/>
        </a:spcAft>
        <a:buClr>
          <a:schemeClr val="bg1"/>
        </a:buClr>
        <a:buChar char="»"/>
        <a:defRPr sz="1920">
          <a:solidFill>
            <a:schemeClr val="bg1"/>
          </a:solidFill>
          <a:latin typeface="+mn-lt"/>
        </a:defRPr>
      </a:lvl6pPr>
      <a:lvl7pPr marL="2945130" indent="-196216" algn="l" rtl="0" fontAlgn="base">
        <a:spcBef>
          <a:spcPct val="20000"/>
        </a:spcBef>
        <a:spcAft>
          <a:spcPct val="0"/>
        </a:spcAft>
        <a:buClr>
          <a:schemeClr val="bg1"/>
        </a:buClr>
        <a:buChar char="»"/>
        <a:defRPr sz="1920">
          <a:solidFill>
            <a:schemeClr val="bg1"/>
          </a:solidFill>
          <a:latin typeface="+mn-lt"/>
        </a:defRPr>
      </a:lvl7pPr>
      <a:lvl8pPr marL="3493770" indent="-196216" algn="l" rtl="0" fontAlgn="base">
        <a:spcBef>
          <a:spcPct val="20000"/>
        </a:spcBef>
        <a:spcAft>
          <a:spcPct val="0"/>
        </a:spcAft>
        <a:buClr>
          <a:schemeClr val="bg1"/>
        </a:buClr>
        <a:buChar char="»"/>
        <a:defRPr sz="1920">
          <a:solidFill>
            <a:schemeClr val="bg1"/>
          </a:solidFill>
          <a:latin typeface="+mn-lt"/>
        </a:defRPr>
      </a:lvl8pPr>
      <a:lvl9pPr marL="4042410" indent="-196216" algn="l" rtl="0" fontAlgn="base">
        <a:spcBef>
          <a:spcPct val="20000"/>
        </a:spcBef>
        <a:spcAft>
          <a:spcPct val="0"/>
        </a:spcAft>
        <a:buClr>
          <a:schemeClr val="bg1"/>
        </a:buClr>
        <a:buChar char="»"/>
        <a:defRPr sz="1920">
          <a:solidFill>
            <a:schemeClr val="bg1"/>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2.xml"/></Relationships>
</file>

<file path=ppt/slides/_rels/slide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4.xml"/><Relationship Id="rId1" Type="http://schemas.openxmlformats.org/officeDocument/2006/relationships/slideLayout" Target="../slideLayouts/slideLayout1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9.xml"/></Relationships>
</file>

<file path=ppt/slides/_rels/slide1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0.xml"/></Relationships>
</file>

<file path=ppt/slides/_rels/slide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1.xml"/><Relationship Id="rId1" Type="http://schemas.openxmlformats.org/officeDocument/2006/relationships/slideLayout" Target="../slideLayouts/slideLayout1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2.xml"/></Relationships>
</file>

<file path=ppt/slides/_rels/slide6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65.xml"/><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6.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76.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5.xml"/><Relationship Id="rId1" Type="http://schemas.openxmlformats.org/officeDocument/2006/relationships/slideLayout" Target="../slideLayouts/slideLayout76.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99.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9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4.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A45D-3972-4858-8FCC-F58216AE0211}"/>
              </a:ext>
            </a:extLst>
          </p:cNvPr>
          <p:cNvSpPr>
            <a:spLocks noGrp="1"/>
          </p:cNvSpPr>
          <p:nvPr>
            <p:ph type="title"/>
          </p:nvPr>
        </p:nvSpPr>
        <p:spPr/>
        <p:txBody>
          <a:bodyPr/>
          <a:lstStyle/>
          <a:p>
            <a:r>
              <a:rPr lang="en-US" altLang="zh-TW" b="0" dirty="0"/>
              <a:t>ABAP Training Course</a:t>
            </a:r>
            <a:br>
              <a:rPr lang="en-US" altLang="zh-TW" b="0" dirty="0"/>
            </a:br>
            <a:br>
              <a:rPr lang="en-US" altLang="zh-TW" dirty="0"/>
            </a:br>
            <a:r>
              <a:rPr lang="en-US" altLang="zh-TW" dirty="0"/>
              <a:t>New feature in HANA for ABAP Development</a:t>
            </a:r>
            <a:r>
              <a:rPr lang="zh-TW" altLang="en-US" dirty="0"/>
              <a:t> </a:t>
            </a:r>
          </a:p>
        </p:txBody>
      </p:sp>
      <p:sp>
        <p:nvSpPr>
          <p:cNvPr id="3" name="Content Placeholder 2">
            <a:extLst>
              <a:ext uri="{FF2B5EF4-FFF2-40B4-BE49-F238E27FC236}">
                <a16:creationId xmlns:a16="http://schemas.microsoft.com/office/drawing/2014/main" id="{0E11ED73-ACDB-4165-812E-E35C6DF698E7}"/>
              </a:ext>
            </a:extLst>
          </p:cNvPr>
          <p:cNvSpPr txBox="1">
            <a:spLocks/>
          </p:cNvSpPr>
          <p:nvPr/>
        </p:nvSpPr>
        <p:spPr>
          <a:xfrm>
            <a:off x="4111882" y="617220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b="1" dirty="0">
                <a:latin typeface="IBM Plex Sans" charset="0"/>
                <a:ea typeface="IBM Plex Sans" charset="0"/>
                <a:cs typeface="IBM Plex Sans" charset="0"/>
              </a:rPr>
              <a:t>&lt;Alan Li&gt; </a:t>
            </a:r>
            <a:r>
              <a:rPr lang="en-US" dirty="0">
                <a:latin typeface="IBM Plex Sans" charset="0"/>
                <a:ea typeface="IBM Plex Sans" charset="0"/>
                <a:cs typeface="IBM Plex Sans" charset="0"/>
              </a:rPr>
              <a:t>|  Application Developer</a:t>
            </a:r>
          </a:p>
          <a:p>
            <a:pPr marL="0">
              <a:lnSpc>
                <a:spcPct val="100000"/>
              </a:lnSpc>
              <a:spcBef>
                <a:spcPts val="0"/>
              </a:spcBef>
            </a:pPr>
            <a:r>
              <a:rPr lang="en-US" dirty="0">
                <a:latin typeface="IBM Plex Sans" charset="0"/>
                <a:ea typeface="IBM Plex Sans" charset="0"/>
                <a:cs typeface="IBM Plex Sans" charset="0"/>
              </a:rPr>
              <a:t>Taipei | </a:t>
            </a:r>
            <a:r>
              <a:rPr lang="en-US" altLang="zh-TW" dirty="0">
                <a:latin typeface="IBM Plex Sans" charset="0"/>
                <a:ea typeface="IBM Plex Sans" charset="0"/>
                <a:cs typeface="IBM Plex Sans" charset="0"/>
              </a:rPr>
              <a:t>Mon</a:t>
            </a:r>
            <a:r>
              <a:rPr lang="en-US" dirty="0">
                <a:latin typeface="IBM Plex Sans" charset="0"/>
                <a:ea typeface="IBM Plex Sans" charset="0"/>
                <a:cs typeface="IBM Plex Sans" charset="0"/>
              </a:rPr>
              <a:t>day, October 14, 2024</a:t>
            </a:r>
          </a:p>
        </p:txBody>
      </p:sp>
    </p:spTree>
    <p:extLst>
      <p:ext uri="{BB962C8B-B14F-4D97-AF65-F5344CB8AC3E}">
        <p14:creationId xmlns:p14="http://schemas.microsoft.com/office/powerpoint/2010/main" val="888788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Inline Variable Declaration</a:t>
            </a: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5" name="矩形 4">
            <a:extLst>
              <a:ext uri="{FF2B5EF4-FFF2-40B4-BE49-F238E27FC236}">
                <a16:creationId xmlns:a16="http://schemas.microsoft.com/office/drawing/2014/main" id="{6760B9FC-F7B8-5DF7-7358-AEF8CAE8CED3}"/>
              </a:ext>
            </a:extLst>
          </p:cNvPr>
          <p:cNvSpPr/>
          <p:nvPr/>
        </p:nvSpPr>
        <p:spPr>
          <a:xfrm>
            <a:off x="548640" y="2228671"/>
            <a:ext cx="12344400" cy="1200329"/>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Inline Declaration </a:t>
            </a:r>
            <a:r>
              <a:rPr lang="en-US" altLang="zh-TW" sz="2400" dirty="0">
                <a:latin typeface="IBM Plex Sans" panose="020B0503050203000203" pitchFamily="34" charset="0"/>
              </a:rPr>
              <a:t>make it possible to define variables and work areas on the fly. There is no need to write a separate line for variable declaration. This construct also help to reduce lines of code.</a:t>
            </a:r>
            <a:endParaRPr lang="zh-TW" altLang="en-US" sz="2400" dirty="0">
              <a:latin typeface="IBM Plex Sans" panose="020B0503050203000203" pitchFamily="34" charset="0"/>
            </a:endParaRPr>
          </a:p>
        </p:txBody>
      </p:sp>
      <p:sp>
        <p:nvSpPr>
          <p:cNvPr id="9" name="矩形 8">
            <a:extLst>
              <a:ext uri="{FF2B5EF4-FFF2-40B4-BE49-F238E27FC236}">
                <a16:creationId xmlns:a16="http://schemas.microsoft.com/office/drawing/2014/main" id="{DE9B4887-549A-0DA9-9F67-A06F38797A55}"/>
              </a:ext>
            </a:extLst>
          </p:cNvPr>
          <p:cNvSpPr/>
          <p:nvPr/>
        </p:nvSpPr>
        <p:spPr>
          <a:xfrm>
            <a:off x="640080" y="3494306"/>
            <a:ext cx="9804574" cy="4278094"/>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Inline Declarations - Variables</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SELECT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FROM mara INTO TABLE </a:t>
            </a:r>
            <a:r>
              <a:rPr lang="en-US" altLang="zh-TW" sz="1600" b="1" dirty="0">
                <a:solidFill>
                  <a:srgbClr val="FFC000"/>
                </a:solidFill>
                <a:latin typeface="IBM Plex Sans" panose="020B0503050203000203" pitchFamily="34" charset="0"/>
                <a:ea typeface="細明體" panose="02020509000000000000" pitchFamily="49" charset="-120"/>
              </a:rPr>
              <a:t>@DATA(lt_matnr)</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READ TABLE </a:t>
            </a:r>
            <a:r>
              <a:rPr lang="en-US" altLang="zh-TW" sz="1600" dirty="0" err="1">
                <a:solidFill>
                  <a:schemeClr val="bg2"/>
                </a:solidFill>
                <a:latin typeface="IBM Plex Sans" panose="020B0503050203000203" pitchFamily="34" charset="0"/>
                <a:ea typeface="細明體" panose="02020509000000000000" pitchFamily="49" charset="-120"/>
              </a:rPr>
              <a:t>lt_matnr</a:t>
            </a:r>
            <a:r>
              <a:rPr lang="en-US" altLang="zh-TW" sz="1600" dirty="0">
                <a:solidFill>
                  <a:schemeClr val="bg2"/>
                </a:solidFill>
                <a:latin typeface="IBM Plex Sans" panose="020B0503050203000203" pitchFamily="34" charset="0"/>
                <a:ea typeface="細明體" panose="02020509000000000000" pitchFamily="49" charset="-120"/>
              </a:rPr>
              <a:t> INTO </a:t>
            </a:r>
            <a:r>
              <a:rPr lang="en-US" altLang="zh-TW" sz="1600" b="1" dirty="0">
                <a:solidFill>
                  <a:srgbClr val="FFC000"/>
                </a:solidFill>
                <a:latin typeface="IBM Plex Sans" panose="020B0503050203000203" pitchFamily="34" charset="0"/>
                <a:ea typeface="細明體" panose="02020509000000000000" pitchFamily="49" charset="-120"/>
              </a:rPr>
              <a:t>DATA(</a:t>
            </a:r>
            <a:r>
              <a:rPr lang="en-US" altLang="zh-TW" sz="1600" b="1" dirty="0" err="1">
                <a:solidFill>
                  <a:srgbClr val="FFC000"/>
                </a:solidFill>
                <a:latin typeface="IBM Plex Sans" panose="020B0503050203000203" pitchFamily="34" charset="0"/>
                <a:ea typeface="細明體" panose="02020509000000000000" pitchFamily="49" charset="-120"/>
              </a:rPr>
              <a:t>lwa_matnr</a:t>
            </a:r>
            <a:r>
              <a:rPr lang="en-US" altLang="zh-TW" sz="1600" b="1" dirty="0">
                <a:solidFill>
                  <a:srgbClr val="FFC000"/>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INDEX 1.</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|Material successfully read! | &amp; | { </a:t>
            </a:r>
            <a:r>
              <a:rPr lang="en-US" altLang="zh-TW" sz="1600" dirty="0" err="1">
                <a:solidFill>
                  <a:schemeClr val="bg2"/>
                </a:solidFill>
                <a:latin typeface="IBM Plex Sans" panose="020B0503050203000203" pitchFamily="34" charset="0"/>
                <a:ea typeface="細明體" panose="02020509000000000000" pitchFamily="49" charset="-120"/>
              </a:rPr>
              <a:t>lwa_matnr-matnr</a:t>
            </a:r>
            <a:r>
              <a:rPr lang="en-US" altLang="zh-TW" sz="1600" dirty="0">
                <a:solidFill>
                  <a:schemeClr val="bg2"/>
                </a:solidFill>
                <a:latin typeface="IBM Plex Sans" panose="020B0503050203000203" pitchFamily="34" charset="0"/>
                <a:ea typeface="細明體" panose="02020509000000000000" pitchFamily="49" charset="-120"/>
              </a:rPr>
              <a:t> }| &amp; |Inline declaration works!|.</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ENDIF.</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SKIP.</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LOOP AT </a:t>
            </a:r>
            <a:r>
              <a:rPr lang="en-US" altLang="zh-TW" sz="1600" dirty="0" err="1">
                <a:solidFill>
                  <a:schemeClr val="bg2"/>
                </a:solidFill>
                <a:latin typeface="IBM Plex Sans" panose="020B0503050203000203" pitchFamily="34" charset="0"/>
                <a:ea typeface="細明體" panose="02020509000000000000" pitchFamily="49" charset="-120"/>
              </a:rPr>
              <a:t>lt_matnr</a:t>
            </a:r>
            <a:r>
              <a:rPr lang="en-US" altLang="zh-TW" sz="1600" dirty="0">
                <a:solidFill>
                  <a:schemeClr val="bg2"/>
                </a:solidFill>
                <a:latin typeface="IBM Plex Sans" panose="020B0503050203000203" pitchFamily="34" charset="0"/>
                <a:ea typeface="細明體" panose="02020509000000000000" pitchFamily="49" charset="-120"/>
              </a:rPr>
              <a:t> INTO </a:t>
            </a:r>
            <a:r>
              <a:rPr lang="en-US" altLang="zh-TW" sz="1600" b="1" dirty="0">
                <a:solidFill>
                  <a:srgbClr val="FFC000"/>
                </a:solidFill>
                <a:latin typeface="IBM Plex Sans" panose="020B0503050203000203" pitchFamily="34" charset="0"/>
                <a:ea typeface="細明體" panose="02020509000000000000" pitchFamily="49" charset="-120"/>
              </a:rPr>
              <a:t>DATA(</a:t>
            </a:r>
            <a:r>
              <a:rPr lang="en-US" altLang="zh-TW" sz="1600" b="1" dirty="0" err="1">
                <a:solidFill>
                  <a:srgbClr val="FFC000"/>
                </a:solidFill>
                <a:latin typeface="IBM Plex Sans" panose="020B0503050203000203" pitchFamily="34" charset="0"/>
                <a:ea typeface="細明體" panose="02020509000000000000" pitchFamily="49" charset="-120"/>
              </a:rPr>
              <a:t>lwa_matnr_others</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 |{ </a:t>
            </a:r>
            <a:r>
              <a:rPr lang="en-US" altLang="zh-TW" sz="1600" dirty="0" err="1">
                <a:solidFill>
                  <a:schemeClr val="bg2"/>
                </a:solidFill>
                <a:latin typeface="IBM Plex Sans" panose="020B0503050203000203" pitchFamily="34" charset="0"/>
                <a:ea typeface="細明體" panose="02020509000000000000" pitchFamily="49" charset="-120"/>
              </a:rPr>
              <a:t>sy-tabix</a:t>
            </a:r>
            <a:r>
              <a:rPr lang="en-US" altLang="zh-TW" sz="1600" dirty="0">
                <a:solidFill>
                  <a:schemeClr val="bg2"/>
                </a:solidFill>
                <a:latin typeface="IBM Plex Sans" panose="020B0503050203000203" pitchFamily="34" charset="0"/>
                <a:ea typeface="細明體" panose="02020509000000000000" pitchFamily="49" charset="-120"/>
              </a:rPr>
              <a:t> }| &amp; |Material no:| &amp; |{ </a:t>
            </a:r>
            <a:r>
              <a:rPr lang="en-US" altLang="zh-TW" sz="1600" dirty="0" err="1">
                <a:solidFill>
                  <a:schemeClr val="bg2"/>
                </a:solidFill>
                <a:latin typeface="IBM Plex Sans" panose="020B0503050203000203" pitchFamily="34" charset="0"/>
                <a:ea typeface="細明體" panose="02020509000000000000" pitchFamily="49" charset="-120"/>
              </a:rPr>
              <a:t>lwa_matnr_others-matnr</a:t>
            </a:r>
            <a:r>
              <a:rPr lang="en-US" altLang="zh-TW" sz="1600" dirty="0">
                <a:solidFill>
                  <a:schemeClr val="bg2"/>
                </a:solidFill>
                <a:latin typeface="IBM Plex Sans" panose="020B0503050203000203" pitchFamily="34" charset="0"/>
                <a:ea typeface="細明體" panose="02020509000000000000" pitchFamily="49" charset="-120"/>
              </a:rPr>
              <a:t>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sy-tabix</a:t>
            </a:r>
            <a:r>
              <a:rPr lang="en-US" altLang="zh-TW" sz="1600" dirty="0">
                <a:solidFill>
                  <a:schemeClr val="bg2"/>
                </a:solidFill>
                <a:latin typeface="IBM Plex Sans" panose="020B0503050203000203" pitchFamily="34" charset="0"/>
                <a:ea typeface="細明體" panose="02020509000000000000" pitchFamily="49" charset="-120"/>
              </a:rPr>
              <a:t> &gt; 20.</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EXIT.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ENDIF.</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ENDLOOP.</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ENDIF.  </a:t>
            </a:r>
          </a:p>
        </p:txBody>
      </p:sp>
      <p:sp>
        <p:nvSpPr>
          <p:cNvPr id="10" name="文字方塊 9">
            <a:extLst>
              <a:ext uri="{FF2B5EF4-FFF2-40B4-BE49-F238E27FC236}">
                <a16:creationId xmlns:a16="http://schemas.microsoft.com/office/drawing/2014/main" id="{082144BF-E8B4-B01D-794C-71A588B30D88}"/>
              </a:ext>
            </a:extLst>
          </p:cNvPr>
          <p:cNvSpPr txBox="1"/>
          <p:nvPr/>
        </p:nvSpPr>
        <p:spPr>
          <a:xfrm>
            <a:off x="9318339" y="360699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6819641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CTE – Common Table Expressions</a:t>
            </a:r>
            <a:r>
              <a:rPr lang="zh-TW" altLang="en-US" sz="2800" b="1" dirty="0"/>
              <a:t> </a:t>
            </a:r>
            <a:r>
              <a:rPr lang="en-US" altLang="zh-TW" sz="2800" b="1" dirty="0"/>
              <a:t>-2</a:t>
            </a:r>
            <a:br>
              <a:rPr lang="en-US" altLang="zh-TW" sz="3200" b="1" dirty="0"/>
            </a:br>
            <a:endParaRPr lang="en-US" altLang="zh-TW" sz="32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 name="矩形 2">
            <a:extLst>
              <a:ext uri="{FF2B5EF4-FFF2-40B4-BE49-F238E27FC236}">
                <a16:creationId xmlns:a16="http://schemas.microsoft.com/office/drawing/2014/main" id="{A85702DB-0A41-498A-8080-55EEF235668E}"/>
              </a:ext>
            </a:extLst>
          </p:cNvPr>
          <p:cNvSpPr/>
          <p:nvPr/>
        </p:nvSpPr>
        <p:spPr>
          <a:xfrm>
            <a:off x="3795822" y="244804"/>
            <a:ext cx="10625115" cy="6001643"/>
          </a:xfrm>
          <a:prstGeom prst="rect">
            <a:avLst/>
          </a:prstGeom>
        </p:spPr>
        <p:txBody>
          <a:bodyPr wrap="square">
            <a:spAutoFit/>
          </a:bodyPr>
          <a:lstStyle/>
          <a:p>
            <a:pPr>
              <a:buFont typeface="Arial" panose="020B0604020202020204" pitchFamily="34" charset="0"/>
              <a:buChar char="•"/>
            </a:pPr>
            <a:r>
              <a:rPr lang="en-US" altLang="zh-TW" sz="2400" dirty="0">
                <a:latin typeface="IBM Plex Sans" panose="020B0503050203000203" pitchFamily="34" charset="0"/>
              </a:rPr>
              <a:t> Each Query part name of CTE(name starts </a:t>
            </a:r>
            <a:r>
              <a:rPr lang="en-US" altLang="zh-TW" sz="2400" b="1" dirty="0">
                <a:solidFill>
                  <a:srgbClr val="0F6DFF"/>
                </a:solidFill>
                <a:latin typeface="IBM Plex Sans" panose="020B0503050203000203" pitchFamily="34" charset="0"/>
              </a:rPr>
              <a:t>with +</a:t>
            </a:r>
            <a:r>
              <a:rPr lang="en-US" altLang="zh-TW" sz="2400" dirty="0">
                <a:latin typeface="IBM Plex Sans" panose="020B0503050203000203" pitchFamily="34" charset="0"/>
              </a:rPr>
              <a:t>) </a:t>
            </a:r>
            <a:r>
              <a:rPr lang="en-US" altLang="zh-TW" sz="2400" dirty="0">
                <a:solidFill>
                  <a:srgbClr val="0F6DFF"/>
                </a:solidFill>
                <a:latin typeface="IBM Plex Sans" panose="020B0503050203000203" pitchFamily="34" charset="0"/>
              </a:rPr>
              <a:t>should be unique</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solidFill>
                  <a:srgbClr val="0F6DFF"/>
                </a:solidFill>
                <a:latin typeface="IBM Plex Sans" panose="020B0503050203000203" pitchFamily="34" charset="0"/>
              </a:rPr>
              <a:t> UNION</a:t>
            </a:r>
            <a:r>
              <a:rPr lang="en-US" altLang="zh-TW" sz="2400" dirty="0">
                <a:latin typeface="IBM Plex Sans" panose="020B0503050203000203" pitchFamily="34" charset="0"/>
              </a:rPr>
              <a:t>/</a:t>
            </a:r>
            <a:r>
              <a:rPr lang="en-US" altLang="zh-TW" sz="2400" dirty="0">
                <a:solidFill>
                  <a:srgbClr val="0F6DFF"/>
                </a:solidFill>
                <a:latin typeface="IBM Plex Sans" panose="020B0503050203000203" pitchFamily="34" charset="0"/>
              </a:rPr>
              <a:t>DISTINCT</a:t>
            </a:r>
            <a:r>
              <a:rPr lang="en-US" altLang="zh-TW" sz="2400" dirty="0">
                <a:latin typeface="IBM Plex Sans" panose="020B0503050203000203" pitchFamily="34" charset="0"/>
              </a:rPr>
              <a:t>/</a:t>
            </a:r>
            <a:r>
              <a:rPr lang="en-US" altLang="zh-TW" sz="2400" dirty="0">
                <a:solidFill>
                  <a:srgbClr val="0F6DFF"/>
                </a:solidFill>
                <a:latin typeface="IBM Plex Sans" panose="020B0503050203000203" pitchFamily="34" charset="0"/>
              </a:rPr>
              <a:t>ALL</a:t>
            </a:r>
            <a:r>
              <a:rPr lang="en-US" altLang="zh-TW" sz="2400" dirty="0">
                <a:latin typeface="IBM Plex Sans" panose="020B0503050203000203" pitchFamily="34" charset="0"/>
              </a:rPr>
              <a:t> can be used</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Each CTE expression is </a:t>
            </a:r>
            <a:r>
              <a:rPr lang="en-US" altLang="zh-TW" sz="2400" dirty="0">
                <a:solidFill>
                  <a:srgbClr val="0F6DFF"/>
                </a:solidFill>
                <a:latin typeface="IBM Plex Sans" panose="020B0503050203000203" pitchFamily="34" charset="0"/>
              </a:rPr>
              <a:t>separated by a comma</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AS keyword is followed by a subquery. </a:t>
            </a:r>
            <a:r>
              <a:rPr lang="en-US" altLang="zh-TW" sz="2400" dirty="0">
                <a:solidFill>
                  <a:srgbClr val="0F6DFF"/>
                </a:solidFill>
                <a:latin typeface="IBM Plex Sans" panose="020B0503050203000203" pitchFamily="34" charset="0"/>
              </a:rPr>
              <a:t>SELECT</a:t>
            </a:r>
            <a:r>
              <a:rPr lang="en-US" altLang="zh-TW" sz="2400" dirty="0">
                <a:latin typeface="IBM Plex Sans" panose="020B0503050203000203" pitchFamily="34" charset="0"/>
              </a:rPr>
              <a:t> </a:t>
            </a:r>
            <a:r>
              <a:rPr lang="en-US" altLang="zh-TW" sz="2400" dirty="0">
                <a:solidFill>
                  <a:srgbClr val="0F6DFF"/>
                </a:solidFill>
                <a:latin typeface="IBM Plex Sans" panose="020B0503050203000203" pitchFamily="34" charset="0"/>
              </a:rPr>
              <a:t>from SUBQUERY </a:t>
            </a:r>
            <a:r>
              <a:rPr lang="en-US" altLang="zh-TW" sz="2400" dirty="0">
                <a:latin typeface="IBM Plex Sans" panose="020B0503050203000203" pitchFamily="34" charset="0"/>
              </a:rPr>
              <a:t>can </a:t>
            </a:r>
            <a:br>
              <a:rPr lang="en-US" altLang="zh-TW" sz="2400" dirty="0">
                <a:latin typeface="IBM Plex Sans" panose="020B0503050203000203" pitchFamily="34" charset="0"/>
              </a:rPr>
            </a:br>
            <a:r>
              <a:rPr lang="en-US" altLang="zh-TW" sz="2400" dirty="0">
                <a:latin typeface="IBM Plex Sans" panose="020B0503050203000203" pitchFamily="34" charset="0"/>
              </a:rPr>
              <a:t>  also be used in the context of CTE.</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CTE syntax which starts by </a:t>
            </a:r>
            <a:r>
              <a:rPr lang="en-US" altLang="zh-TW" sz="2400" dirty="0">
                <a:solidFill>
                  <a:srgbClr val="0F6DFF"/>
                </a:solidFill>
                <a:latin typeface="IBM Plex Sans" panose="020B0503050203000203" pitchFamily="34" charset="0"/>
              </a:rPr>
              <a:t>WITH</a:t>
            </a:r>
            <a:r>
              <a:rPr lang="en-US" altLang="zh-TW" sz="2400" dirty="0">
                <a:latin typeface="IBM Plex Sans" panose="020B0503050203000203" pitchFamily="34" charset="0"/>
              </a:rPr>
              <a:t> keyword can be closed by an </a:t>
            </a:r>
            <a:r>
              <a:rPr lang="en-US" altLang="zh-TW" sz="2400" dirty="0">
                <a:solidFill>
                  <a:srgbClr val="0F6DFF"/>
                </a:solidFill>
                <a:latin typeface="IBM Plex Sans" panose="020B0503050203000203" pitchFamily="34" charset="0"/>
              </a:rPr>
              <a:t>ENDWITH</a:t>
            </a:r>
            <a:r>
              <a:rPr lang="en-US" altLang="zh-TW" sz="2400" dirty="0">
                <a:latin typeface="IBM Plex Sans" panose="020B0503050203000203" pitchFamily="34" charset="0"/>
              </a:rPr>
              <a:t>, </a:t>
            </a:r>
          </a:p>
          <a:p>
            <a:r>
              <a:rPr lang="zh-TW" altLang="en-US" sz="2400" dirty="0">
                <a:latin typeface="IBM Plex Sans" panose="020B0503050203000203" pitchFamily="34" charset="0"/>
              </a:rPr>
              <a:t>  </a:t>
            </a:r>
            <a:r>
              <a:rPr lang="en-US" altLang="zh-TW" sz="2400" dirty="0">
                <a:latin typeface="IBM Plex Sans" panose="020B0503050203000203" pitchFamily="34" charset="0"/>
              </a:rPr>
              <a:t>however, it will have the same effect as </a:t>
            </a:r>
            <a:r>
              <a:rPr lang="en-US" altLang="zh-TW" sz="2400" dirty="0">
                <a:solidFill>
                  <a:srgbClr val="0F6DFF"/>
                </a:solidFill>
                <a:latin typeface="IBM Plex Sans" panose="020B0503050203000203" pitchFamily="34" charset="0"/>
              </a:rPr>
              <a:t>SELECT-ENDSELECT</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CTE and buffering doesn't go together</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Keyword </a:t>
            </a:r>
            <a:r>
              <a:rPr lang="en-US" altLang="zh-TW" sz="2400" b="1" dirty="0">
                <a:solidFill>
                  <a:srgbClr val="0F6DFF"/>
                </a:solidFill>
                <a:latin typeface="IBM Plex Sans" panose="020B0503050203000203" pitchFamily="34" charset="0"/>
              </a:rPr>
              <a:t>CLIENT</a:t>
            </a:r>
            <a:r>
              <a:rPr lang="zh-TW" altLang="en-US" sz="2400" b="1" dirty="0">
                <a:solidFill>
                  <a:srgbClr val="0F6DFF"/>
                </a:solidFill>
                <a:latin typeface="IBM Plex Sans" panose="020B0503050203000203" pitchFamily="34" charset="0"/>
              </a:rPr>
              <a:t> </a:t>
            </a:r>
            <a:r>
              <a:rPr lang="en-US" altLang="zh-TW" sz="2400" b="1" dirty="0">
                <a:solidFill>
                  <a:srgbClr val="0F6DFF"/>
                </a:solidFill>
                <a:latin typeface="IBM Plex Sans" panose="020B0503050203000203" pitchFamily="34" charset="0"/>
              </a:rPr>
              <a:t>SPECIFIED</a:t>
            </a:r>
            <a:r>
              <a:rPr lang="en-US" altLang="zh-TW" sz="2400" dirty="0">
                <a:latin typeface="IBM Plex Sans" panose="020B0503050203000203" pitchFamily="34" charset="0"/>
              </a:rPr>
              <a:t> can be used to override </a:t>
            </a:r>
            <a:br>
              <a:rPr lang="en-US" altLang="zh-TW" sz="2400" dirty="0">
                <a:latin typeface="IBM Plex Sans" panose="020B0503050203000203" pitchFamily="34" charset="0"/>
              </a:rPr>
            </a:br>
            <a:r>
              <a:rPr lang="en-US" altLang="zh-TW" sz="2400" dirty="0">
                <a:latin typeface="IBM Plex Sans" panose="020B0503050203000203" pitchFamily="34" charset="0"/>
              </a:rPr>
              <a:t>   default client </a:t>
            </a:r>
            <a:r>
              <a:rPr lang="zh-TW" altLang="en-US" sz="2400" dirty="0">
                <a:latin typeface="IBM Plex Sans" panose="020B0503050203000203" pitchFamily="34" charset="0"/>
              </a:rPr>
              <a:t> </a:t>
            </a:r>
            <a:r>
              <a:rPr lang="en-US" altLang="zh-TW" sz="2400" dirty="0">
                <a:latin typeface="IBM Plex Sans" panose="020B0503050203000203" pitchFamily="34" charset="0"/>
              </a:rPr>
              <a:t>handling</a:t>
            </a:r>
          </a:p>
        </p:txBody>
      </p:sp>
    </p:spTree>
    <p:extLst>
      <p:ext uri="{BB962C8B-B14F-4D97-AF65-F5344CB8AC3E}">
        <p14:creationId xmlns:p14="http://schemas.microsoft.com/office/powerpoint/2010/main" val="3408539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CTE – Common Table Expressions</a:t>
            </a:r>
            <a:r>
              <a:rPr lang="zh-TW" altLang="en-US" sz="2800" b="1" dirty="0"/>
              <a:t> </a:t>
            </a:r>
            <a:r>
              <a:rPr lang="en-US" altLang="zh-TW" sz="2800" b="1" dirty="0"/>
              <a:t>-3</a:t>
            </a:r>
            <a:br>
              <a:rPr lang="en-US" altLang="zh-TW" sz="2800" b="1" dirty="0"/>
            </a:b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94760" y="286441"/>
            <a:ext cx="10626178" cy="7120199"/>
          </a:xfrm>
        </p:spPr>
        <p:txBody>
          <a:bodyPr/>
          <a:lstStyle/>
          <a:p>
            <a:endParaRPr lang="en-US" altLang="zh-TW" sz="2400" dirty="0"/>
          </a:p>
          <a:p>
            <a:r>
              <a:rPr lang="zh-TW" altLang="en-US" sz="2400" dirty="0"/>
              <a:t>    </a:t>
            </a:r>
            <a:endParaRPr lang="en-US" altLang="zh-TW" sz="2400" dirty="0"/>
          </a:p>
          <a:p>
            <a:r>
              <a:rPr lang="zh-TW" altLang="en-US" sz="2400" dirty="0"/>
              <a:t> </a:t>
            </a:r>
            <a:endParaRPr lang="en-US" altLang="zh-TW" sz="2400" dirty="0"/>
          </a:p>
        </p:txBody>
      </p:sp>
      <p:sp>
        <p:nvSpPr>
          <p:cNvPr id="5" name="矩形 4">
            <a:extLst>
              <a:ext uri="{FF2B5EF4-FFF2-40B4-BE49-F238E27FC236}">
                <a16:creationId xmlns:a16="http://schemas.microsoft.com/office/drawing/2014/main" id="{E98EE609-7AA5-46BF-950B-F59FBE1C3BA0}"/>
              </a:ext>
            </a:extLst>
          </p:cNvPr>
          <p:cNvSpPr/>
          <p:nvPr/>
        </p:nvSpPr>
        <p:spPr>
          <a:xfrm>
            <a:off x="3977640" y="265176"/>
            <a:ext cx="10626178" cy="7072705"/>
          </a:xfrm>
          <a:prstGeom prst="rect">
            <a:avLst/>
          </a:prstGeom>
        </p:spPr>
        <p:txBody>
          <a:bodyPr wrap="square">
            <a:spAutoFit/>
          </a:bodyPr>
          <a:lstStyle/>
          <a:p>
            <a:r>
              <a:rPr lang="en-US" altLang="zh-TW" sz="2400" i="1" dirty="0">
                <a:solidFill>
                  <a:srgbClr val="808080"/>
                </a:solidFill>
                <a:latin typeface="細明體" panose="02020509000000000000" pitchFamily="49" charset="-120"/>
                <a:ea typeface="細明體" panose="02020509000000000000" pitchFamily="49" charset="-120"/>
              </a:rPr>
              <a:t>"</a:t>
            </a:r>
            <a:r>
              <a:rPr lang="en-US" altLang="zh-TW" sz="2400" i="1" dirty="0">
                <a:solidFill>
                  <a:schemeClr val="bg1"/>
                </a:solidFill>
                <a:latin typeface="IBM Plex Sans" panose="020B0503050203000203" pitchFamily="34" charset="0"/>
                <a:ea typeface="細明體" panose="02020509000000000000" pitchFamily="49" charset="-120"/>
              </a:rPr>
              <a:t> CTE Code</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b="1" dirty="0">
                <a:solidFill>
                  <a:srgbClr val="0F6DFF"/>
                </a:solidFill>
                <a:latin typeface="IBM Plex Sans" panose="020B0503050203000203" pitchFamily="34" charset="0"/>
                <a:ea typeface="細明體" panose="02020509000000000000" pitchFamily="49" charset="-120"/>
              </a:rPr>
              <a:t>WITH</a:t>
            </a:r>
            <a:br>
              <a:rPr lang="en-US" altLang="zh-TW" sz="2400" b="1" dirty="0">
                <a:solidFill>
                  <a:srgbClr val="0F6DFF"/>
                </a:solidFill>
                <a:latin typeface="IBM Plex Sans" panose="020B0503050203000203" pitchFamily="34" charset="0"/>
                <a:ea typeface="細明體" panose="02020509000000000000" pitchFamily="49" charset="-120"/>
              </a:rPr>
            </a:br>
            <a:r>
              <a:rPr lang="en-US" altLang="zh-TW" sz="2400" b="1" dirty="0">
                <a:solidFill>
                  <a:srgbClr val="0F6DFF"/>
                </a:solidFill>
                <a:latin typeface="IBM Plex Sans" panose="020B0503050203000203" pitchFamily="34" charset="0"/>
                <a:ea typeface="細明體" panose="02020509000000000000" pitchFamily="49" charset="-120"/>
              </a:rPr>
              <a:t>+</a:t>
            </a:r>
            <a:r>
              <a:rPr lang="en-US" altLang="zh-TW" sz="2400" dirty="0">
                <a:solidFill>
                  <a:srgbClr val="0F6DFF"/>
                </a:solidFill>
                <a:latin typeface="IBM Plex Sans" panose="020B0503050203000203" pitchFamily="34" charset="0"/>
                <a:ea typeface="細明體" panose="02020509000000000000" pitchFamily="49" charset="-120"/>
              </a:rPr>
              <a:t>customer </a:t>
            </a:r>
            <a:r>
              <a:rPr lang="en-US" altLang="zh-TW" sz="2400" b="1" dirty="0">
                <a:solidFill>
                  <a:srgbClr val="0F6DFF"/>
                </a:solidFill>
                <a:latin typeface="IBM Plex Sans" panose="020B0503050203000203" pitchFamily="34" charset="0"/>
                <a:ea typeface="細明體" panose="02020509000000000000" pitchFamily="49" charset="-120"/>
              </a:rPr>
              <a:t>AS (</a:t>
            </a: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i="1" dirty="0">
                <a:solidFill>
                  <a:schemeClr val="accent3">
                    <a:lumMod val="20000"/>
                    <a:lumOff val="80000"/>
                  </a:schemeClr>
                </a:solidFill>
                <a:latin typeface="IBM Plex Sans" panose="020B0503050203000203" pitchFamily="34" charset="0"/>
                <a:ea typeface="細明體" panose="02020509000000000000" pitchFamily="49" charset="-120"/>
              </a:rPr>
              <a:t>"Part 1 – Fetching Customer data</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SELECT DISTINCT b~matnr, b~werks, b~charg, b~sobkz, b~kunnr, </a:t>
            </a:r>
          </a:p>
          <a:p>
            <a:r>
              <a:rPr lang="zh-TW" altLang="en-US" sz="2400" dirty="0">
                <a:solidFill>
                  <a:schemeClr val="bg1"/>
                </a:solidFill>
                <a:latin typeface="IBM Plex Sans" panose="020B0503050203000203" pitchFamily="34" charset="0"/>
                <a:ea typeface="細明體" panose="02020509000000000000" pitchFamily="49" charset="-120"/>
              </a:rPr>
              <a:t>           </a:t>
            </a:r>
            <a:r>
              <a:rPr lang="en-US" altLang="zh-TW" sz="2400" dirty="0">
                <a:solidFill>
                  <a:schemeClr val="bg1"/>
                </a:solidFill>
                <a:latin typeface="IBM Plex Sans" panose="020B0503050203000203" pitchFamily="34" charset="0"/>
                <a:ea typeface="細明體" panose="02020509000000000000" pitchFamily="49" charset="-120"/>
              </a:rPr>
              <a:t>b~kulab</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FROM kna1 AS a</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INNER JOIN msku AS b</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ON a~kunnr = b~kunnr</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WHERE a~ktokd =  'ZC01'</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AND b~werks = '1000'</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AND b~kulab GT 0</a:t>
            </a:r>
            <a:r>
              <a:rPr lang="zh-TW" altLang="en-US" sz="2400" dirty="0">
                <a:solidFill>
                  <a:schemeClr val="bg1"/>
                </a:solidFill>
                <a:latin typeface="IBM Plex Sans" panose="020B0503050203000203" pitchFamily="34" charset="0"/>
                <a:ea typeface="細明體" panose="02020509000000000000" pitchFamily="49" charset="-120"/>
              </a:rPr>
              <a:t> </a:t>
            </a:r>
            <a:r>
              <a:rPr lang="en-US" altLang="zh-TW" sz="2400" b="1" dirty="0">
                <a:solidFill>
                  <a:srgbClr val="0F6DFF"/>
                </a:solidFill>
                <a:latin typeface="IBM Plex Sans" panose="020B0503050203000203" pitchFamily="34" charset="0"/>
                <a:ea typeface="細明體" panose="02020509000000000000" pitchFamily="49" charset="-120"/>
              </a:rPr>
              <a:t>),</a:t>
            </a:r>
          </a:p>
          <a:p>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b="1" dirty="0">
                <a:solidFill>
                  <a:srgbClr val="0F6DFF"/>
                </a:solidFill>
                <a:latin typeface="IBM Plex Sans" panose="020B0503050203000203" pitchFamily="34" charset="0"/>
                <a:ea typeface="細明體" panose="02020509000000000000" pitchFamily="49" charset="-120"/>
              </a:rPr>
              <a:t>+</a:t>
            </a:r>
            <a:r>
              <a:rPr lang="en-US" altLang="zh-TW" sz="2400" dirty="0">
                <a:solidFill>
                  <a:srgbClr val="0F6DFF"/>
                </a:solidFill>
                <a:latin typeface="IBM Plex Sans" panose="020B0503050203000203" pitchFamily="34" charset="0"/>
                <a:ea typeface="細明體" panose="02020509000000000000" pitchFamily="49" charset="-120"/>
              </a:rPr>
              <a:t>marc</a:t>
            </a:r>
            <a:r>
              <a:rPr lang="en-US" altLang="zh-TW" sz="2400" b="1" dirty="0">
                <a:solidFill>
                  <a:srgbClr val="0F6DFF"/>
                </a:solidFill>
                <a:latin typeface="IBM Plex Sans" panose="020B0503050203000203" pitchFamily="34" charset="0"/>
                <a:ea typeface="細明體" panose="02020509000000000000" pitchFamily="49" charset="-120"/>
              </a:rPr>
              <a:t> AS ( </a:t>
            </a:r>
            <a:r>
              <a:rPr lang="en-US" altLang="zh-TW" sz="2400" i="1" dirty="0">
                <a:solidFill>
                  <a:schemeClr val="accent3">
                    <a:lumMod val="20000"/>
                    <a:lumOff val="80000"/>
                  </a:schemeClr>
                </a:solidFill>
                <a:latin typeface="IBM Plex Sans" panose="020B0503050203000203" pitchFamily="34" charset="0"/>
                <a:ea typeface="細明體" panose="02020509000000000000" pitchFamily="49" charset="-120"/>
              </a:rPr>
              <a:t>"Part 2 – Fetching Material Plant Data</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SELECT matnr, werks</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FROM marc</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WHERE matnr IN ( SELECT DISTINCT matnr FROM </a:t>
            </a:r>
            <a:r>
              <a:rPr lang="en-US" altLang="zh-TW" sz="2400" dirty="0">
                <a:solidFill>
                  <a:srgbClr val="0F6DFF"/>
                </a:solidFill>
                <a:latin typeface="IBM Plex Sans" panose="020B0503050203000203" pitchFamily="34" charset="0"/>
                <a:ea typeface="細明體" panose="02020509000000000000" pitchFamily="49" charset="-120"/>
              </a:rPr>
              <a:t>+customer </a:t>
            </a:r>
            <a:r>
              <a:rPr lang="en-US" altLang="zh-TW" sz="2400" dirty="0">
                <a:solidFill>
                  <a:schemeClr val="bg1"/>
                </a:solidFill>
                <a:latin typeface="IBM Plex Sans" panose="020B0503050203000203" pitchFamily="34" charset="0"/>
                <a:ea typeface="細明體" panose="02020509000000000000" pitchFamily="49" charset="-120"/>
              </a:rPr>
              <a:t>)</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AND </a:t>
            </a:r>
            <a:r>
              <a:rPr lang="en-US" altLang="zh-TW" sz="2400" dirty="0" err="1">
                <a:solidFill>
                  <a:schemeClr val="bg1"/>
                </a:solidFill>
                <a:latin typeface="IBM Plex Sans" panose="020B0503050203000203" pitchFamily="34" charset="0"/>
                <a:ea typeface="細明體" panose="02020509000000000000" pitchFamily="49" charset="-120"/>
              </a:rPr>
              <a:t>werks</a:t>
            </a:r>
            <a:r>
              <a:rPr lang="en-US" altLang="zh-TW" sz="2400" dirty="0">
                <a:solidFill>
                  <a:schemeClr val="bg1"/>
                </a:solidFill>
                <a:latin typeface="IBM Plex Sans" panose="020B0503050203000203" pitchFamily="34" charset="0"/>
                <a:ea typeface="細明體" panose="02020509000000000000" pitchFamily="49" charset="-120"/>
              </a:rPr>
              <a:t> IN ( SELECT DISTINCT werks FROM </a:t>
            </a:r>
            <a:r>
              <a:rPr lang="en-US" altLang="zh-TW" sz="2400" dirty="0">
                <a:solidFill>
                  <a:srgbClr val="0F6DFF"/>
                </a:solidFill>
                <a:latin typeface="IBM Plex Sans" panose="020B0503050203000203" pitchFamily="34" charset="0"/>
                <a:ea typeface="細明體" panose="02020509000000000000" pitchFamily="49" charset="-120"/>
              </a:rPr>
              <a:t>+customer </a:t>
            </a:r>
            <a:r>
              <a:rPr lang="en-US" altLang="zh-TW" sz="2400" dirty="0">
                <a:solidFill>
                  <a:schemeClr val="bg1"/>
                </a:solidFill>
                <a:latin typeface="IBM Plex Sans" panose="020B0503050203000203" pitchFamily="34" charset="0"/>
                <a:ea typeface="細明體" panose="02020509000000000000" pitchFamily="49" charset="-120"/>
              </a:rPr>
              <a:t>)</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b="1" dirty="0">
                <a:solidFill>
                  <a:srgbClr val="0F6DFF"/>
                </a:solidFill>
                <a:latin typeface="IBM Plex Sans" panose="020B0503050203000203" pitchFamily="34" charset="0"/>
                <a:ea typeface="細明體" panose="02020509000000000000" pitchFamily="49" charset="-120"/>
              </a:rPr>
              <a:t>),</a:t>
            </a:r>
            <a:br>
              <a:rPr lang="en-US" altLang="zh-TW" sz="2400" dirty="0">
                <a:solidFill>
                  <a:schemeClr val="bg1"/>
                </a:solidFill>
                <a:latin typeface="IBM Plex Sans" panose="020B0503050203000203" pitchFamily="34" charset="0"/>
                <a:ea typeface="細明體" panose="02020509000000000000" pitchFamily="49" charset="-120"/>
              </a:rPr>
            </a:br>
            <a:endParaRPr lang="zh-TW" altLang="en-US"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15917862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CTE – Common Table Expressions</a:t>
            </a:r>
            <a:r>
              <a:rPr lang="zh-TW" altLang="en-US" sz="2800" b="1" dirty="0"/>
              <a:t> </a:t>
            </a:r>
            <a:r>
              <a:rPr lang="en-US" altLang="zh-TW" sz="2800" b="1" dirty="0"/>
              <a:t>-4</a:t>
            </a:r>
            <a:br>
              <a:rPr lang="en-US" altLang="zh-TW" sz="2800" b="1" dirty="0"/>
            </a:b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94760" y="286441"/>
            <a:ext cx="10626178" cy="7120199"/>
          </a:xfrm>
        </p:spPr>
        <p:txBody>
          <a:bodyPr/>
          <a:lstStyle/>
          <a:p>
            <a:endParaRPr lang="en-US" altLang="zh-TW" sz="2400" dirty="0"/>
          </a:p>
          <a:p>
            <a:r>
              <a:rPr lang="zh-TW" altLang="en-US" sz="2400" dirty="0"/>
              <a:t>    </a:t>
            </a:r>
            <a:endParaRPr lang="en-US" altLang="zh-TW" sz="2400" dirty="0"/>
          </a:p>
          <a:p>
            <a:r>
              <a:rPr lang="zh-TW" altLang="en-US" sz="2400" dirty="0"/>
              <a:t> </a:t>
            </a:r>
            <a:endParaRPr lang="en-US" altLang="zh-TW" sz="2400" dirty="0"/>
          </a:p>
        </p:txBody>
      </p:sp>
      <p:sp>
        <p:nvSpPr>
          <p:cNvPr id="3" name="矩形 2">
            <a:extLst>
              <a:ext uri="{FF2B5EF4-FFF2-40B4-BE49-F238E27FC236}">
                <a16:creationId xmlns:a16="http://schemas.microsoft.com/office/drawing/2014/main" id="{AB2D3F9B-6602-46C8-A7B5-7CD4230F0BB4}"/>
              </a:ext>
            </a:extLst>
          </p:cNvPr>
          <p:cNvSpPr/>
          <p:nvPr/>
        </p:nvSpPr>
        <p:spPr>
          <a:xfrm>
            <a:off x="3773926" y="286441"/>
            <a:ext cx="11105707" cy="6555641"/>
          </a:xfrm>
          <a:prstGeom prst="rect">
            <a:avLst/>
          </a:prstGeom>
        </p:spPr>
        <p:txBody>
          <a:bodyPr wrap="square">
            <a:spAutoFit/>
          </a:bodyPr>
          <a:lstStyle/>
          <a:p>
            <a:r>
              <a:rPr lang="en-US" altLang="zh-TW" sz="2000" b="1" dirty="0">
                <a:solidFill>
                  <a:srgbClr val="0F6DFF"/>
                </a:solidFill>
                <a:latin typeface="IBM Plex Sans" panose="020B0503050203000203" pitchFamily="34" charset="0"/>
                <a:ea typeface="細明體" panose="02020509000000000000" pitchFamily="49" charset="-120"/>
              </a:rPr>
              <a:t>+</a:t>
            </a:r>
            <a:r>
              <a:rPr lang="en-US" altLang="zh-TW" sz="2000" dirty="0">
                <a:solidFill>
                  <a:srgbClr val="0F6DFF"/>
                </a:solidFill>
                <a:latin typeface="IBM Plex Sans" panose="020B0503050203000203" pitchFamily="34" charset="0"/>
                <a:ea typeface="細明體" panose="02020509000000000000" pitchFamily="49" charset="-120"/>
              </a:rPr>
              <a:t>mch1</a:t>
            </a:r>
            <a:r>
              <a:rPr lang="en-US" altLang="zh-TW" sz="2000" b="1" dirty="0">
                <a:solidFill>
                  <a:srgbClr val="0F6DFF"/>
                </a:solidFill>
                <a:latin typeface="IBM Plex Sans" panose="020B0503050203000203" pitchFamily="34" charset="0"/>
                <a:ea typeface="細明體" panose="02020509000000000000" pitchFamily="49" charset="-120"/>
              </a:rPr>
              <a:t> AS ( </a:t>
            </a:r>
            <a:r>
              <a:rPr lang="en-US" altLang="zh-TW" sz="2000" i="1" dirty="0">
                <a:solidFill>
                  <a:schemeClr val="accent3">
                    <a:lumMod val="20000"/>
                    <a:lumOff val="80000"/>
                  </a:schemeClr>
                </a:solidFill>
                <a:latin typeface="IBM Plex Sans" panose="020B0503050203000203" pitchFamily="34" charset="0"/>
                <a:ea typeface="細明體" panose="02020509000000000000" pitchFamily="49" charset="-120"/>
              </a:rPr>
              <a:t>"Part 3 – Fetching Batch Data</a:t>
            </a:r>
            <a:br>
              <a:rPr lang="en-US" altLang="zh-TW" sz="2000" dirty="0">
                <a:solidFill>
                  <a:schemeClr val="accent3">
                    <a:lumMod val="20000"/>
                    <a:lumOff val="80000"/>
                  </a:schemeClr>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SELECT matnr, charg, vfdat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FROM mch1</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WHERE matnr IN ( SELECT DISTINCT matnr FROM </a:t>
            </a:r>
            <a:r>
              <a:rPr lang="en-US" altLang="zh-TW" sz="2000" dirty="0">
                <a:solidFill>
                  <a:srgbClr val="0F6DFF"/>
                </a:solidFill>
                <a:latin typeface="IBM Plex Sans" panose="020B0503050203000203" pitchFamily="34" charset="0"/>
                <a:ea typeface="細明體" panose="02020509000000000000" pitchFamily="49" charset="-120"/>
              </a:rPr>
              <a:t>+customer </a:t>
            </a:r>
            <a:r>
              <a:rPr lang="en-US" altLang="zh-TW" sz="2000" dirty="0">
                <a:solidFill>
                  <a:schemeClr val="bg1"/>
                </a:solidFill>
                <a:latin typeface="IBM Plex Sans" panose="020B0503050203000203" pitchFamily="34" charset="0"/>
                <a:ea typeface="細明體" panose="02020509000000000000" pitchFamily="49" charset="-120"/>
              </a:rPr>
              <a: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AND </a:t>
            </a:r>
            <a:r>
              <a:rPr lang="en-US" altLang="zh-TW" sz="2000" dirty="0" err="1">
                <a:solidFill>
                  <a:schemeClr val="bg1"/>
                </a:solidFill>
                <a:latin typeface="IBM Plex Sans" panose="020B0503050203000203" pitchFamily="34" charset="0"/>
                <a:ea typeface="細明體" panose="02020509000000000000" pitchFamily="49" charset="-120"/>
              </a:rPr>
              <a:t>charg</a:t>
            </a:r>
            <a:r>
              <a:rPr lang="en-US" altLang="zh-TW" sz="2000" dirty="0">
                <a:solidFill>
                  <a:schemeClr val="bg1"/>
                </a:solidFill>
                <a:latin typeface="IBM Plex Sans" panose="020B0503050203000203" pitchFamily="34" charset="0"/>
                <a:ea typeface="細明體" panose="02020509000000000000" pitchFamily="49" charset="-120"/>
              </a:rPr>
              <a:t> IN ( SELECT DISTINCT charg FROM </a:t>
            </a:r>
            <a:r>
              <a:rPr lang="en-US" altLang="zh-TW" sz="2000" dirty="0">
                <a:solidFill>
                  <a:srgbClr val="0F6DFF"/>
                </a:solidFill>
                <a:latin typeface="IBM Plex Sans" panose="020B0503050203000203" pitchFamily="34" charset="0"/>
                <a:ea typeface="細明體" panose="02020509000000000000" pitchFamily="49" charset="-120"/>
              </a:rPr>
              <a:t>+customer </a:t>
            </a:r>
            <a:r>
              <a:rPr lang="en-US" altLang="zh-TW" sz="2000" dirty="0">
                <a:solidFill>
                  <a:schemeClr val="bg1"/>
                </a:solidFill>
                <a:latin typeface="IBM Plex Sans" panose="020B0503050203000203" pitchFamily="34" charset="0"/>
                <a:ea typeface="細明體" panose="02020509000000000000" pitchFamily="49" charset="-120"/>
              </a:rPr>
              <a: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b="1" dirty="0">
                <a:solidFill>
                  <a:srgbClr val="0F6DFF"/>
                </a:solidFill>
                <a:latin typeface="IBM Plex Sans" panose="020B0503050203000203" pitchFamily="34" charset="0"/>
                <a:ea typeface="細明體" panose="02020509000000000000" pitchFamily="49" charset="-120"/>
              </a:rPr>
              <a: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b="1" dirty="0">
                <a:solidFill>
                  <a:srgbClr val="0F6DFF"/>
                </a:solidFill>
                <a:latin typeface="IBM Plex Sans" panose="020B0503050203000203" pitchFamily="34" charset="0"/>
                <a:ea typeface="細明體" panose="02020509000000000000" pitchFamily="49" charset="-120"/>
              </a:rPr>
              <a:t>+</a:t>
            </a:r>
            <a:r>
              <a:rPr lang="en-US" altLang="zh-TW" sz="2000" dirty="0">
                <a:solidFill>
                  <a:srgbClr val="0F6DFF"/>
                </a:solidFill>
                <a:latin typeface="IBM Plex Sans" panose="020B0503050203000203" pitchFamily="34" charset="0"/>
                <a:ea typeface="細明體" panose="02020509000000000000" pitchFamily="49" charset="-120"/>
              </a:rPr>
              <a:t>result</a:t>
            </a:r>
            <a:r>
              <a:rPr lang="en-US" altLang="zh-TW" sz="2000" b="1" dirty="0">
                <a:solidFill>
                  <a:srgbClr val="0F6DFF"/>
                </a:solidFill>
                <a:latin typeface="IBM Plex Sans" panose="020B0503050203000203" pitchFamily="34" charset="0"/>
                <a:ea typeface="細明體" panose="02020509000000000000" pitchFamily="49" charset="-120"/>
              </a:rPr>
              <a:t> AS ( </a:t>
            </a:r>
            <a:r>
              <a:rPr lang="en-US" altLang="zh-TW" sz="2000" i="1" dirty="0">
                <a:solidFill>
                  <a:schemeClr val="accent3">
                    <a:lumMod val="20000"/>
                    <a:lumOff val="80000"/>
                  </a:schemeClr>
                </a:solidFill>
                <a:latin typeface="IBM Plex Sans" panose="020B0503050203000203" pitchFamily="34" charset="0"/>
                <a:ea typeface="細明體" panose="02020509000000000000" pitchFamily="49" charset="-120"/>
              </a:rPr>
              <a:t>" Part 5 – combining above data</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SELECT cu~matnr, cu~werks, cu~charg, cu~sobkz, cu~kunnr, cu~kulab,</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mc~vfdat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FROM </a:t>
            </a:r>
            <a:r>
              <a:rPr lang="en-US" altLang="zh-TW" sz="2000" dirty="0">
                <a:solidFill>
                  <a:srgbClr val="0F6DFF"/>
                </a:solidFill>
                <a:latin typeface="IBM Plex Sans" panose="020B0503050203000203" pitchFamily="34" charset="0"/>
                <a:ea typeface="細明體" panose="02020509000000000000" pitchFamily="49" charset="-120"/>
              </a:rPr>
              <a:t>+customer </a:t>
            </a:r>
            <a:r>
              <a:rPr lang="en-US" altLang="zh-TW" sz="2000" dirty="0">
                <a:solidFill>
                  <a:schemeClr val="bg1"/>
                </a:solidFill>
                <a:latin typeface="IBM Plex Sans" panose="020B0503050203000203" pitchFamily="34" charset="0"/>
                <a:ea typeface="細明體" panose="02020509000000000000" pitchFamily="49" charset="-120"/>
              </a:rPr>
              <a:t>AS cu</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LEFT OUTER JOIN </a:t>
            </a:r>
            <a:r>
              <a:rPr lang="en-US" altLang="zh-TW" sz="2000" dirty="0">
                <a:solidFill>
                  <a:srgbClr val="0F6DFF"/>
                </a:solidFill>
                <a:latin typeface="IBM Plex Sans" panose="020B0503050203000203" pitchFamily="34" charset="0"/>
                <a:ea typeface="細明體" panose="02020509000000000000" pitchFamily="49" charset="-120"/>
              </a:rPr>
              <a:t>+marc </a:t>
            </a:r>
            <a:r>
              <a:rPr lang="en-US" altLang="zh-TW" sz="2000" dirty="0">
                <a:solidFill>
                  <a:schemeClr val="bg1"/>
                </a:solidFill>
                <a:latin typeface="IBM Plex Sans" panose="020B0503050203000203" pitchFamily="34" charset="0"/>
                <a:ea typeface="細明體" panose="02020509000000000000" pitchFamily="49" charset="-120"/>
              </a:rPr>
              <a:t>AS ma ON cu~matnr = ma~matnr AND cu~werks = ma~werks</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LEFT OUTER JOIN </a:t>
            </a:r>
            <a:r>
              <a:rPr lang="en-US" altLang="zh-TW" sz="2000" dirty="0">
                <a:solidFill>
                  <a:srgbClr val="0F6DFF"/>
                </a:solidFill>
                <a:latin typeface="IBM Plex Sans" panose="020B0503050203000203" pitchFamily="34" charset="0"/>
                <a:ea typeface="細明體" panose="02020509000000000000" pitchFamily="49" charset="-120"/>
              </a:rPr>
              <a:t>+mch1 </a:t>
            </a:r>
            <a:r>
              <a:rPr lang="en-US" altLang="zh-TW" sz="2000" dirty="0">
                <a:solidFill>
                  <a:schemeClr val="bg1"/>
                </a:solidFill>
                <a:latin typeface="IBM Plex Sans" panose="020B0503050203000203" pitchFamily="34" charset="0"/>
                <a:ea typeface="細明體" panose="02020509000000000000" pitchFamily="49" charset="-120"/>
              </a:rPr>
              <a:t>AS mc ON cu~matnr = mc~matnr AND cu~charg = mc~charg</a:t>
            </a:r>
            <a:br>
              <a:rPr lang="en-US" altLang="zh-TW" sz="2000" dirty="0">
                <a:solidFill>
                  <a:schemeClr val="bg1"/>
                </a:solidFill>
                <a:latin typeface="IBM Plex Sans" panose="020B0503050203000203" pitchFamily="34" charset="0"/>
                <a:ea typeface="細明體" panose="02020509000000000000" pitchFamily="49" charset="-120"/>
              </a:rPr>
            </a:b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b="1" dirty="0">
                <a:solidFill>
                  <a:srgbClr val="0F6DFF"/>
                </a:solidFill>
                <a:latin typeface="IBM Plex Sans" panose="020B0503050203000203" pitchFamily="34" charset="0"/>
                <a:ea typeface="細明體" panose="02020509000000000000" pitchFamily="49" charset="-120"/>
              </a:rPr>
              <a:t>)</a:t>
            </a:r>
          </a:p>
          <a:p>
            <a:endParaRPr lang="en-US" altLang="zh-TW" sz="2000" dirty="0">
              <a:solidFill>
                <a:schemeClr val="bg1"/>
              </a:solidFill>
              <a:latin typeface="IBM Plex Sans" panose="020B0503050203000203" pitchFamily="34" charset="0"/>
              <a:ea typeface="細明體" panose="02020509000000000000" pitchFamily="49" charset="-120"/>
            </a:endParaRPr>
          </a:p>
          <a:p>
            <a:r>
              <a:rPr lang="en-US" altLang="zh-TW" sz="2000" i="1" dirty="0">
                <a:solidFill>
                  <a:schemeClr val="accent3">
                    <a:lumMod val="20000"/>
                    <a:lumOff val="80000"/>
                  </a:schemeClr>
                </a:solidFill>
                <a:latin typeface="IBM Plex Sans" panose="020B0503050203000203" pitchFamily="34" charset="0"/>
                <a:ea typeface="細明體" panose="02020509000000000000" pitchFamily="49" charset="-120"/>
              </a:rPr>
              <a:t>"Part 6 – Preparing result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SELECT * FROM </a:t>
            </a:r>
            <a:r>
              <a:rPr lang="en-US" altLang="zh-TW" sz="2000" dirty="0">
                <a:solidFill>
                  <a:srgbClr val="0F6DFF"/>
                </a:solidFill>
                <a:latin typeface="IBM Plex Sans" panose="020B0503050203000203" pitchFamily="34" charset="0"/>
                <a:ea typeface="細明體" panose="02020509000000000000" pitchFamily="49" charset="-120"/>
              </a:rPr>
              <a:t>+result</a:t>
            </a:r>
            <a:r>
              <a:rPr lang="en-US" altLang="zh-TW" sz="2000" dirty="0">
                <a:solidFill>
                  <a:schemeClr val="bg1"/>
                </a:solidFill>
                <a:latin typeface="IBM Plex Sans" panose="020B0503050203000203" pitchFamily="34" charset="0"/>
                <a:ea typeface="細明體" panose="02020509000000000000" pitchFamily="49" charset="-120"/>
              </a:rPr>
              <a:t> ORDER BY matnr, werks, </a:t>
            </a:r>
            <a:r>
              <a:rPr lang="en-US" altLang="zh-TW" sz="2000" dirty="0" err="1">
                <a:solidFill>
                  <a:schemeClr val="bg1"/>
                </a:solidFill>
                <a:latin typeface="IBM Plex Sans" panose="020B0503050203000203" pitchFamily="34" charset="0"/>
                <a:ea typeface="細明體" panose="02020509000000000000" pitchFamily="49" charset="-120"/>
              </a:rPr>
              <a:t>kunnr</a:t>
            </a:r>
            <a:r>
              <a:rPr lang="en-US" altLang="zh-TW" sz="2000" dirty="0">
                <a:solidFill>
                  <a:schemeClr val="bg1"/>
                </a:solidFill>
                <a:latin typeface="IBM Plex Sans" panose="020B0503050203000203" pitchFamily="34" charset="0"/>
                <a:ea typeface="細明體" panose="02020509000000000000" pitchFamily="49" charset="-120"/>
              </a:rPr>
              <a:t> INTO TABLE @DATA(lt_res).</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a:t>
            </a:r>
          </a:p>
          <a:p>
            <a:r>
              <a:rPr lang="en-US" altLang="zh-TW" sz="2000" dirty="0">
                <a:solidFill>
                  <a:schemeClr val="bg1"/>
                </a:solidFill>
                <a:latin typeface="IBM Plex Sans" panose="020B0503050203000203" pitchFamily="34" charset="0"/>
                <a:ea typeface="細明體" panose="02020509000000000000" pitchFamily="49" charset="-120"/>
              </a:rPr>
              <a:t>LOOP AT lt_res ASSIGNING FIELD-SYMBOL(&lt;ls_res&gt;).</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       WRITE: /1 &lt;ls_res&gt;-matnr.</a:t>
            </a:r>
            <a:br>
              <a:rPr lang="en-US" altLang="zh-TW" sz="2000" dirty="0">
                <a:solidFill>
                  <a:schemeClr val="bg1"/>
                </a:solidFill>
                <a:latin typeface="IBM Plex Sans" panose="020B0503050203000203" pitchFamily="34" charset="0"/>
                <a:ea typeface="細明體" panose="02020509000000000000" pitchFamily="49" charset="-120"/>
              </a:rPr>
            </a:br>
            <a:r>
              <a:rPr lang="en-US" altLang="zh-TW" sz="2000" dirty="0">
                <a:solidFill>
                  <a:schemeClr val="bg1"/>
                </a:solidFill>
                <a:latin typeface="IBM Plex Sans" panose="020B0503050203000203" pitchFamily="34" charset="0"/>
                <a:ea typeface="細明體" panose="02020509000000000000" pitchFamily="49" charset="-120"/>
              </a:rPr>
              <a:t>ENDLOOP.</a:t>
            </a:r>
            <a:r>
              <a:rPr lang="en-US" altLang="zh-TW" sz="2000" dirty="0">
                <a:solidFill>
                  <a:schemeClr val="bg1"/>
                </a:solidFill>
                <a:latin typeface="IBM Plex Sans" panose="020B0503050203000203" pitchFamily="34" charset="0"/>
              </a:rPr>
              <a:t> </a:t>
            </a:r>
            <a:endParaRPr lang="zh-TW" altLang="en-US" sz="20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2910876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INSERT with SELECT</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en-US" altLang="zh-TW" sz="2400"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3" name="矩形 2">
            <a:extLst>
              <a:ext uri="{FF2B5EF4-FFF2-40B4-BE49-F238E27FC236}">
                <a16:creationId xmlns:a16="http://schemas.microsoft.com/office/drawing/2014/main" id="{D6ECC280-C4DF-453D-AAF2-DC443BF000BF}"/>
              </a:ext>
            </a:extLst>
          </p:cNvPr>
          <p:cNvSpPr/>
          <p:nvPr/>
        </p:nvSpPr>
        <p:spPr>
          <a:xfrm>
            <a:off x="320040" y="2468880"/>
            <a:ext cx="13898880" cy="3046988"/>
          </a:xfrm>
          <a:prstGeom prst="rect">
            <a:avLst/>
          </a:prstGeom>
        </p:spPr>
        <p:txBody>
          <a:bodyPr wrap="square">
            <a:spAutoFit/>
          </a:bodyPr>
          <a:lstStyle/>
          <a:p>
            <a:r>
              <a:rPr lang="en-US" altLang="zh-TW" sz="2400" dirty="0">
                <a:latin typeface="IBM Plex Sans" panose="020B0503050203000203" pitchFamily="34" charset="0"/>
              </a:rPr>
              <a:t>With new ABAP, it is now possible to </a:t>
            </a:r>
            <a:r>
              <a:rPr lang="en-US" altLang="zh-TW" sz="2400" b="1" dirty="0">
                <a:solidFill>
                  <a:srgbClr val="0F6DFF"/>
                </a:solidFill>
                <a:latin typeface="IBM Plex Sans" panose="020B0503050203000203" pitchFamily="34" charset="0"/>
              </a:rPr>
              <a:t>INSERT</a:t>
            </a:r>
            <a:r>
              <a:rPr lang="en-US" altLang="zh-TW" sz="2400" dirty="0">
                <a:latin typeface="IBM Plex Sans" panose="020B0503050203000203" pitchFamily="34" charset="0"/>
              </a:rPr>
              <a:t> in a database table by </a:t>
            </a:r>
            <a:r>
              <a:rPr lang="en-US" altLang="zh-TW" sz="2400" dirty="0">
                <a:solidFill>
                  <a:srgbClr val="0F6DFF"/>
                </a:solidFill>
                <a:latin typeface="IBM Plex Sans" panose="020B0503050203000203" pitchFamily="34" charset="0"/>
              </a:rPr>
              <a:t>SELECTing and INSERTing</a:t>
            </a:r>
            <a:r>
              <a:rPr lang="en-US" altLang="zh-TW" sz="2400" dirty="0">
                <a:latin typeface="IBM Plex Sans" panose="020B0503050203000203" pitchFamily="34" charset="0"/>
              </a:rPr>
              <a:t> together in one statement.</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INSERT statement is followed by an immediate SELECT statement. </a:t>
            </a:r>
            <a:br>
              <a:rPr lang="en-US" altLang="zh-TW" sz="2400" dirty="0">
                <a:latin typeface="IBM Plex Sans" panose="020B0503050203000203" pitchFamily="34" charset="0"/>
              </a:rPr>
            </a:br>
            <a:r>
              <a:rPr lang="en-US" altLang="zh-TW" sz="2400" dirty="0">
                <a:latin typeface="IBM Plex Sans" panose="020B0503050203000203" pitchFamily="34" charset="0"/>
              </a:rPr>
              <a:t>   SELECT statement can be any valid SELECT statement and can vary from </a:t>
            </a:r>
            <a:br>
              <a:rPr lang="en-US" altLang="zh-TW" sz="2400" dirty="0">
                <a:latin typeface="IBM Plex Sans" panose="020B0503050203000203" pitchFamily="34" charset="0"/>
              </a:rPr>
            </a:br>
            <a:r>
              <a:rPr lang="en-US" altLang="zh-TW" sz="2400" dirty="0">
                <a:latin typeface="IBM Plex Sans" panose="020B0503050203000203" pitchFamily="34" charset="0"/>
              </a:rPr>
              <a:t>   a simple select to complex SELECT consists </a:t>
            </a:r>
            <a:r>
              <a:rPr lang="en-US" altLang="zh-TW" sz="2400" dirty="0">
                <a:solidFill>
                  <a:srgbClr val="0F6DFF"/>
                </a:solidFill>
                <a:latin typeface="IBM Plex Sans" panose="020B0503050203000203" pitchFamily="34" charset="0"/>
              </a:rPr>
              <a:t>JOIN</a:t>
            </a:r>
            <a:r>
              <a:rPr lang="en-US" altLang="zh-TW" sz="2400" dirty="0">
                <a:latin typeface="IBM Plex Sans" panose="020B0503050203000203" pitchFamily="34" charset="0"/>
              </a:rPr>
              <a:t>s</a:t>
            </a:r>
            <a:r>
              <a:rPr lang="zh-TW" altLang="en-US" sz="2400" dirty="0">
                <a:latin typeface="IBM Plex Sans" panose="020B0503050203000203" pitchFamily="34" charset="0"/>
              </a:rPr>
              <a:t> </a:t>
            </a:r>
            <a:r>
              <a:rPr lang="en-US" altLang="zh-TW" sz="2400" dirty="0">
                <a:latin typeface="IBM Plex Sans" panose="020B0503050203000203" pitchFamily="34" charset="0"/>
              </a:rPr>
              <a:t>and </a:t>
            </a:r>
            <a:r>
              <a:rPr lang="en-US" altLang="zh-TW" sz="2400" dirty="0">
                <a:solidFill>
                  <a:srgbClr val="0F6DFF"/>
                </a:solidFill>
                <a:latin typeface="IBM Plex Sans" panose="020B0503050203000203" pitchFamily="34" charset="0"/>
              </a:rPr>
              <a:t>UNION</a:t>
            </a:r>
            <a:r>
              <a:rPr lang="en-US" altLang="zh-TW" sz="2400" dirty="0">
                <a:latin typeface="IBM Plex Sans" panose="020B0503050203000203" pitchFamily="34" charset="0"/>
              </a:rPr>
              <a:t>s.</a:t>
            </a:r>
            <a:r>
              <a:rPr lang="zh-TW" altLang="en-US" sz="2400" dirty="0">
                <a:latin typeface="IBM Plex Sans" panose="020B0503050203000203" pitchFamily="34" charset="0"/>
              </a:rPr>
              <a:t> </a:t>
            </a:r>
            <a:endParaRPr lang="en-US" altLang="zh-TW" sz="2400" dirty="0">
              <a:latin typeface="IBM Plex Sans" panose="020B0503050203000203" pitchFamily="34" charset="0"/>
            </a:endParaRP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dirty="0">
                <a:latin typeface="IBM Plex Sans" panose="020B0503050203000203" pitchFamily="34" charset="0"/>
              </a:rPr>
              <a:t> This strategy can reduce database overhead because it </a:t>
            </a:r>
            <a:r>
              <a:rPr lang="en-US" altLang="zh-TW" sz="2400" dirty="0">
                <a:solidFill>
                  <a:srgbClr val="0F6DFF"/>
                </a:solidFill>
                <a:latin typeface="IBM Plex Sans" panose="020B0503050203000203" pitchFamily="34" charset="0"/>
              </a:rPr>
              <a:t>hits</a:t>
            </a:r>
            <a:r>
              <a:rPr lang="en-US" altLang="zh-TW" sz="2400" dirty="0">
                <a:latin typeface="IBM Plex Sans" panose="020B0503050203000203" pitchFamily="34" charset="0"/>
              </a:rPr>
              <a:t> database </a:t>
            </a:r>
            <a:r>
              <a:rPr lang="en-US" altLang="zh-TW" sz="2400" dirty="0">
                <a:solidFill>
                  <a:srgbClr val="0F6DFF"/>
                </a:solidFill>
                <a:latin typeface="IBM Plex Sans" panose="020B0503050203000203" pitchFamily="34" charset="0"/>
              </a:rPr>
              <a:t>once</a:t>
            </a:r>
          </a:p>
        </p:txBody>
      </p:sp>
    </p:spTree>
    <p:extLst>
      <p:ext uri="{BB962C8B-B14F-4D97-AF65-F5344CB8AC3E}">
        <p14:creationId xmlns:p14="http://schemas.microsoft.com/office/powerpoint/2010/main" val="32177756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INSERT with SELECT</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r>
              <a:rPr lang="en-US" altLang="zh-TW" sz="2400"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3" name="矩形 2">
            <a:extLst>
              <a:ext uri="{FF2B5EF4-FFF2-40B4-BE49-F238E27FC236}">
                <a16:creationId xmlns:a16="http://schemas.microsoft.com/office/drawing/2014/main" id="{D6ECC280-C4DF-453D-AAF2-DC443BF000BF}"/>
              </a:ext>
            </a:extLst>
          </p:cNvPr>
          <p:cNvSpPr/>
          <p:nvPr/>
        </p:nvSpPr>
        <p:spPr>
          <a:xfrm>
            <a:off x="320040" y="2468880"/>
            <a:ext cx="7452360" cy="1569660"/>
          </a:xfrm>
          <a:prstGeom prst="rect">
            <a:avLst/>
          </a:prstGeom>
        </p:spPr>
        <p:txBody>
          <a:bodyPr wrap="square">
            <a:spAutoFit/>
          </a:bodyPr>
          <a:lstStyle/>
          <a:p>
            <a:r>
              <a:rPr lang="en-US" altLang="zh-TW" sz="2400" b="1" dirty="0">
                <a:solidFill>
                  <a:srgbClr val="0F6DFF"/>
                </a:solidFill>
                <a:latin typeface="IBM Plex Sans" panose="020B0503050203000203" pitchFamily="34" charset="0"/>
              </a:rPr>
              <a:t>INSERT</a:t>
            </a:r>
            <a:r>
              <a:rPr lang="en-US" altLang="zh-TW" sz="2400" dirty="0">
                <a:latin typeface="IBM Plex Sans" panose="020B0503050203000203" pitchFamily="34" charset="0"/>
              </a:rPr>
              <a:t> </a:t>
            </a:r>
            <a:r>
              <a:rPr lang="en-US" altLang="zh-TW" sz="2400" dirty="0" err="1">
                <a:latin typeface="IBM Plex Sans" panose="020B0503050203000203" pitchFamily="34" charset="0"/>
              </a:rPr>
              <a:t>zdemo_table</a:t>
            </a:r>
            <a:r>
              <a:rPr lang="en-US" altLang="zh-TW" sz="2400" dirty="0">
                <a:latin typeface="IBM Plex Sans" panose="020B0503050203000203" pitchFamily="34" charset="0"/>
              </a:rPr>
              <a:t> FROM</a:t>
            </a:r>
          </a:p>
          <a:p>
            <a:r>
              <a:rPr lang="en-US" altLang="zh-TW" sz="2400" dirty="0">
                <a:latin typeface="IBM Plex Sans" panose="020B0503050203000203" pitchFamily="34" charset="0"/>
              </a:rPr>
              <a:t>(</a:t>
            </a:r>
            <a:br>
              <a:rPr lang="en-US" altLang="zh-TW" sz="2400" dirty="0">
                <a:latin typeface="IBM Plex Sans" panose="020B0503050203000203" pitchFamily="34" charset="0"/>
              </a:rPr>
            </a:br>
            <a:r>
              <a:rPr lang="zh-TW" altLang="en-US" sz="2400" dirty="0">
                <a:latin typeface="IBM Plex Sans" panose="020B0503050203000203" pitchFamily="34" charset="0"/>
              </a:rPr>
              <a:t>    </a:t>
            </a:r>
            <a:r>
              <a:rPr lang="en-US" altLang="zh-TW" sz="2400" b="1" dirty="0">
                <a:solidFill>
                  <a:srgbClr val="0F6DFF"/>
                </a:solidFill>
                <a:latin typeface="IBM Plex Sans" panose="020B0503050203000203" pitchFamily="34" charset="0"/>
              </a:rPr>
              <a:t>SELECT</a:t>
            </a:r>
            <a:r>
              <a:rPr lang="en-US" altLang="zh-TW" sz="2400" dirty="0">
                <a:latin typeface="IBM Plex Sans" panose="020B0503050203000203" pitchFamily="34" charset="0"/>
              </a:rPr>
              <a:t> * FROM </a:t>
            </a:r>
            <a:r>
              <a:rPr lang="en-US" altLang="zh-TW" sz="2400" dirty="0" err="1">
                <a:latin typeface="IBM Plex Sans" panose="020B0503050203000203" pitchFamily="34" charset="0"/>
              </a:rPr>
              <a:t>demo_expressions</a:t>
            </a:r>
            <a:r>
              <a:rPr lang="zh-TW" altLang="en-US" sz="2400" dirty="0">
                <a:latin typeface="IBM Plex Sans" panose="020B0503050203000203" pitchFamily="34" charset="0"/>
              </a:rPr>
              <a:t> </a:t>
            </a:r>
            <a:endParaRPr lang="en-US" altLang="zh-TW" sz="2400" dirty="0">
              <a:latin typeface="IBM Plex Sans" panose="020B0503050203000203" pitchFamily="34" charset="0"/>
            </a:endParaRPr>
          </a:p>
          <a:p>
            <a:r>
              <a:rPr lang="en-US" altLang="zh-TW" sz="2400" dirty="0">
                <a:latin typeface="IBM Plex Sans" panose="020B0503050203000203" pitchFamily="34" charset="0"/>
              </a:rPr>
              <a:t>). </a:t>
            </a:r>
          </a:p>
        </p:txBody>
      </p:sp>
    </p:spTree>
    <p:extLst>
      <p:ext uri="{BB962C8B-B14F-4D97-AF65-F5344CB8AC3E}">
        <p14:creationId xmlns:p14="http://schemas.microsoft.com/office/powerpoint/2010/main" val="39834172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Case Insensitive search with SELECT</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en-US" altLang="zh-TW" sz="2400" dirty="0"/>
              <a:t> Case Insensitive search can be achieved by using a combination of either of two:</a:t>
            </a:r>
            <a:br>
              <a:rPr lang="en-US" altLang="zh-TW" sz="2400" dirty="0"/>
            </a:br>
            <a:r>
              <a:rPr lang="zh-TW" altLang="en-US" sz="2400" dirty="0"/>
              <a:t>  </a:t>
            </a:r>
            <a:r>
              <a:rPr lang="en-US" altLang="zh-TW" sz="2400" dirty="0"/>
              <a:t>1.</a:t>
            </a:r>
            <a:r>
              <a:rPr lang="zh-TW" altLang="en-US" sz="2400" dirty="0"/>
              <a:t> </a:t>
            </a:r>
            <a:r>
              <a:rPr lang="en-US" altLang="zh-TW" sz="2400" dirty="0"/>
              <a:t>String function </a:t>
            </a:r>
            <a:r>
              <a:rPr lang="en-US" altLang="zh-TW" sz="2400" b="1" dirty="0">
                <a:solidFill>
                  <a:srgbClr val="0F6DFF"/>
                </a:solidFill>
              </a:rPr>
              <a:t>TO_LOWER( ) </a:t>
            </a:r>
            <a:r>
              <a:rPr lang="en-US" altLang="zh-TW" sz="2400" dirty="0"/>
              <a:t>and SQL string function </a:t>
            </a:r>
            <a:r>
              <a:rPr lang="en-US" altLang="zh-TW" sz="2400" b="1" dirty="0">
                <a:solidFill>
                  <a:srgbClr val="0F6DFF"/>
                </a:solidFill>
              </a:rPr>
              <a:t>LOWER( ) </a:t>
            </a:r>
            <a:r>
              <a:rPr lang="en-US" altLang="zh-TW" sz="2400" dirty="0"/>
              <a:t>with </a:t>
            </a:r>
            <a:r>
              <a:rPr lang="en-US" altLang="zh-TW" sz="2400" dirty="0">
                <a:solidFill>
                  <a:srgbClr val="0F6DFF"/>
                </a:solidFill>
              </a:rPr>
              <a:t>LIKE</a:t>
            </a:r>
            <a:r>
              <a:rPr lang="en-US" altLang="zh-TW" sz="2400" dirty="0"/>
              <a:t> operator</a:t>
            </a:r>
            <a:br>
              <a:rPr lang="en-US" altLang="zh-TW" sz="2400" dirty="0"/>
            </a:br>
            <a:br>
              <a:rPr lang="en-US" altLang="zh-TW" sz="2400" dirty="0"/>
            </a:br>
            <a:r>
              <a:rPr lang="zh-TW" altLang="en-US" sz="2400" dirty="0"/>
              <a:t>  </a:t>
            </a:r>
            <a:r>
              <a:rPr lang="en-US" altLang="zh-TW" sz="2400" dirty="0"/>
              <a:t>2.</a:t>
            </a:r>
            <a:r>
              <a:rPr lang="zh-TW" altLang="en-US" sz="2400" dirty="0"/>
              <a:t> </a:t>
            </a:r>
            <a:r>
              <a:rPr lang="en-US" altLang="zh-TW" sz="2400" dirty="0"/>
              <a:t>String function </a:t>
            </a:r>
            <a:r>
              <a:rPr lang="en-US" altLang="zh-TW" sz="2400" b="1" dirty="0">
                <a:solidFill>
                  <a:srgbClr val="0F6DFF"/>
                </a:solidFill>
              </a:rPr>
              <a:t>TO_UPPER( ) </a:t>
            </a:r>
            <a:r>
              <a:rPr lang="en-US" altLang="zh-TW" sz="2400" dirty="0"/>
              <a:t>and SQL string function </a:t>
            </a:r>
            <a:r>
              <a:rPr lang="en-US" altLang="zh-TW" sz="2400" b="1" dirty="0">
                <a:solidFill>
                  <a:srgbClr val="0F6DFF"/>
                </a:solidFill>
              </a:rPr>
              <a:t>UPPER( ) </a:t>
            </a:r>
            <a:r>
              <a:rPr lang="en-US" altLang="zh-TW" sz="2400" dirty="0"/>
              <a:t>with </a:t>
            </a:r>
            <a:r>
              <a:rPr lang="en-US" altLang="zh-TW" sz="2400" dirty="0">
                <a:solidFill>
                  <a:srgbClr val="0F6DFF"/>
                </a:solidFill>
              </a:rPr>
              <a:t>LIKE</a:t>
            </a:r>
            <a:r>
              <a:rPr lang="en-US" altLang="zh-TW" sz="2400" dirty="0"/>
              <a:t> operator</a:t>
            </a: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750569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Case Insensitive search with SELECT</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r>
              <a:rPr lang="en-US" altLang="zh-TW" sz="2400"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3" name="矩形 2">
            <a:extLst>
              <a:ext uri="{FF2B5EF4-FFF2-40B4-BE49-F238E27FC236}">
                <a16:creationId xmlns:a16="http://schemas.microsoft.com/office/drawing/2014/main" id="{733599A9-F249-4829-B5E7-35F6CD3BA09C}"/>
              </a:ext>
            </a:extLst>
          </p:cNvPr>
          <p:cNvSpPr/>
          <p:nvPr/>
        </p:nvSpPr>
        <p:spPr>
          <a:xfrm>
            <a:off x="137161" y="2331720"/>
            <a:ext cx="13350239" cy="4893647"/>
          </a:xfrm>
          <a:prstGeom prst="rect">
            <a:avLst/>
          </a:prstGeom>
        </p:spPr>
        <p:txBody>
          <a:bodyPr wrap="square">
            <a:spAutoFit/>
          </a:bodyPr>
          <a:lstStyle/>
          <a:p>
            <a:r>
              <a:rPr lang="en-US" altLang="zh-TW" sz="2400" i="1" dirty="0">
                <a:solidFill>
                  <a:schemeClr val="accent3">
                    <a:lumMod val="20000"/>
                    <a:lumOff val="80000"/>
                  </a:schemeClr>
                </a:solidFill>
                <a:latin typeface="IBM Plex Sans" panose="020B0503050203000203" pitchFamily="34" charset="0"/>
                <a:ea typeface="細明體" panose="02020509000000000000" pitchFamily="49" charset="-120"/>
              </a:rPr>
              <a:t>"Lower case</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DATA(search_term) = 'sensor  '.</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search_term = |</a:t>
            </a:r>
            <a:r>
              <a:rPr lang="en-US" altLang="zh-TW" sz="2400" dirty="0">
                <a:solidFill>
                  <a:schemeClr val="accent3">
                    <a:lumMod val="60000"/>
                    <a:lumOff val="40000"/>
                  </a:schemeClr>
                </a:solidFill>
                <a:latin typeface="IBM Plex Sans" panose="020B0503050203000203" pitchFamily="34" charset="0"/>
                <a:ea typeface="細明體" panose="02020509000000000000" pitchFamily="49" charset="-120"/>
              </a:rPr>
              <a:t>%</a:t>
            </a:r>
            <a:r>
              <a:rPr lang="en-US" altLang="zh-TW" sz="2400" dirty="0">
                <a:solidFill>
                  <a:schemeClr val="bg1"/>
                </a:solidFill>
                <a:latin typeface="IBM Plex Sans" panose="020B0503050203000203" pitchFamily="34" charset="0"/>
                <a:ea typeface="細明體" panose="02020509000000000000" pitchFamily="49" charset="-120"/>
              </a:rPr>
              <a:t>{ to_lower( search_term ) }</a:t>
            </a:r>
            <a:r>
              <a:rPr lang="en-US" altLang="zh-TW" sz="2400" dirty="0">
                <a:solidFill>
                  <a:schemeClr val="accent3">
                    <a:lumMod val="60000"/>
                    <a:lumOff val="40000"/>
                  </a:schemeClr>
                </a:solidFill>
                <a:latin typeface="IBM Plex Sans" panose="020B0503050203000203" pitchFamily="34" charset="0"/>
                <a:ea typeface="細明體" panose="02020509000000000000" pitchFamily="49" charset="-120"/>
              </a:rPr>
              <a:t>%</a:t>
            </a:r>
            <a:r>
              <a:rPr lang="en-US" altLang="zh-TW" sz="2400" dirty="0">
                <a:solidFill>
                  <a:schemeClr val="bg1"/>
                </a:solidFill>
                <a:latin typeface="IBM Plex Sans" panose="020B0503050203000203" pitchFamily="34" charset="0"/>
                <a:ea typeface="細明體" panose="02020509000000000000" pitchFamily="49" charset="-120"/>
              </a:rPr>
              <a:t>|.</a:t>
            </a:r>
          </a:p>
          <a:p>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SELECT DISTINCT matnr ,spras, maktx FROM makt</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WHERE </a:t>
            </a:r>
            <a:r>
              <a:rPr lang="en-US" altLang="zh-TW" sz="2400" b="1" dirty="0">
                <a:solidFill>
                  <a:srgbClr val="0F6DFF"/>
                </a:solidFill>
                <a:latin typeface="IBM Plex Sans" panose="020B0503050203000203" pitchFamily="34" charset="0"/>
                <a:ea typeface="細明體" panose="02020509000000000000" pitchFamily="49" charset="-120"/>
              </a:rPr>
              <a:t>lower(</a:t>
            </a:r>
            <a:r>
              <a:rPr lang="en-US" altLang="zh-TW" sz="2400" dirty="0">
                <a:solidFill>
                  <a:schemeClr val="bg1"/>
                </a:solidFill>
                <a:latin typeface="IBM Plex Sans" panose="020B0503050203000203" pitchFamily="34" charset="0"/>
                <a:ea typeface="細明體" panose="02020509000000000000" pitchFamily="49" charset="-120"/>
              </a:rPr>
              <a:t> maktx </a:t>
            </a:r>
            <a:r>
              <a:rPr lang="en-US" altLang="zh-TW" sz="2400" b="1" dirty="0">
                <a:solidFill>
                  <a:srgbClr val="0F6DFF"/>
                </a:solidFill>
                <a:latin typeface="IBM Plex Sans" panose="020B0503050203000203" pitchFamily="34" charset="0"/>
                <a:ea typeface="細明體" panose="02020509000000000000" pitchFamily="49" charset="-120"/>
              </a:rPr>
              <a:t>)</a:t>
            </a: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b="1" dirty="0">
                <a:solidFill>
                  <a:srgbClr val="0F6DFF"/>
                </a:solidFill>
                <a:latin typeface="IBM Plex Sans" panose="020B0503050203000203" pitchFamily="34" charset="0"/>
                <a:ea typeface="細明體" panose="02020509000000000000" pitchFamily="49" charset="-120"/>
              </a:rPr>
              <a:t>LIKE</a:t>
            </a:r>
            <a:r>
              <a:rPr lang="en-US" altLang="zh-TW" sz="2400" dirty="0">
                <a:solidFill>
                  <a:schemeClr val="bg1"/>
                </a:solidFill>
                <a:latin typeface="IBM Plex Sans" panose="020B0503050203000203" pitchFamily="34" charset="0"/>
                <a:ea typeface="細明體" panose="02020509000000000000" pitchFamily="49" charset="-120"/>
              </a:rPr>
              <a:t> @search_term</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INTO TABLE @DATA(lt_search_result).</a:t>
            </a:r>
            <a:br>
              <a:rPr lang="en-US" altLang="zh-TW" sz="2400" dirty="0">
                <a:solidFill>
                  <a:schemeClr val="bg1"/>
                </a:solidFill>
                <a:latin typeface="IBM Plex Sans" panose="020B0503050203000203" pitchFamily="34" charset="0"/>
                <a:ea typeface="細明體" panose="02020509000000000000" pitchFamily="49" charset="-120"/>
              </a:rPr>
            </a:b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IF sy-subrc IS INITIAL.</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dirty="0" err="1">
                <a:solidFill>
                  <a:schemeClr val="bg1"/>
                </a:solidFill>
                <a:latin typeface="IBM Plex Sans" panose="020B0503050203000203" pitchFamily="34" charset="0"/>
                <a:ea typeface="細明體" panose="02020509000000000000" pitchFamily="49" charset="-120"/>
              </a:rPr>
              <a:t>cl_demo_output</a:t>
            </a:r>
            <a:r>
              <a:rPr lang="en-US" altLang="zh-TW" sz="2400" dirty="0">
                <a:solidFill>
                  <a:schemeClr val="bg1"/>
                </a:solidFill>
                <a:latin typeface="IBM Plex Sans" panose="020B0503050203000203" pitchFamily="34" charset="0"/>
                <a:ea typeface="細明體" panose="02020509000000000000" pitchFamily="49" charset="-120"/>
              </a:rPr>
              <a:t>=&gt;display( lt_search_result ).</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ELSE.</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WRITE : 'Search failed!'.</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ENDIF.</a:t>
            </a:r>
            <a:r>
              <a:rPr lang="en-US" altLang="zh-TW" sz="2400" dirty="0">
                <a:solidFill>
                  <a:schemeClr val="bg1"/>
                </a:solidFill>
                <a:latin typeface="IBM Plex Sans" panose="020B0503050203000203" pitchFamily="34" charset="0"/>
              </a:rPr>
              <a:t> </a:t>
            </a:r>
            <a:endParaRPr lang="zh-TW" altLang="en-US" sz="24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542216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7D93-27BD-4F83-BB90-031225444314}"/>
              </a:ext>
            </a:extLst>
          </p:cNvPr>
          <p:cNvSpPr>
            <a:spLocks noGrp="1"/>
          </p:cNvSpPr>
          <p:nvPr>
            <p:ph type="title"/>
          </p:nvPr>
        </p:nvSpPr>
        <p:spPr>
          <a:xfrm>
            <a:off x="457200" y="685800"/>
            <a:ext cx="6629400" cy="933312"/>
          </a:xfrm>
        </p:spPr>
        <p:txBody>
          <a:bodyPr/>
          <a:lstStyle/>
          <a:p>
            <a:r>
              <a:rPr lang="en-US" dirty="0">
                <a:solidFill>
                  <a:srgbClr val="0CA589"/>
                </a:solidFill>
              </a:rPr>
              <a:t>Agenda</a:t>
            </a:r>
            <a:br>
              <a:rPr lang="en-US" dirty="0">
                <a:solidFill>
                  <a:srgbClr val="0CA589"/>
                </a:solidFill>
              </a:rPr>
            </a:br>
            <a:endParaRPr lang="en-US" dirty="0">
              <a:solidFill>
                <a:srgbClr val="0CA589"/>
              </a:solidFill>
            </a:endParaRPr>
          </a:p>
        </p:txBody>
      </p:sp>
      <p:sp>
        <p:nvSpPr>
          <p:cNvPr id="3" name="Rectangle 4">
            <a:extLst>
              <a:ext uri="{FF2B5EF4-FFF2-40B4-BE49-F238E27FC236}">
                <a16:creationId xmlns:a16="http://schemas.microsoft.com/office/drawing/2014/main" id="{933E8678-1914-0A3A-171B-E7F754CC6597}"/>
              </a:ext>
            </a:extLst>
          </p:cNvPr>
          <p:cNvSpPr>
            <a:spLocks noChangeArrowheads="1"/>
          </p:cNvSpPr>
          <p:nvPr/>
        </p:nvSpPr>
        <p:spPr bwMode="gray">
          <a:xfrm>
            <a:off x="1309286" y="1760963"/>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a:latin typeface="Microsoft JhengHei" panose="020B0604030504040204" pitchFamily="34" charset="-120"/>
                <a:ea typeface="Microsoft JhengHei" panose="020B0604030504040204" pitchFamily="34" charset="-120"/>
                <a:cs typeface="Microsoft GothicNeo" panose="020B0500000101010101" pitchFamily="34" charset="-127"/>
              </a:rPr>
              <a:t>Extended expressions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Text Box 3">
            <a:extLst>
              <a:ext uri="{FF2B5EF4-FFF2-40B4-BE49-F238E27FC236}">
                <a16:creationId xmlns:a16="http://schemas.microsoft.com/office/drawing/2014/main" id="{98F51974-A7AA-2847-7AAB-F936B752ACDB}"/>
              </a:ext>
            </a:extLst>
          </p:cNvPr>
          <p:cNvSpPr txBox="1">
            <a:spLocks noChangeArrowheads="1"/>
          </p:cNvSpPr>
          <p:nvPr/>
        </p:nvSpPr>
        <p:spPr bwMode="gray">
          <a:xfrm>
            <a:off x="444500" y="1760963"/>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0">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a:t>1</a:t>
            </a:r>
            <a:endParaRPr lang="de-DE" altLang="zh-CN" dirty="0"/>
          </a:p>
        </p:txBody>
      </p:sp>
      <p:sp>
        <p:nvSpPr>
          <p:cNvPr id="9" name="Rectangle 4">
            <a:extLst>
              <a:ext uri="{FF2B5EF4-FFF2-40B4-BE49-F238E27FC236}">
                <a16:creationId xmlns:a16="http://schemas.microsoft.com/office/drawing/2014/main" id="{F94A1644-F4A0-271B-EF9A-2B2A8E263556}"/>
              </a:ext>
            </a:extLst>
          </p:cNvPr>
          <p:cNvSpPr>
            <a:spLocks noChangeArrowheads="1"/>
          </p:cNvSpPr>
          <p:nvPr/>
        </p:nvSpPr>
        <p:spPr bwMode="gray">
          <a:xfrm>
            <a:off x="1309286" y="2286574"/>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10" name="Text Box 3">
            <a:extLst>
              <a:ext uri="{FF2B5EF4-FFF2-40B4-BE49-F238E27FC236}">
                <a16:creationId xmlns:a16="http://schemas.microsoft.com/office/drawing/2014/main" id="{D25CE3AB-9652-FD11-5248-66BF4FB1AEF0}"/>
              </a:ext>
            </a:extLst>
          </p:cNvPr>
          <p:cNvSpPr txBox="1">
            <a:spLocks noChangeArrowheads="1"/>
          </p:cNvSpPr>
          <p:nvPr/>
        </p:nvSpPr>
        <p:spPr bwMode="gray">
          <a:xfrm>
            <a:off x="444500" y="2286574"/>
            <a:ext cx="797538" cy="450922"/>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2</a:t>
            </a:r>
          </a:p>
        </p:txBody>
      </p:sp>
      <p:sp>
        <p:nvSpPr>
          <p:cNvPr id="11" name="Text Box 3">
            <a:extLst>
              <a:ext uri="{FF2B5EF4-FFF2-40B4-BE49-F238E27FC236}">
                <a16:creationId xmlns:a16="http://schemas.microsoft.com/office/drawing/2014/main" id="{315C3872-B040-8DC5-EAA5-8C753A50F5E9}"/>
              </a:ext>
            </a:extLst>
          </p:cNvPr>
          <p:cNvSpPr txBox="1">
            <a:spLocks noChangeArrowheads="1"/>
          </p:cNvSpPr>
          <p:nvPr/>
        </p:nvSpPr>
        <p:spPr bwMode="gray">
          <a:xfrm>
            <a:off x="444500" y="281218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3</a:t>
            </a:r>
          </a:p>
        </p:txBody>
      </p:sp>
      <p:sp>
        <p:nvSpPr>
          <p:cNvPr id="12" name="Rectangle 4">
            <a:extLst>
              <a:ext uri="{FF2B5EF4-FFF2-40B4-BE49-F238E27FC236}">
                <a16:creationId xmlns:a16="http://schemas.microsoft.com/office/drawing/2014/main" id="{8D04F8E6-6114-7E3B-4DC6-7AC99FB835B3}"/>
              </a:ext>
            </a:extLst>
          </p:cNvPr>
          <p:cNvSpPr>
            <a:spLocks noChangeArrowheads="1"/>
          </p:cNvSpPr>
          <p:nvPr/>
        </p:nvSpPr>
        <p:spPr bwMode="gray">
          <a:xfrm>
            <a:off x="1309287" y="281218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14" name="Rectangle 4">
            <a:extLst>
              <a:ext uri="{FF2B5EF4-FFF2-40B4-BE49-F238E27FC236}">
                <a16:creationId xmlns:a16="http://schemas.microsoft.com/office/drawing/2014/main" id="{86EB1F97-ECC1-A6E3-2158-0D1529715D3C}"/>
              </a:ext>
            </a:extLst>
          </p:cNvPr>
          <p:cNvSpPr>
            <a:spLocks noChangeArrowheads="1"/>
          </p:cNvSpPr>
          <p:nvPr/>
        </p:nvSpPr>
        <p:spPr bwMode="gray">
          <a:xfrm>
            <a:off x="1309287" y="386340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ADBC</a:t>
            </a:r>
          </a:p>
        </p:txBody>
      </p:sp>
      <p:sp>
        <p:nvSpPr>
          <p:cNvPr id="15" name="Text Box 3">
            <a:extLst>
              <a:ext uri="{FF2B5EF4-FFF2-40B4-BE49-F238E27FC236}">
                <a16:creationId xmlns:a16="http://schemas.microsoft.com/office/drawing/2014/main" id="{23647DA0-3B90-5829-0CFC-9A65889C2DDF}"/>
              </a:ext>
            </a:extLst>
          </p:cNvPr>
          <p:cNvSpPr txBox="1">
            <a:spLocks noChangeArrowheads="1"/>
          </p:cNvSpPr>
          <p:nvPr/>
        </p:nvSpPr>
        <p:spPr bwMode="gray">
          <a:xfrm>
            <a:off x="444500" y="386340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5</a:t>
            </a:r>
          </a:p>
        </p:txBody>
      </p:sp>
      <p:sp>
        <p:nvSpPr>
          <p:cNvPr id="16" name="Rectangle 4">
            <a:extLst>
              <a:ext uri="{FF2B5EF4-FFF2-40B4-BE49-F238E27FC236}">
                <a16:creationId xmlns:a16="http://schemas.microsoft.com/office/drawing/2014/main" id="{DF5AB3EC-A90B-3FB5-AE2B-F7D4EE696058}"/>
              </a:ext>
            </a:extLst>
          </p:cNvPr>
          <p:cNvSpPr>
            <a:spLocks noChangeArrowheads="1"/>
          </p:cNvSpPr>
          <p:nvPr/>
        </p:nvSpPr>
        <p:spPr bwMode="gray">
          <a:xfrm>
            <a:off x="1309287" y="3337795"/>
            <a:ext cx="5486400" cy="450921"/>
          </a:xfrm>
          <a:prstGeom prst="rect">
            <a:avLst/>
          </a:prstGeom>
          <a:solidFill>
            <a:srgbClr val="E3FDF1"/>
          </a:solidFill>
          <a:ln w="12700" algn="ctr">
            <a:solidFill>
              <a:schemeClr val="accent4">
                <a:lumMod val="50000"/>
              </a:schemeClr>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b="1" dirty="0">
                <a:solidFill>
                  <a:schemeClr val="accent4">
                    <a:lumMod val="5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rPr>
              <a:t>Native SQL</a:t>
            </a:r>
          </a:p>
        </p:txBody>
      </p:sp>
      <p:sp>
        <p:nvSpPr>
          <p:cNvPr id="17" name="Text Box 3">
            <a:extLst>
              <a:ext uri="{FF2B5EF4-FFF2-40B4-BE49-F238E27FC236}">
                <a16:creationId xmlns:a16="http://schemas.microsoft.com/office/drawing/2014/main" id="{36438B82-0011-B076-686C-2E9568D676F6}"/>
              </a:ext>
            </a:extLst>
          </p:cNvPr>
          <p:cNvSpPr txBox="1">
            <a:spLocks noChangeArrowheads="1"/>
          </p:cNvSpPr>
          <p:nvPr/>
        </p:nvSpPr>
        <p:spPr bwMode="gray">
          <a:xfrm>
            <a:off x="444500" y="3337795"/>
            <a:ext cx="797538" cy="450921"/>
          </a:xfrm>
          <a:prstGeom prst="rect">
            <a:avLst/>
          </a:prstGeom>
          <a:solidFill>
            <a:srgbClr val="E3FDF1"/>
          </a:solidFill>
          <a:ln w="12700" algn="ctr">
            <a:solidFill>
              <a:schemeClr val="accent4">
                <a:lumMod val="50000"/>
              </a:schemeClr>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dirty="0">
                <a:solidFill>
                  <a:schemeClr val="accent4">
                    <a:lumMod val="50000"/>
                  </a:schemeClr>
                </a:solidFill>
              </a:rPr>
              <a:t>4</a:t>
            </a:r>
          </a:p>
        </p:txBody>
      </p:sp>
      <p:pic>
        <p:nvPicPr>
          <p:cNvPr id="8" name="圖片版面配置區 7">
            <a:extLst>
              <a:ext uri="{FF2B5EF4-FFF2-40B4-BE49-F238E27FC236}">
                <a16:creationId xmlns:a16="http://schemas.microsoft.com/office/drawing/2014/main" id="{F91C6041-3A2C-4C84-34E8-4B352775ABF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38926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AB5CEC-488B-456F-9A2C-1E4536E463AA}" type="slidenum">
              <a:rPr lang="zh-CN" altLang="en-US">
                <a:solidFill>
                  <a:srgbClr val="000000"/>
                </a:solidFill>
                <a:latin typeface="Arial"/>
              </a:rPr>
              <a:pPr/>
              <a:t>108</a:t>
            </a:fld>
            <a:endParaRPr lang="en-US" altLang="zh-CN">
              <a:solidFill>
                <a:srgbClr val="000000"/>
              </a:solidFill>
              <a:latin typeface="Arial"/>
            </a:endParaRPr>
          </a:p>
        </p:txBody>
      </p:sp>
      <p:sp>
        <p:nvSpPr>
          <p:cNvPr id="5" name="Rectangle 2"/>
          <p:cNvSpPr txBox="1">
            <a:spLocks noChangeArrowheads="1"/>
          </p:cNvSpPr>
          <p:nvPr/>
        </p:nvSpPr>
        <p:spPr>
          <a:xfrm>
            <a:off x="2544784" y="3392745"/>
            <a:ext cx="8744372" cy="1471354"/>
          </a:xfrm>
          <a:prstGeom prst="rect">
            <a:avLst/>
          </a:prstGeom>
          <a:noFill/>
        </p:spPr>
        <p:txBody>
          <a:bodyPr/>
          <a:lstStyle>
            <a:lvl1pPr algn="l" rtl="0" eaLnBrk="0" fontAlgn="base" hangingPunct="0">
              <a:lnSpc>
                <a:spcPct val="90000"/>
              </a:lnSpc>
              <a:spcBef>
                <a:spcPct val="0"/>
              </a:spcBef>
              <a:spcAft>
                <a:spcPct val="0"/>
              </a:spcAft>
              <a:defRPr sz="2200">
                <a:solidFill>
                  <a:schemeClr val="hlink"/>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eaLnBrk="1" hangingPunct="1"/>
            <a:br>
              <a:rPr lang="en-US" altLang="zh-CN" sz="4800" kern="0" dirty="0">
                <a:solidFill>
                  <a:srgbClr val="7889FB"/>
                </a:solidFill>
                <a:latin typeface="Arial"/>
                <a:ea typeface="宋体" panose="02010600030101010101" pitchFamily="2" charset="-122"/>
              </a:rPr>
            </a:br>
            <a:br>
              <a:rPr lang="en-US" altLang="zh-CN" sz="2640" kern="0" dirty="0">
                <a:solidFill>
                  <a:srgbClr val="7889FB"/>
                </a:solidFill>
                <a:latin typeface="Arial"/>
                <a:ea typeface="宋体" panose="02010600030101010101" pitchFamily="2" charset="-122"/>
              </a:rPr>
            </a:br>
            <a:endParaRPr lang="en-US" altLang="zh-CN" sz="2160" kern="0" dirty="0">
              <a:solidFill>
                <a:srgbClr val="7889FB"/>
              </a:solidFill>
              <a:latin typeface="Arial"/>
              <a:ea typeface="宋体" panose="02010600030101010101" pitchFamily="2" charset="-122"/>
            </a:endParaRPr>
          </a:p>
        </p:txBody>
      </p:sp>
      <p:sp>
        <p:nvSpPr>
          <p:cNvPr id="2" name="文字方塊 1">
            <a:extLst>
              <a:ext uri="{FF2B5EF4-FFF2-40B4-BE49-F238E27FC236}">
                <a16:creationId xmlns:a16="http://schemas.microsoft.com/office/drawing/2014/main" id="{18A24B59-C33B-DF30-76EE-33C30A4E3AF2}"/>
              </a:ext>
            </a:extLst>
          </p:cNvPr>
          <p:cNvSpPr txBox="1"/>
          <p:nvPr/>
        </p:nvSpPr>
        <p:spPr>
          <a:xfrm>
            <a:off x="2383895" y="3703691"/>
            <a:ext cx="9862610" cy="830997"/>
          </a:xfrm>
          <a:prstGeom prst="rect">
            <a:avLst/>
          </a:prstGeom>
          <a:noFill/>
        </p:spPr>
        <p:txBody>
          <a:bodyPr wrap="square" rtlCol="0">
            <a:spAutoFit/>
          </a:bodyPr>
          <a:lstStyle/>
          <a:p>
            <a:pPr algn="ctr"/>
            <a:r>
              <a:rPr lang="en-US" altLang="zh-TW" b="1" dirty="0">
                <a:solidFill>
                  <a:srgbClr val="4F4F4F"/>
                </a:solidFill>
                <a:highlight>
                  <a:srgbClr val="FFFFFF"/>
                </a:highlight>
                <a:latin typeface="PingFang SC"/>
              </a:rPr>
              <a:t>  </a:t>
            </a:r>
            <a:r>
              <a:rPr lang="en-US" altLang="zh-TW" sz="4800" b="1" dirty="0">
                <a:solidFill>
                  <a:srgbClr val="4F4F4F"/>
                </a:solidFill>
                <a:highlight>
                  <a:srgbClr val="FFFFFF"/>
                </a:highlight>
                <a:latin typeface="Arial" panose="020B0604020202020204" pitchFamily="34" charset="0"/>
                <a:cs typeface="Arial" panose="020B0604020202020204" pitchFamily="34" charset="0"/>
              </a:rPr>
              <a:t>SAP Open SQL and Native SQL</a:t>
            </a:r>
            <a:endParaRPr lang="zh-TW" altLang="en-US" sz="4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3913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2" y="1"/>
            <a:ext cx="13898880" cy="903182"/>
          </a:xfrm>
        </p:spPr>
        <p:txBody>
          <a:bodyPr/>
          <a:lstStyle/>
          <a:p>
            <a:pPr algn="ctr"/>
            <a:r>
              <a:rPr lang="en-US" altLang="zh-TW" sz="3840" b="1" dirty="0">
                <a:solidFill>
                  <a:srgbClr val="4D4D4D"/>
                </a:solidFill>
                <a:highlight>
                  <a:srgbClr val="FFFFFF"/>
                </a:highlight>
              </a:rPr>
              <a:t>Native SQL</a:t>
            </a:r>
            <a:endParaRPr lang="en-US" sz="3840" dirty="0"/>
          </a:p>
        </p:txBody>
      </p:sp>
      <p:sp>
        <p:nvSpPr>
          <p:cNvPr id="4" name="Slide Number Placeholder 3"/>
          <p:cNvSpPr>
            <a:spLocks noGrp="1"/>
          </p:cNvSpPr>
          <p:nvPr>
            <p:ph type="sldNum" sz="quarter" idx="10"/>
          </p:nvPr>
        </p:nvSpPr>
        <p:spPr/>
        <p:txBody>
          <a:bodyPr/>
          <a:lstStyle/>
          <a:p>
            <a:fld id="{30AB5CEC-488B-456F-9A2C-1E4536E463AA}" type="slidenum">
              <a:rPr lang="zh-CN" altLang="en-US">
                <a:solidFill>
                  <a:srgbClr val="000000"/>
                </a:solidFill>
                <a:latin typeface="Arial"/>
              </a:rPr>
              <a:pPr/>
              <a:t>109</a:t>
            </a:fld>
            <a:endParaRPr lang="en-US" altLang="zh-CN">
              <a:solidFill>
                <a:srgbClr val="000000"/>
              </a:solidFill>
              <a:latin typeface="Arial"/>
            </a:endParaRPr>
          </a:p>
        </p:txBody>
      </p:sp>
      <p:pic>
        <p:nvPicPr>
          <p:cNvPr id="5" name="圖片 4">
            <a:extLst>
              <a:ext uri="{FF2B5EF4-FFF2-40B4-BE49-F238E27FC236}">
                <a16:creationId xmlns:a16="http://schemas.microsoft.com/office/drawing/2014/main" id="{C5951BBA-615A-9CD9-ACB1-DFE0B7C70AF0}"/>
              </a:ext>
            </a:extLst>
          </p:cNvPr>
          <p:cNvPicPr>
            <a:picLocks noChangeAspect="1"/>
          </p:cNvPicPr>
          <p:nvPr/>
        </p:nvPicPr>
        <p:blipFill>
          <a:blip r:embed="rId3"/>
          <a:stretch>
            <a:fillRect/>
          </a:stretch>
        </p:blipFill>
        <p:spPr>
          <a:xfrm>
            <a:off x="1338252" y="1644472"/>
            <a:ext cx="11953897" cy="5634854"/>
          </a:xfrm>
          <a:prstGeom prst="rect">
            <a:avLst/>
          </a:prstGeom>
        </p:spPr>
      </p:pic>
    </p:spTree>
    <p:extLst>
      <p:ext uri="{BB962C8B-B14F-4D97-AF65-F5344CB8AC3E}">
        <p14:creationId xmlns:p14="http://schemas.microsoft.com/office/powerpoint/2010/main" val="3739490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Inline Variable Declaration</a:t>
            </a: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5" name="矩形 4">
            <a:extLst>
              <a:ext uri="{FF2B5EF4-FFF2-40B4-BE49-F238E27FC236}">
                <a16:creationId xmlns:a16="http://schemas.microsoft.com/office/drawing/2014/main" id="{6760B9FC-F7B8-5DF7-7358-AEF8CAE8CED3}"/>
              </a:ext>
            </a:extLst>
          </p:cNvPr>
          <p:cNvSpPr/>
          <p:nvPr/>
        </p:nvSpPr>
        <p:spPr>
          <a:xfrm>
            <a:off x="548640" y="2228671"/>
            <a:ext cx="12344400" cy="1200329"/>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Inline Declaration </a:t>
            </a:r>
            <a:r>
              <a:rPr lang="en-US" altLang="zh-TW" sz="2400" dirty="0">
                <a:latin typeface="IBM Plex Sans" panose="020B0503050203000203" pitchFamily="34" charset="0"/>
              </a:rPr>
              <a:t>make it possible to define variables and work areas on the fly. There is no need to write a separate line for variable declaration. This construct also help to reduce lines of code.</a:t>
            </a:r>
            <a:endParaRPr lang="zh-TW" altLang="en-US" sz="2400" dirty="0">
              <a:latin typeface="IBM Plex Sans" panose="020B0503050203000203" pitchFamily="34" charset="0"/>
            </a:endParaRPr>
          </a:p>
        </p:txBody>
      </p:sp>
      <p:sp>
        <p:nvSpPr>
          <p:cNvPr id="9" name="矩形 8">
            <a:extLst>
              <a:ext uri="{FF2B5EF4-FFF2-40B4-BE49-F238E27FC236}">
                <a16:creationId xmlns:a16="http://schemas.microsoft.com/office/drawing/2014/main" id="{DE9B4887-549A-0DA9-9F67-A06F38797A55}"/>
              </a:ext>
            </a:extLst>
          </p:cNvPr>
          <p:cNvSpPr/>
          <p:nvPr/>
        </p:nvSpPr>
        <p:spPr>
          <a:xfrm>
            <a:off x="640080" y="3494306"/>
            <a:ext cx="9804574" cy="4401205"/>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4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Inline Declarations - Variables</a:t>
            </a:r>
            <a:br>
              <a:rPr lang="en-US" altLang="zh-TW" sz="14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400" b="1" dirty="0">
                <a:solidFill>
                  <a:srgbClr val="00CC99"/>
                </a:solidFill>
                <a:latin typeface="IBM Plex Sans" panose="020B0503050203000203" pitchFamily="34" charset="0"/>
                <a:ea typeface="細明體" panose="02020509000000000000" pitchFamily="49" charset="-120"/>
              </a:rPr>
              <a:t>DATA: </a:t>
            </a:r>
            <a:r>
              <a:rPr lang="en-US" altLang="zh-TW" sz="1400" b="1" dirty="0" err="1">
                <a:solidFill>
                  <a:srgbClr val="92D050"/>
                </a:solidFill>
                <a:latin typeface="IBM Plex Sans" panose="020B0503050203000203" pitchFamily="34" charset="0"/>
                <a:ea typeface="細明體" panose="02020509000000000000" pitchFamily="49" charset="-120"/>
              </a:rPr>
              <a:t>lt_matnr</a:t>
            </a:r>
            <a:r>
              <a:rPr lang="en-US" altLang="zh-TW" sz="1400" b="1" dirty="0">
                <a:solidFill>
                  <a:srgbClr val="92D050"/>
                </a:solidFill>
                <a:latin typeface="IBM Plex Sans" panose="020B0503050203000203" pitchFamily="34" charset="0"/>
                <a:ea typeface="細明體" panose="02020509000000000000" pitchFamily="49" charset="-120"/>
              </a:rPr>
              <a:t>                     </a:t>
            </a:r>
            <a:r>
              <a:rPr lang="en-US" altLang="zh-TW" sz="1400" b="1" dirty="0">
                <a:solidFill>
                  <a:srgbClr val="00CC99"/>
                </a:solidFill>
                <a:latin typeface="IBM Plex Sans" panose="020B0503050203000203" pitchFamily="34" charset="0"/>
                <a:ea typeface="細明體" panose="02020509000000000000" pitchFamily="49" charset="-120"/>
              </a:rPr>
              <a:t>TYPE TABLE OF mara,      </a:t>
            </a:r>
          </a:p>
          <a:p>
            <a:r>
              <a:rPr lang="en-US" altLang="zh-TW" sz="1400" b="1" dirty="0">
                <a:solidFill>
                  <a:srgbClr val="00CC99"/>
                </a:solidFill>
                <a:latin typeface="IBM Plex Sans" panose="020B0503050203000203" pitchFamily="34" charset="0"/>
                <a:ea typeface="細明體" panose="02020509000000000000" pitchFamily="49" charset="-120"/>
              </a:rPr>
              <a:t>             </a:t>
            </a:r>
            <a:r>
              <a:rPr lang="en-US" altLang="zh-TW" sz="1400" b="1" dirty="0" err="1">
                <a:solidFill>
                  <a:srgbClr val="92D050"/>
                </a:solidFill>
                <a:latin typeface="IBM Plex Sans" panose="020B0503050203000203" pitchFamily="34" charset="0"/>
                <a:ea typeface="細明體" panose="02020509000000000000" pitchFamily="49" charset="-120"/>
              </a:rPr>
              <a:t>lwa_matnr</a:t>
            </a:r>
            <a:r>
              <a:rPr lang="en-US" altLang="zh-TW" sz="1400" b="1" dirty="0">
                <a:solidFill>
                  <a:srgbClr val="92D050"/>
                </a:solidFill>
                <a:latin typeface="IBM Plex Sans" panose="020B0503050203000203" pitchFamily="34" charset="0"/>
                <a:ea typeface="細明體" panose="02020509000000000000" pitchFamily="49" charset="-120"/>
              </a:rPr>
              <a:t> </a:t>
            </a:r>
            <a:r>
              <a:rPr lang="en-US" altLang="zh-TW" sz="1400" b="1" dirty="0">
                <a:solidFill>
                  <a:srgbClr val="00CC99"/>
                </a:solidFill>
                <a:latin typeface="IBM Plex Sans" panose="020B0503050203000203" pitchFamily="34" charset="0"/>
                <a:ea typeface="細明體" panose="02020509000000000000" pitchFamily="49" charset="-120"/>
              </a:rPr>
              <a:t>                TYPE mara,      </a:t>
            </a:r>
          </a:p>
          <a:p>
            <a:r>
              <a:rPr lang="en-US" altLang="zh-TW" sz="1400" b="1" dirty="0">
                <a:solidFill>
                  <a:srgbClr val="92D050"/>
                </a:solidFill>
                <a:latin typeface="IBM Plex Sans" panose="020B0503050203000203" pitchFamily="34" charset="0"/>
                <a:ea typeface="細明體" panose="02020509000000000000" pitchFamily="49" charset="-120"/>
              </a:rPr>
              <a:t>             </a:t>
            </a:r>
            <a:r>
              <a:rPr lang="en-US" altLang="zh-TW" sz="1400" b="1" dirty="0" err="1">
                <a:solidFill>
                  <a:srgbClr val="92D050"/>
                </a:solidFill>
                <a:latin typeface="IBM Plex Sans" panose="020B0503050203000203" pitchFamily="34" charset="0"/>
                <a:ea typeface="細明體" panose="02020509000000000000" pitchFamily="49" charset="-120"/>
              </a:rPr>
              <a:t>lwa_matnr_others</a:t>
            </a:r>
            <a:r>
              <a:rPr lang="en-US" altLang="zh-TW" sz="1400" b="1" dirty="0">
                <a:solidFill>
                  <a:srgbClr val="92D050"/>
                </a:solidFill>
                <a:latin typeface="IBM Plex Sans" panose="020B0503050203000203" pitchFamily="34" charset="0"/>
                <a:ea typeface="細明體" panose="02020509000000000000" pitchFamily="49" charset="-120"/>
              </a:rPr>
              <a:t>  </a:t>
            </a:r>
            <a:r>
              <a:rPr lang="en-US" altLang="zh-TW" sz="1400" b="1" dirty="0">
                <a:solidFill>
                  <a:srgbClr val="00CC99"/>
                </a:solidFill>
                <a:latin typeface="IBM Plex Sans" panose="020B0503050203000203" pitchFamily="34" charset="0"/>
                <a:ea typeface="細明體" panose="02020509000000000000" pitchFamily="49" charset="-120"/>
              </a:rPr>
              <a:t>TYPE mara.</a:t>
            </a:r>
          </a:p>
          <a:p>
            <a:endParaRPr lang="en-US" altLang="zh-TW" sz="1400" dirty="0">
              <a:solidFill>
                <a:schemeClr val="bg2"/>
              </a:solidFill>
              <a:latin typeface="IBM Plex Sans" panose="020B0503050203000203" pitchFamily="34" charset="0"/>
              <a:ea typeface="細明體" panose="02020509000000000000" pitchFamily="49" charset="-120"/>
            </a:endParaRPr>
          </a:p>
          <a:p>
            <a:r>
              <a:rPr lang="en-US" altLang="zh-TW" sz="1400" b="1" dirty="0">
                <a:solidFill>
                  <a:schemeClr val="bg2"/>
                </a:solidFill>
                <a:latin typeface="IBM Plex Sans" panose="020B0503050203000203" pitchFamily="34" charset="0"/>
                <a:ea typeface="細明體" panose="02020509000000000000" pitchFamily="49" charset="-120"/>
              </a:rPr>
              <a:t>SELECT</a:t>
            </a:r>
            <a:r>
              <a:rPr lang="en-US" altLang="zh-TW" sz="1400" dirty="0">
                <a:solidFill>
                  <a:schemeClr val="bg2"/>
                </a:solidFill>
                <a:latin typeface="IBM Plex Sans" panose="020B0503050203000203" pitchFamily="34" charset="0"/>
                <a:ea typeface="細明體" panose="02020509000000000000" pitchFamily="49" charset="-120"/>
              </a:rPr>
              <a:t> </a:t>
            </a:r>
            <a:r>
              <a:rPr lang="en-US" altLang="zh-TW" sz="1400" dirty="0" err="1">
                <a:solidFill>
                  <a:schemeClr val="bg2"/>
                </a:solidFill>
                <a:latin typeface="IBM Plex Sans" panose="020B0503050203000203" pitchFamily="34" charset="0"/>
                <a:ea typeface="細明體" panose="02020509000000000000" pitchFamily="49" charset="-120"/>
              </a:rPr>
              <a:t>matnr</a:t>
            </a:r>
            <a:r>
              <a:rPr lang="en-US" altLang="zh-TW" sz="1400" dirty="0">
                <a:solidFill>
                  <a:schemeClr val="bg2"/>
                </a:solidFill>
                <a:latin typeface="IBM Plex Sans" panose="020B0503050203000203" pitchFamily="34" charset="0"/>
                <a:ea typeface="細明體" panose="02020509000000000000" pitchFamily="49" charset="-120"/>
              </a:rPr>
              <a:t> FROM mara INTO TABLE </a:t>
            </a:r>
            <a:r>
              <a:rPr lang="en-US" altLang="zh-TW" sz="1400" b="1" dirty="0" err="1">
                <a:solidFill>
                  <a:srgbClr val="92D050"/>
                </a:solidFill>
                <a:latin typeface="IBM Plex Sans" panose="020B0503050203000203" pitchFamily="34" charset="0"/>
                <a:ea typeface="細明體" panose="02020509000000000000" pitchFamily="49" charset="-120"/>
              </a:rPr>
              <a:t>lt_matnr</a:t>
            </a:r>
            <a:r>
              <a:rPr lang="en-US" altLang="zh-TW" sz="1400" dirty="0">
                <a:solidFill>
                  <a:schemeClr val="bg2"/>
                </a:solidFill>
                <a:latin typeface="IBM Plex Sans" panose="020B0503050203000203" pitchFamily="34" charset="0"/>
                <a:ea typeface="細明體" panose="02020509000000000000" pitchFamily="49" charset="-120"/>
              </a:rPr>
              <a:t>.</a:t>
            </a:r>
          </a:p>
          <a:p>
            <a:endParaRPr lang="en-US" altLang="zh-TW" sz="1400" dirty="0">
              <a:solidFill>
                <a:schemeClr val="bg2"/>
              </a:solidFill>
              <a:latin typeface="IBM Plex Sans" panose="020B0503050203000203" pitchFamily="34" charset="0"/>
              <a:ea typeface="細明體" panose="02020509000000000000" pitchFamily="49" charset="-120"/>
            </a:endParaRPr>
          </a:p>
          <a:p>
            <a:r>
              <a:rPr lang="en-US" altLang="zh-TW" sz="1400" dirty="0">
                <a:solidFill>
                  <a:schemeClr val="bg2"/>
                </a:solidFill>
                <a:latin typeface="IBM Plex Sans" panose="020B0503050203000203" pitchFamily="34" charset="0"/>
                <a:ea typeface="細明體" panose="02020509000000000000" pitchFamily="49" charset="-120"/>
              </a:rPr>
              <a:t>IF </a:t>
            </a:r>
            <a:r>
              <a:rPr lang="en-US" altLang="zh-TW" sz="1400" dirty="0" err="1">
                <a:solidFill>
                  <a:schemeClr val="bg2"/>
                </a:solidFill>
                <a:latin typeface="IBM Plex Sans" panose="020B0503050203000203" pitchFamily="34" charset="0"/>
                <a:ea typeface="細明體" panose="02020509000000000000" pitchFamily="49" charset="-120"/>
              </a:rPr>
              <a:t>sy-subrc</a:t>
            </a:r>
            <a:r>
              <a:rPr lang="en-US" altLang="zh-TW" sz="1400" dirty="0">
                <a:solidFill>
                  <a:schemeClr val="bg2"/>
                </a:solidFill>
                <a:latin typeface="IBM Plex Sans" panose="020B0503050203000203" pitchFamily="34" charset="0"/>
                <a:ea typeface="細明體" panose="02020509000000000000" pitchFamily="49" charset="-120"/>
              </a:rPr>
              <a:t> IS INITIAL.  </a:t>
            </a:r>
          </a:p>
          <a:p>
            <a:r>
              <a:rPr lang="en-US" altLang="zh-TW" sz="1400" dirty="0">
                <a:solidFill>
                  <a:schemeClr val="bg2"/>
                </a:solidFill>
                <a:latin typeface="IBM Plex Sans" panose="020B0503050203000203" pitchFamily="34" charset="0"/>
                <a:ea typeface="細明體" panose="02020509000000000000" pitchFamily="49" charset="-120"/>
              </a:rPr>
              <a:t>   </a:t>
            </a:r>
            <a:r>
              <a:rPr lang="en-US" altLang="zh-TW" sz="1400" b="1" dirty="0">
                <a:solidFill>
                  <a:schemeClr val="bg2"/>
                </a:solidFill>
                <a:latin typeface="IBM Plex Sans" panose="020B0503050203000203" pitchFamily="34" charset="0"/>
                <a:ea typeface="細明體" panose="02020509000000000000" pitchFamily="49" charset="-120"/>
              </a:rPr>
              <a:t>READ TABLE </a:t>
            </a:r>
            <a:r>
              <a:rPr lang="en-US" altLang="zh-TW" sz="1400" dirty="0" err="1">
                <a:solidFill>
                  <a:schemeClr val="bg2"/>
                </a:solidFill>
                <a:latin typeface="IBM Plex Sans" panose="020B0503050203000203" pitchFamily="34" charset="0"/>
                <a:ea typeface="細明體" panose="02020509000000000000" pitchFamily="49" charset="-120"/>
              </a:rPr>
              <a:t>lt_matnr</a:t>
            </a:r>
            <a:r>
              <a:rPr lang="en-US" altLang="zh-TW" sz="1400" dirty="0">
                <a:solidFill>
                  <a:schemeClr val="bg2"/>
                </a:solidFill>
                <a:latin typeface="IBM Plex Sans" panose="020B0503050203000203" pitchFamily="34" charset="0"/>
                <a:ea typeface="細明體" panose="02020509000000000000" pitchFamily="49" charset="-120"/>
              </a:rPr>
              <a:t> INTO </a:t>
            </a:r>
            <a:r>
              <a:rPr lang="en-US" altLang="zh-TW" sz="1400" b="1" dirty="0" err="1">
                <a:solidFill>
                  <a:srgbClr val="92D050"/>
                </a:solidFill>
                <a:latin typeface="IBM Plex Sans" panose="020B0503050203000203" pitchFamily="34" charset="0"/>
                <a:ea typeface="細明體" panose="02020509000000000000" pitchFamily="49" charset="-120"/>
              </a:rPr>
              <a:t>lwa_matnr</a:t>
            </a:r>
            <a:r>
              <a:rPr lang="en-US" altLang="zh-TW" sz="1400" dirty="0">
                <a:solidFill>
                  <a:srgbClr val="92D050"/>
                </a:solidFill>
                <a:latin typeface="IBM Plex Sans" panose="020B0503050203000203" pitchFamily="34" charset="0"/>
                <a:ea typeface="細明體" panose="02020509000000000000" pitchFamily="49" charset="-120"/>
              </a:rPr>
              <a:t> </a:t>
            </a:r>
            <a:r>
              <a:rPr lang="en-US" altLang="zh-TW" sz="1400" dirty="0">
                <a:solidFill>
                  <a:schemeClr val="bg2"/>
                </a:solidFill>
                <a:latin typeface="IBM Plex Sans" panose="020B0503050203000203" pitchFamily="34" charset="0"/>
                <a:ea typeface="細明體" panose="02020509000000000000" pitchFamily="49" charset="-120"/>
              </a:rPr>
              <a:t>INDEX 1.  </a:t>
            </a:r>
          </a:p>
          <a:p>
            <a:r>
              <a:rPr lang="en-US" altLang="zh-TW" sz="1400" dirty="0">
                <a:solidFill>
                  <a:schemeClr val="bg2"/>
                </a:solidFill>
                <a:latin typeface="IBM Plex Sans" panose="020B0503050203000203" pitchFamily="34" charset="0"/>
                <a:ea typeface="細明體" panose="02020509000000000000" pitchFamily="49" charset="-120"/>
              </a:rPr>
              <a:t>   IF </a:t>
            </a:r>
            <a:r>
              <a:rPr lang="en-US" altLang="zh-TW" sz="1400" dirty="0" err="1">
                <a:solidFill>
                  <a:schemeClr val="bg2"/>
                </a:solidFill>
                <a:latin typeface="IBM Plex Sans" panose="020B0503050203000203" pitchFamily="34" charset="0"/>
                <a:ea typeface="細明體" panose="02020509000000000000" pitchFamily="49" charset="-120"/>
              </a:rPr>
              <a:t>sy-subrc</a:t>
            </a:r>
            <a:r>
              <a:rPr lang="en-US" altLang="zh-TW" sz="1400" dirty="0">
                <a:solidFill>
                  <a:schemeClr val="bg2"/>
                </a:solidFill>
                <a:latin typeface="IBM Plex Sans" panose="020B0503050203000203" pitchFamily="34" charset="0"/>
                <a:ea typeface="細明體" panose="02020509000000000000" pitchFamily="49" charset="-120"/>
              </a:rPr>
              <a:t> IS INITIAL.    </a:t>
            </a:r>
          </a:p>
          <a:p>
            <a:r>
              <a:rPr lang="en-US" altLang="zh-TW" sz="1400" dirty="0">
                <a:solidFill>
                  <a:schemeClr val="bg2"/>
                </a:solidFill>
                <a:latin typeface="IBM Plex Sans" panose="020B0503050203000203" pitchFamily="34" charset="0"/>
                <a:ea typeface="細明體" panose="02020509000000000000" pitchFamily="49" charset="-120"/>
              </a:rPr>
              <a:t>       WRITE: / 'Material successfully read!' &amp;&amp; </a:t>
            </a:r>
            <a:r>
              <a:rPr lang="en-US" altLang="zh-TW" sz="1400" dirty="0" err="1">
                <a:solidFill>
                  <a:schemeClr val="bg2"/>
                </a:solidFill>
                <a:latin typeface="IBM Plex Sans" panose="020B0503050203000203" pitchFamily="34" charset="0"/>
                <a:ea typeface="細明體" panose="02020509000000000000" pitchFamily="49" charset="-120"/>
              </a:rPr>
              <a:t>lwa_matnr-matnr</a:t>
            </a:r>
            <a:r>
              <a:rPr lang="en-US" altLang="zh-TW" sz="1400" dirty="0">
                <a:solidFill>
                  <a:schemeClr val="bg2"/>
                </a:solidFill>
                <a:latin typeface="IBM Plex Sans" panose="020B0503050203000203" pitchFamily="34" charset="0"/>
                <a:ea typeface="細明體" panose="02020509000000000000" pitchFamily="49" charset="-120"/>
              </a:rPr>
              <a:t> &amp;&amp; 'Inline declaration works!'.  </a:t>
            </a:r>
          </a:p>
          <a:p>
            <a:r>
              <a:rPr lang="en-US" altLang="zh-TW" sz="1400" dirty="0">
                <a:solidFill>
                  <a:schemeClr val="bg2"/>
                </a:solidFill>
                <a:latin typeface="IBM Plex Sans" panose="020B0503050203000203" pitchFamily="34" charset="0"/>
                <a:ea typeface="細明體" panose="02020509000000000000" pitchFamily="49" charset="-120"/>
              </a:rPr>
              <a:t>   ENDIF.  </a:t>
            </a:r>
          </a:p>
          <a:p>
            <a:r>
              <a:rPr lang="en-US" altLang="zh-TW" sz="1400" dirty="0">
                <a:solidFill>
                  <a:schemeClr val="bg2"/>
                </a:solidFill>
                <a:latin typeface="IBM Plex Sans" panose="020B0503050203000203" pitchFamily="34" charset="0"/>
                <a:ea typeface="細明體" panose="02020509000000000000" pitchFamily="49" charset="-120"/>
              </a:rPr>
              <a:t>   </a:t>
            </a:r>
          </a:p>
          <a:p>
            <a:r>
              <a:rPr lang="en-US" altLang="zh-TW" sz="1400" dirty="0">
                <a:solidFill>
                  <a:schemeClr val="bg2"/>
                </a:solidFill>
                <a:latin typeface="IBM Plex Sans" panose="020B0503050203000203" pitchFamily="34" charset="0"/>
                <a:ea typeface="細明體" panose="02020509000000000000" pitchFamily="49" charset="-120"/>
              </a:rPr>
              <a:t>   </a:t>
            </a:r>
            <a:r>
              <a:rPr lang="en-US" altLang="zh-TW" sz="1400" b="1" dirty="0">
                <a:solidFill>
                  <a:schemeClr val="bg2"/>
                </a:solidFill>
                <a:latin typeface="IBM Plex Sans" panose="020B0503050203000203" pitchFamily="34" charset="0"/>
                <a:ea typeface="細明體" panose="02020509000000000000" pitchFamily="49" charset="-120"/>
              </a:rPr>
              <a:t>LOOP AT </a:t>
            </a:r>
            <a:r>
              <a:rPr lang="en-US" altLang="zh-TW" sz="1400" dirty="0" err="1">
                <a:solidFill>
                  <a:schemeClr val="bg2"/>
                </a:solidFill>
                <a:latin typeface="IBM Plex Sans" panose="020B0503050203000203" pitchFamily="34" charset="0"/>
                <a:ea typeface="細明體" panose="02020509000000000000" pitchFamily="49" charset="-120"/>
              </a:rPr>
              <a:t>lt_matnr</a:t>
            </a:r>
            <a:r>
              <a:rPr lang="en-US" altLang="zh-TW" sz="1400" dirty="0">
                <a:solidFill>
                  <a:schemeClr val="bg2"/>
                </a:solidFill>
                <a:latin typeface="IBM Plex Sans" panose="020B0503050203000203" pitchFamily="34" charset="0"/>
                <a:ea typeface="細明體" panose="02020509000000000000" pitchFamily="49" charset="-120"/>
              </a:rPr>
              <a:t> INTO </a:t>
            </a:r>
            <a:r>
              <a:rPr lang="en-US" altLang="zh-TW" sz="1400" b="1" dirty="0" err="1">
                <a:solidFill>
                  <a:srgbClr val="92D050"/>
                </a:solidFill>
                <a:latin typeface="IBM Plex Sans" panose="020B0503050203000203" pitchFamily="34" charset="0"/>
                <a:ea typeface="細明體" panose="02020509000000000000" pitchFamily="49" charset="-120"/>
              </a:rPr>
              <a:t>lwa_matnr_others</a:t>
            </a:r>
            <a:r>
              <a:rPr lang="en-US" altLang="zh-TW" sz="1400" dirty="0">
                <a:solidFill>
                  <a:schemeClr val="bg2"/>
                </a:solidFill>
                <a:latin typeface="IBM Plex Sans" panose="020B0503050203000203" pitchFamily="34" charset="0"/>
                <a:ea typeface="細明體" panose="02020509000000000000" pitchFamily="49" charset="-120"/>
              </a:rPr>
              <a:t>.    </a:t>
            </a:r>
          </a:p>
          <a:p>
            <a:r>
              <a:rPr lang="en-US" altLang="zh-TW" sz="1400" dirty="0">
                <a:solidFill>
                  <a:schemeClr val="bg2"/>
                </a:solidFill>
                <a:latin typeface="IBM Plex Sans" panose="020B0503050203000203" pitchFamily="34" charset="0"/>
                <a:ea typeface="細明體" panose="02020509000000000000" pitchFamily="49" charset="-120"/>
              </a:rPr>
              <a:t>        WRITE: / </a:t>
            </a:r>
            <a:r>
              <a:rPr lang="en-US" altLang="zh-TW" sz="1400" dirty="0" err="1">
                <a:solidFill>
                  <a:schemeClr val="bg2"/>
                </a:solidFill>
                <a:latin typeface="IBM Plex Sans" panose="020B0503050203000203" pitchFamily="34" charset="0"/>
                <a:ea typeface="細明體" panose="02020509000000000000" pitchFamily="49" charset="-120"/>
              </a:rPr>
              <a:t>sy-tabix</a:t>
            </a:r>
            <a:r>
              <a:rPr lang="en-US" altLang="zh-TW" sz="1400" dirty="0">
                <a:solidFill>
                  <a:schemeClr val="bg2"/>
                </a:solidFill>
                <a:latin typeface="IBM Plex Sans" panose="020B0503050203000203" pitchFamily="34" charset="0"/>
                <a:ea typeface="細明體" panose="02020509000000000000" pitchFamily="49" charset="-120"/>
              </a:rPr>
              <a:t> &amp;&amp; 'Material no:' &amp;&amp; </a:t>
            </a:r>
            <a:r>
              <a:rPr lang="en-US" altLang="zh-TW" sz="1400" dirty="0" err="1">
                <a:solidFill>
                  <a:schemeClr val="bg2"/>
                </a:solidFill>
                <a:latin typeface="IBM Plex Sans" panose="020B0503050203000203" pitchFamily="34" charset="0"/>
                <a:ea typeface="細明體" panose="02020509000000000000" pitchFamily="49" charset="-120"/>
              </a:rPr>
              <a:t>lwa_matnr_others-matnr</a:t>
            </a:r>
            <a:r>
              <a:rPr lang="en-US" altLang="zh-TW" sz="1400" dirty="0">
                <a:solidFill>
                  <a:schemeClr val="bg2"/>
                </a:solidFill>
                <a:latin typeface="IBM Plex Sans" panose="020B0503050203000203" pitchFamily="34" charset="0"/>
                <a:ea typeface="細明體" panose="02020509000000000000" pitchFamily="49" charset="-120"/>
              </a:rPr>
              <a:t>.    </a:t>
            </a:r>
          </a:p>
          <a:p>
            <a:r>
              <a:rPr lang="en-US" altLang="zh-TW" sz="1400" dirty="0">
                <a:solidFill>
                  <a:schemeClr val="bg2"/>
                </a:solidFill>
                <a:latin typeface="IBM Plex Sans" panose="020B0503050203000203" pitchFamily="34" charset="0"/>
                <a:ea typeface="細明體" panose="02020509000000000000" pitchFamily="49" charset="-120"/>
              </a:rPr>
              <a:t>        IF </a:t>
            </a:r>
            <a:r>
              <a:rPr lang="en-US" altLang="zh-TW" sz="1400" dirty="0" err="1">
                <a:solidFill>
                  <a:schemeClr val="bg2"/>
                </a:solidFill>
                <a:latin typeface="IBM Plex Sans" panose="020B0503050203000203" pitchFamily="34" charset="0"/>
                <a:ea typeface="細明體" panose="02020509000000000000" pitchFamily="49" charset="-120"/>
              </a:rPr>
              <a:t>sy-tabix</a:t>
            </a:r>
            <a:r>
              <a:rPr lang="en-US" altLang="zh-TW" sz="1400" dirty="0">
                <a:solidFill>
                  <a:schemeClr val="bg2"/>
                </a:solidFill>
                <a:latin typeface="IBM Plex Sans" panose="020B0503050203000203" pitchFamily="34" charset="0"/>
                <a:ea typeface="細明體" panose="02020509000000000000" pitchFamily="49" charset="-120"/>
              </a:rPr>
              <a:t> &gt; 20.      </a:t>
            </a:r>
          </a:p>
          <a:p>
            <a:r>
              <a:rPr lang="en-US" altLang="zh-TW" sz="1400" dirty="0">
                <a:solidFill>
                  <a:schemeClr val="bg2"/>
                </a:solidFill>
                <a:latin typeface="IBM Plex Sans" panose="020B0503050203000203" pitchFamily="34" charset="0"/>
                <a:ea typeface="細明體" panose="02020509000000000000" pitchFamily="49" charset="-120"/>
              </a:rPr>
              <a:t>             EXIT.    </a:t>
            </a:r>
          </a:p>
          <a:p>
            <a:r>
              <a:rPr lang="en-US" altLang="zh-TW" sz="1400" dirty="0">
                <a:solidFill>
                  <a:schemeClr val="bg2"/>
                </a:solidFill>
                <a:latin typeface="IBM Plex Sans" panose="020B0503050203000203" pitchFamily="34" charset="0"/>
                <a:ea typeface="細明體" panose="02020509000000000000" pitchFamily="49" charset="-120"/>
              </a:rPr>
              <a:t>        ENDIF.  </a:t>
            </a:r>
          </a:p>
          <a:p>
            <a:r>
              <a:rPr lang="en-US" altLang="zh-TW" sz="1400" dirty="0">
                <a:solidFill>
                  <a:schemeClr val="bg2"/>
                </a:solidFill>
                <a:latin typeface="IBM Plex Sans" panose="020B0503050203000203" pitchFamily="34" charset="0"/>
                <a:ea typeface="細明體" panose="02020509000000000000" pitchFamily="49" charset="-120"/>
              </a:rPr>
              <a:t>   </a:t>
            </a:r>
            <a:r>
              <a:rPr lang="en-US" altLang="zh-TW" sz="1400" b="1" dirty="0">
                <a:solidFill>
                  <a:schemeClr val="bg2"/>
                </a:solidFill>
                <a:latin typeface="IBM Plex Sans" panose="020B0503050203000203" pitchFamily="34" charset="0"/>
                <a:ea typeface="細明體" panose="02020509000000000000" pitchFamily="49" charset="-120"/>
              </a:rPr>
              <a:t>ENDLOOP.</a:t>
            </a:r>
          </a:p>
          <a:p>
            <a:r>
              <a:rPr lang="en-US" altLang="zh-TW" sz="1400" dirty="0">
                <a:solidFill>
                  <a:schemeClr val="bg2"/>
                </a:solidFill>
                <a:latin typeface="IBM Plex Sans" panose="020B0503050203000203" pitchFamily="34" charset="0"/>
                <a:ea typeface="細明體" panose="02020509000000000000" pitchFamily="49" charset="-120"/>
              </a:rPr>
              <a:t>ENDIF.</a:t>
            </a:r>
          </a:p>
        </p:txBody>
      </p:sp>
      <p:sp>
        <p:nvSpPr>
          <p:cNvPr id="2" name="文字方塊 1">
            <a:extLst>
              <a:ext uri="{FF2B5EF4-FFF2-40B4-BE49-F238E27FC236}">
                <a16:creationId xmlns:a16="http://schemas.microsoft.com/office/drawing/2014/main" id="{51B19E72-2386-CDF4-F1D6-AD92798BF00D}"/>
              </a:ext>
            </a:extLst>
          </p:cNvPr>
          <p:cNvSpPr txBox="1"/>
          <p:nvPr/>
        </p:nvSpPr>
        <p:spPr>
          <a:xfrm>
            <a:off x="9875519" y="3633128"/>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793695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605A917-2F0A-5D9E-A42D-F7AC2F303E4F}"/>
              </a:ext>
            </a:extLst>
          </p:cNvPr>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110</a:t>
            </a:fld>
            <a:endParaRPr lang="en-US" altLang="en-US">
              <a:solidFill>
                <a:srgbClr val="000000"/>
              </a:solidFill>
              <a:latin typeface="Arial"/>
            </a:endParaRPr>
          </a:p>
        </p:txBody>
      </p:sp>
      <p:sp>
        <p:nvSpPr>
          <p:cNvPr id="6" name="文字方塊 5">
            <a:extLst>
              <a:ext uri="{FF2B5EF4-FFF2-40B4-BE49-F238E27FC236}">
                <a16:creationId xmlns:a16="http://schemas.microsoft.com/office/drawing/2014/main" id="{971D859F-38DE-2C56-4C69-DFEB14B6D890}"/>
              </a:ext>
            </a:extLst>
          </p:cNvPr>
          <p:cNvSpPr txBox="1"/>
          <p:nvPr/>
        </p:nvSpPr>
        <p:spPr>
          <a:xfrm>
            <a:off x="452121" y="15479"/>
            <a:ext cx="13689355" cy="683264"/>
          </a:xfrm>
          <a:prstGeom prst="rect">
            <a:avLst/>
          </a:prstGeom>
          <a:noFill/>
        </p:spPr>
        <p:txBody>
          <a:bodyPr wrap="square" rtlCol="0">
            <a:spAutoFit/>
          </a:bodyPr>
          <a:lstStyle/>
          <a:p>
            <a:pPr algn="ctr"/>
            <a:r>
              <a:rPr lang="en-US" altLang="zh-TW" sz="3840" b="1" dirty="0">
                <a:solidFill>
                  <a:srgbClr val="4F4F4F"/>
                </a:solidFill>
                <a:highlight>
                  <a:srgbClr val="FFFFFF"/>
                </a:highlight>
                <a:latin typeface="Arial"/>
              </a:rPr>
              <a:t>Features of SAP Open SQL &amp; SAP Native SQL </a:t>
            </a:r>
            <a:endParaRPr lang="zh-TW" altLang="en-US" sz="3840" dirty="0">
              <a:solidFill>
                <a:srgbClr val="000000"/>
              </a:solidFill>
              <a:latin typeface="Arial"/>
            </a:endParaRPr>
          </a:p>
        </p:txBody>
      </p:sp>
      <p:graphicFrame>
        <p:nvGraphicFramePr>
          <p:cNvPr id="3" name="表格 2">
            <a:extLst>
              <a:ext uri="{FF2B5EF4-FFF2-40B4-BE49-F238E27FC236}">
                <a16:creationId xmlns:a16="http://schemas.microsoft.com/office/drawing/2014/main" id="{ECB3C99A-57EF-FF9F-A04A-E3C4D3E53B53}"/>
              </a:ext>
            </a:extLst>
          </p:cNvPr>
          <p:cNvGraphicFramePr>
            <a:graphicFrameLocks noGrp="1"/>
          </p:cNvGraphicFramePr>
          <p:nvPr/>
        </p:nvGraphicFramePr>
        <p:xfrm>
          <a:off x="463318" y="863598"/>
          <a:ext cx="13689356" cy="6907960"/>
        </p:xfrm>
        <a:graphic>
          <a:graphicData uri="http://schemas.openxmlformats.org/drawingml/2006/table">
            <a:tbl>
              <a:tblPr firstRow="1" bandRow="1">
                <a:tableStyleId>{5C22544A-7EE6-4342-B048-85BDC9FD1C3A}</a:tableStyleId>
              </a:tblPr>
              <a:tblGrid>
                <a:gridCol w="2974080">
                  <a:extLst>
                    <a:ext uri="{9D8B030D-6E8A-4147-A177-3AD203B41FA5}">
                      <a16:colId xmlns:a16="http://schemas.microsoft.com/office/drawing/2014/main" val="3832243022"/>
                    </a:ext>
                  </a:extLst>
                </a:gridCol>
                <a:gridCol w="5357638">
                  <a:extLst>
                    <a:ext uri="{9D8B030D-6E8A-4147-A177-3AD203B41FA5}">
                      <a16:colId xmlns:a16="http://schemas.microsoft.com/office/drawing/2014/main" val="1471857019"/>
                    </a:ext>
                  </a:extLst>
                </a:gridCol>
                <a:gridCol w="5357638">
                  <a:extLst>
                    <a:ext uri="{9D8B030D-6E8A-4147-A177-3AD203B41FA5}">
                      <a16:colId xmlns:a16="http://schemas.microsoft.com/office/drawing/2014/main" val="3766996306"/>
                    </a:ext>
                  </a:extLst>
                </a:gridCol>
              </a:tblGrid>
              <a:tr h="629368">
                <a:tc>
                  <a:txBody>
                    <a:bodyPr/>
                    <a:lstStyle/>
                    <a:p>
                      <a:pPr algn="ctr"/>
                      <a:r>
                        <a:rPr lang="en-US" altLang="zh-TW" sz="2600" dirty="0"/>
                        <a:t>Feature</a:t>
                      </a:r>
                      <a:endParaRPr lang="zh-TW" altLang="en-US" sz="2600" dirty="0"/>
                    </a:p>
                  </a:txBody>
                  <a:tcPr marL="109728" marR="109728" marT="54864" marB="54864" anchor="ctr">
                    <a:solidFill>
                      <a:schemeClr val="accent1">
                        <a:lumMod val="75000"/>
                      </a:schemeClr>
                    </a:solidFill>
                  </a:tcPr>
                </a:tc>
                <a:tc>
                  <a:txBody>
                    <a:bodyPr/>
                    <a:lstStyle/>
                    <a:p>
                      <a:pPr algn="ctr"/>
                      <a:r>
                        <a:rPr lang="en-US" altLang="zh-TW" sz="2600" dirty="0"/>
                        <a:t>SAP Native SQL</a:t>
                      </a:r>
                      <a:endParaRPr lang="zh-TW" altLang="en-US" sz="2600" dirty="0"/>
                    </a:p>
                  </a:txBody>
                  <a:tcPr marL="109728" marR="109728" marT="54864" marB="54864" anchor="ctr">
                    <a:solidFill>
                      <a:schemeClr val="accent1">
                        <a:lumMod val="75000"/>
                      </a:schemeClr>
                    </a:solidFill>
                  </a:tcPr>
                </a:tc>
                <a:tc>
                  <a:txBody>
                    <a:bodyPr/>
                    <a:lstStyle/>
                    <a:p>
                      <a:pPr algn="ctr"/>
                      <a:r>
                        <a:rPr lang="en-US" altLang="zh-TW" sz="2600" dirty="0"/>
                        <a:t>SAP Open SQL</a:t>
                      </a:r>
                      <a:endParaRPr lang="zh-TW" altLang="en-US" sz="2600" dirty="0"/>
                    </a:p>
                  </a:txBody>
                  <a:tcPr marL="109728" marR="109728" marT="54864" marB="54864" anchor="ctr">
                    <a:solidFill>
                      <a:schemeClr val="accent1">
                        <a:lumMod val="75000"/>
                      </a:schemeClr>
                    </a:solidFill>
                  </a:tcPr>
                </a:tc>
                <a:extLst>
                  <a:ext uri="{0D108BD9-81ED-4DB2-BD59-A6C34878D82A}">
                    <a16:rowId xmlns:a16="http://schemas.microsoft.com/office/drawing/2014/main" val="3741979036"/>
                  </a:ext>
                </a:extLst>
              </a:tr>
              <a:tr h="629368">
                <a:tc>
                  <a:txBody>
                    <a:bodyPr/>
                    <a:lstStyle/>
                    <a:p>
                      <a:pPr algn="ctr"/>
                      <a:r>
                        <a:rPr lang="en-US" altLang="zh-TW" sz="1900" dirty="0">
                          <a:latin typeface="+mj-ea"/>
                          <a:ea typeface="+mj-ea"/>
                        </a:rPr>
                        <a:t>SQL Type</a:t>
                      </a:r>
                      <a:endParaRPr lang="zh-TW" altLang="en-US" sz="1900" dirty="0">
                        <a:latin typeface="+mj-ea"/>
                        <a:ea typeface="+mj-ea"/>
                      </a:endParaRPr>
                    </a:p>
                  </a:txBody>
                  <a:tcPr marL="109728" marR="109728" marT="54864" marB="54864"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Database-specific</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Database-independent SQL defined by SAP</a:t>
                      </a:r>
                    </a:p>
                  </a:txBody>
                  <a:tcPr marL="4572" marR="4572" marT="4572" marB="0" anchor="ctr">
                    <a:solidFill>
                      <a:schemeClr val="bg1">
                        <a:lumMod val="95000"/>
                      </a:schemeClr>
                    </a:solidFill>
                  </a:tcPr>
                </a:tc>
                <a:extLst>
                  <a:ext uri="{0D108BD9-81ED-4DB2-BD59-A6C34878D82A}">
                    <a16:rowId xmlns:a16="http://schemas.microsoft.com/office/drawing/2014/main" val="2551496437"/>
                  </a:ext>
                </a:extLst>
              </a:tr>
              <a:tr h="629368">
                <a:tc>
                  <a:txBody>
                    <a:bodyPr/>
                    <a:lstStyle/>
                    <a:p>
                      <a:pPr algn="ctr"/>
                      <a:r>
                        <a:rPr lang="en-US" altLang="zh-TW" sz="1900" dirty="0">
                          <a:latin typeface="+mj-ea"/>
                          <a:ea typeface="+mj-ea"/>
                        </a:rPr>
                        <a:t>Access Method</a:t>
                      </a:r>
                      <a:endParaRPr lang="zh-TW" altLang="en-US" sz="1900" dirty="0">
                        <a:latin typeface="+mj-ea"/>
                        <a:ea typeface="+mj-ea"/>
                      </a:endParaRPr>
                    </a:p>
                  </a:txBody>
                  <a:tcPr marL="109728" marR="109728" marT="54864" marB="54864"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Bypasses ABAP Database Interface Layer</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Uses ABAP Database Interface Layer</a:t>
                      </a:r>
                    </a:p>
                  </a:txBody>
                  <a:tcPr marL="4572" marR="4572" marT="4572" marB="0" anchor="ctr">
                    <a:solidFill>
                      <a:schemeClr val="bg2">
                        <a:lumMod val="20000"/>
                        <a:lumOff val="80000"/>
                      </a:schemeClr>
                    </a:solidFill>
                  </a:tcPr>
                </a:tc>
                <a:extLst>
                  <a:ext uri="{0D108BD9-81ED-4DB2-BD59-A6C34878D82A}">
                    <a16:rowId xmlns:a16="http://schemas.microsoft.com/office/drawing/2014/main" val="2405748852"/>
                  </a:ext>
                </a:extLst>
              </a:tr>
              <a:tr h="629368">
                <a:tc>
                  <a:txBody>
                    <a:bodyPr/>
                    <a:lstStyle/>
                    <a:p>
                      <a:pPr marL="0" algn="ctr" defTabSz="914400" rtl="0" eaLnBrk="1" fontAlgn="ctr" latinLnBrk="0" hangingPunct="1"/>
                      <a:r>
                        <a:rPr lang="en-US" sz="1900" kern="1200" dirty="0">
                          <a:solidFill>
                            <a:schemeClr val="dk1"/>
                          </a:solidFill>
                          <a:latin typeface="+mj-ea"/>
                          <a:ea typeface="+mj-ea"/>
                          <a:cs typeface="+mn-cs"/>
                        </a:rPr>
                        <a:t>Compatibility</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Not adaptable to all SAP systems</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Adaptable to all SAP systems</a:t>
                      </a:r>
                    </a:p>
                  </a:txBody>
                  <a:tcPr marL="4572" marR="4572" marT="4572" marB="0" anchor="ctr">
                    <a:solidFill>
                      <a:schemeClr val="bg1">
                        <a:lumMod val="95000"/>
                      </a:schemeClr>
                    </a:solidFill>
                  </a:tcPr>
                </a:tc>
                <a:extLst>
                  <a:ext uri="{0D108BD9-81ED-4DB2-BD59-A6C34878D82A}">
                    <a16:rowId xmlns:a16="http://schemas.microsoft.com/office/drawing/2014/main" val="1455881097"/>
                  </a:ext>
                </a:extLst>
              </a:tr>
              <a:tr h="834128">
                <a:tc>
                  <a:txBody>
                    <a:bodyPr/>
                    <a:lstStyle/>
                    <a:p>
                      <a:pPr marL="0" algn="ctr" defTabSz="914400" rtl="0" eaLnBrk="1" fontAlgn="ctr" latinLnBrk="0" hangingPunct="1"/>
                      <a:r>
                        <a:rPr lang="en-US" sz="1900" kern="1200" dirty="0">
                          <a:solidFill>
                            <a:schemeClr val="dk1"/>
                          </a:solidFill>
                          <a:latin typeface="+mj-ea"/>
                          <a:ea typeface="+mj-ea"/>
                          <a:cs typeface="+mn-cs"/>
                        </a:rPr>
                        <a:t>Access Scope</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Can access tables, views, stored procedures, third-party databases</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Can only access tables and views created in ABAP Dictionary</a:t>
                      </a:r>
                    </a:p>
                  </a:txBody>
                  <a:tcPr marL="4572" marR="4572" marT="4572" marB="0" anchor="ctr">
                    <a:solidFill>
                      <a:schemeClr val="bg2">
                        <a:lumMod val="20000"/>
                        <a:lumOff val="80000"/>
                      </a:schemeClr>
                    </a:solidFill>
                  </a:tcPr>
                </a:tc>
                <a:extLst>
                  <a:ext uri="{0D108BD9-81ED-4DB2-BD59-A6C34878D82A}">
                    <a16:rowId xmlns:a16="http://schemas.microsoft.com/office/drawing/2014/main" val="1285277700"/>
                  </a:ext>
                </a:extLst>
              </a:tr>
              <a:tr h="629368">
                <a:tc>
                  <a:txBody>
                    <a:bodyPr/>
                    <a:lstStyle/>
                    <a:p>
                      <a:pPr marL="0" algn="ctr" defTabSz="914400" rtl="0" eaLnBrk="1" fontAlgn="ctr" latinLnBrk="0" hangingPunct="1"/>
                      <a:r>
                        <a:rPr lang="en-US" sz="1900" kern="1200" dirty="0">
                          <a:solidFill>
                            <a:schemeClr val="dk1"/>
                          </a:solidFill>
                          <a:latin typeface="+mj-ea"/>
                          <a:ea typeface="+mj-ea"/>
                          <a:cs typeface="+mn-cs"/>
                        </a:rPr>
                        <a:t>Cache Use</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Does not use cache</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Uses cache</a:t>
                      </a:r>
                    </a:p>
                  </a:txBody>
                  <a:tcPr marL="4572" marR="4572" marT="4572" marB="0" anchor="ctr">
                    <a:solidFill>
                      <a:schemeClr val="bg1">
                        <a:lumMod val="95000"/>
                      </a:schemeClr>
                    </a:solidFill>
                  </a:tcPr>
                </a:tc>
                <a:extLst>
                  <a:ext uri="{0D108BD9-81ED-4DB2-BD59-A6C34878D82A}">
                    <a16:rowId xmlns:a16="http://schemas.microsoft.com/office/drawing/2014/main" val="2148868828"/>
                  </a:ext>
                </a:extLst>
              </a:tr>
              <a:tr h="834128">
                <a:tc>
                  <a:txBody>
                    <a:bodyPr/>
                    <a:lstStyle/>
                    <a:p>
                      <a:pPr marL="0" algn="ctr" defTabSz="914400" rtl="0" eaLnBrk="1" fontAlgn="ctr" latinLnBrk="0" hangingPunct="1"/>
                      <a:r>
                        <a:rPr lang="en-US" sz="1900" kern="1200" dirty="0">
                          <a:solidFill>
                            <a:schemeClr val="dk1"/>
                          </a:solidFill>
                          <a:latin typeface="+mj-ea"/>
                          <a:ea typeface="+mj-ea"/>
                          <a:cs typeface="+mn-cs"/>
                        </a:rPr>
                        <a:t>Typical Use Cases</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Used for DML, DDL, DCL, modifying database objects directly</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Used for DML operations (SELECT, INSERT, UPDATE, DELETE)</a:t>
                      </a:r>
                    </a:p>
                  </a:txBody>
                  <a:tcPr marL="4572" marR="4572" marT="4572" marB="0" anchor="ctr">
                    <a:solidFill>
                      <a:schemeClr val="bg2">
                        <a:lumMod val="20000"/>
                        <a:lumOff val="80000"/>
                      </a:schemeClr>
                    </a:solidFill>
                  </a:tcPr>
                </a:tc>
                <a:extLst>
                  <a:ext uri="{0D108BD9-81ED-4DB2-BD59-A6C34878D82A}">
                    <a16:rowId xmlns:a16="http://schemas.microsoft.com/office/drawing/2014/main" val="1472606750"/>
                  </a:ext>
                </a:extLst>
              </a:tr>
              <a:tr h="629368">
                <a:tc>
                  <a:txBody>
                    <a:bodyPr/>
                    <a:lstStyle/>
                    <a:p>
                      <a:pPr marL="0" algn="ctr" defTabSz="914400" rtl="0" eaLnBrk="1" fontAlgn="ctr" latinLnBrk="0" hangingPunct="1"/>
                      <a:r>
                        <a:rPr lang="en-US" sz="1900" kern="1200" dirty="0">
                          <a:solidFill>
                            <a:schemeClr val="dk1"/>
                          </a:solidFill>
                          <a:latin typeface="+mj-ea"/>
                          <a:ea typeface="+mj-ea"/>
                          <a:cs typeface="+mn-cs"/>
                        </a:rPr>
                        <a:t>Security Risk</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Can modify/delete tables, higher security risk</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Lower security risk</a:t>
                      </a:r>
                    </a:p>
                  </a:txBody>
                  <a:tcPr marL="4572" marR="4572" marT="4572" marB="0" anchor="ctr">
                    <a:solidFill>
                      <a:schemeClr val="bg1">
                        <a:lumMod val="95000"/>
                      </a:schemeClr>
                    </a:solidFill>
                  </a:tcPr>
                </a:tc>
                <a:extLst>
                  <a:ext uri="{0D108BD9-81ED-4DB2-BD59-A6C34878D82A}">
                    <a16:rowId xmlns:a16="http://schemas.microsoft.com/office/drawing/2014/main" val="773350916"/>
                  </a:ext>
                </a:extLst>
              </a:tr>
              <a:tr h="629368">
                <a:tc>
                  <a:txBody>
                    <a:bodyPr/>
                    <a:lstStyle/>
                    <a:p>
                      <a:pPr marL="0" algn="ctr" defTabSz="914400" rtl="0" eaLnBrk="1" fontAlgn="ctr" latinLnBrk="0" hangingPunct="1"/>
                      <a:r>
                        <a:rPr lang="en-US" sz="1900" kern="1200" dirty="0">
                          <a:solidFill>
                            <a:schemeClr val="dk1"/>
                          </a:solidFill>
                          <a:latin typeface="+mj-ea"/>
                          <a:ea typeface="+mj-ea"/>
                          <a:cs typeface="+mn-cs"/>
                        </a:rPr>
                        <a:t>Database Independence</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Depends on the underlying database</a:t>
                      </a:r>
                    </a:p>
                  </a:txBody>
                  <a:tcPr marL="4572" marR="4572" marT="4572" marB="0" anchor="ctr">
                    <a:solidFill>
                      <a:schemeClr val="bg2">
                        <a:lumMod val="20000"/>
                        <a:lumOff val="80000"/>
                      </a:schemeClr>
                    </a:solidFill>
                  </a:tcPr>
                </a:tc>
                <a:tc>
                  <a:txBody>
                    <a:bodyPr/>
                    <a:lstStyle/>
                    <a:p>
                      <a:pPr algn="l" fontAlgn="ctr"/>
                      <a:r>
                        <a:rPr lang="en-US" sz="1900" b="0" i="0" u="none" strike="noStrike" dirty="0">
                          <a:solidFill>
                            <a:srgbClr val="000000"/>
                          </a:solidFill>
                          <a:effectLst/>
                          <a:latin typeface="+mj-ea"/>
                          <a:ea typeface="+mj-ea"/>
                        </a:rPr>
                        <a:t>Independent of underlying database</a:t>
                      </a:r>
                    </a:p>
                  </a:txBody>
                  <a:tcPr marL="4572" marR="4572" marT="4572" marB="0" anchor="ctr">
                    <a:solidFill>
                      <a:schemeClr val="bg2">
                        <a:lumMod val="20000"/>
                        <a:lumOff val="80000"/>
                      </a:schemeClr>
                    </a:solidFill>
                  </a:tcPr>
                </a:tc>
                <a:extLst>
                  <a:ext uri="{0D108BD9-81ED-4DB2-BD59-A6C34878D82A}">
                    <a16:rowId xmlns:a16="http://schemas.microsoft.com/office/drawing/2014/main" val="517063453"/>
                  </a:ext>
                </a:extLst>
              </a:tr>
              <a:tr h="834128">
                <a:tc>
                  <a:txBody>
                    <a:bodyPr/>
                    <a:lstStyle/>
                    <a:p>
                      <a:pPr marL="0" algn="ctr" defTabSz="914400" rtl="0" eaLnBrk="1" fontAlgn="ctr" latinLnBrk="0" hangingPunct="1"/>
                      <a:r>
                        <a:rPr lang="en-US" sz="1900" kern="1200" dirty="0">
                          <a:solidFill>
                            <a:schemeClr val="dk1"/>
                          </a:solidFill>
                          <a:latin typeface="+mj-ea"/>
                          <a:ea typeface="+mj-ea"/>
                          <a:cs typeface="+mn-cs"/>
                        </a:rPr>
                        <a:t>Operation Scope</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Can operate on objects not managed by ABAP Dictionary</a:t>
                      </a:r>
                    </a:p>
                  </a:txBody>
                  <a:tcPr marL="4572" marR="4572" marT="4572" marB="0" anchor="ctr">
                    <a:solidFill>
                      <a:schemeClr val="bg1">
                        <a:lumMod val="95000"/>
                      </a:schemeClr>
                    </a:solidFill>
                  </a:tcPr>
                </a:tc>
                <a:tc>
                  <a:txBody>
                    <a:bodyPr/>
                    <a:lstStyle/>
                    <a:p>
                      <a:pPr algn="l" fontAlgn="ctr"/>
                      <a:r>
                        <a:rPr lang="en-US" sz="1900" b="0" i="0" u="none" strike="noStrike" dirty="0">
                          <a:solidFill>
                            <a:srgbClr val="000000"/>
                          </a:solidFill>
                          <a:effectLst/>
                          <a:latin typeface="+mj-ea"/>
                          <a:ea typeface="+mj-ea"/>
                        </a:rPr>
                        <a:t>Limited to DML on ABAP Dictionary objects</a:t>
                      </a:r>
                    </a:p>
                  </a:txBody>
                  <a:tcPr marL="4572" marR="4572" marT="4572" marB="0" anchor="ctr">
                    <a:solidFill>
                      <a:schemeClr val="bg1">
                        <a:lumMod val="95000"/>
                      </a:schemeClr>
                    </a:solidFill>
                  </a:tcPr>
                </a:tc>
                <a:extLst>
                  <a:ext uri="{0D108BD9-81ED-4DB2-BD59-A6C34878D82A}">
                    <a16:rowId xmlns:a16="http://schemas.microsoft.com/office/drawing/2014/main" val="3246178504"/>
                  </a:ext>
                </a:extLst>
              </a:tr>
            </a:tbl>
          </a:graphicData>
        </a:graphic>
      </p:graphicFrame>
    </p:spTree>
    <p:extLst>
      <p:ext uri="{BB962C8B-B14F-4D97-AF65-F5344CB8AC3E}">
        <p14:creationId xmlns:p14="http://schemas.microsoft.com/office/powerpoint/2010/main" val="16318484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7844790"/>
            <a:ext cx="586740" cy="220980"/>
          </a:xfrm>
          <a:prstGeom prst="rect">
            <a:avLst/>
          </a:prstGeom>
        </p:spPr>
        <p:txBody>
          <a:bodyPr/>
          <a:lstStyle/>
          <a:p>
            <a:pPr>
              <a:defRPr/>
            </a:pPr>
            <a:fld id="{7B5EF146-91F7-4A53-ACA9-1E45E433FC29}" type="slidenum">
              <a:rPr lang="en-US" altLang="en-US">
                <a:solidFill>
                  <a:srgbClr val="000000"/>
                </a:solidFill>
                <a:latin typeface="Arial" panose="020B0604020202020204"/>
              </a:rPr>
              <a:pPr>
                <a:defRPr/>
              </a:pPr>
              <a:t>111</a:t>
            </a:fld>
            <a:endParaRPr lang="en-US" altLang="en-US">
              <a:solidFill>
                <a:srgbClr val="000000"/>
              </a:solidFill>
              <a:latin typeface="Arial" panose="020B0604020202020204"/>
            </a:endParaRPr>
          </a:p>
        </p:txBody>
      </p:sp>
      <p:sp>
        <p:nvSpPr>
          <p:cNvPr id="3" name="Rectangle 2"/>
          <p:cNvSpPr txBox="1">
            <a:spLocks noChangeArrowheads="1"/>
          </p:cNvSpPr>
          <p:nvPr/>
        </p:nvSpPr>
        <p:spPr>
          <a:xfrm>
            <a:off x="1" y="3422381"/>
            <a:ext cx="14630399" cy="850973"/>
          </a:xfrm>
          <a:prstGeom prst="rect">
            <a:avLst/>
          </a:prstGeom>
          <a:noFill/>
        </p:spPr>
        <p:txBody>
          <a:bodyPr/>
          <a:lstStyle>
            <a:lvl1pPr algn="l" rtl="0" eaLnBrk="0" fontAlgn="base" hangingPunct="0">
              <a:lnSpc>
                <a:spcPct val="90000"/>
              </a:lnSpc>
              <a:spcBef>
                <a:spcPct val="0"/>
              </a:spcBef>
              <a:spcAft>
                <a:spcPct val="0"/>
              </a:spcAft>
              <a:defRPr sz="2200">
                <a:solidFill>
                  <a:schemeClr val="hlink"/>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eaLnBrk="1" hangingPunct="1"/>
            <a:r>
              <a:rPr lang="en-US" altLang="zh-CN" sz="4800" b="1" kern="0" dirty="0">
                <a:solidFill>
                  <a:srgbClr val="000000"/>
                </a:solidFill>
                <a:latin typeface="Arial" panose="020B0604020202020204"/>
                <a:ea typeface="宋体" panose="02010600030101010101" pitchFamily="2" charset="-122"/>
              </a:rPr>
              <a:t>Native SQL</a:t>
            </a:r>
            <a:endParaRPr lang="en-US" altLang="zh-CN" sz="2160" b="1" kern="0" dirty="0">
              <a:solidFill>
                <a:srgbClr val="0F6DFF"/>
              </a:solidFill>
              <a:latin typeface="Arial" panose="020B0604020202020204"/>
              <a:ea typeface="宋体" panose="02010600030101010101" pitchFamily="2" charset="-122"/>
            </a:endParaRPr>
          </a:p>
        </p:txBody>
      </p:sp>
    </p:spTree>
    <p:extLst>
      <p:ext uri="{BB962C8B-B14F-4D97-AF65-F5344CB8AC3E}">
        <p14:creationId xmlns:p14="http://schemas.microsoft.com/office/powerpoint/2010/main" val="18671204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E2072F-B32C-1600-5AD1-3D115889F063}"/>
              </a:ext>
            </a:extLst>
          </p:cNvPr>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112</a:t>
            </a:fld>
            <a:endParaRPr lang="en-US" altLang="en-US">
              <a:solidFill>
                <a:srgbClr val="000000"/>
              </a:solidFill>
              <a:latin typeface="Arial"/>
            </a:endParaRPr>
          </a:p>
        </p:txBody>
      </p:sp>
      <p:sp>
        <p:nvSpPr>
          <p:cNvPr id="4" name="文字方塊 3">
            <a:extLst>
              <a:ext uri="{FF2B5EF4-FFF2-40B4-BE49-F238E27FC236}">
                <a16:creationId xmlns:a16="http://schemas.microsoft.com/office/drawing/2014/main" id="{481A6EA0-C255-0215-A8FA-3B9408161050}"/>
              </a:ext>
            </a:extLst>
          </p:cNvPr>
          <p:cNvSpPr txBox="1"/>
          <p:nvPr/>
        </p:nvSpPr>
        <p:spPr>
          <a:xfrm>
            <a:off x="1052098" y="1161826"/>
            <a:ext cx="12444446" cy="3416320"/>
          </a:xfrm>
          <a:prstGeom prst="rect">
            <a:avLst/>
          </a:prstGeom>
          <a:noFill/>
        </p:spPr>
        <p:txBody>
          <a:bodyPr wrap="square">
            <a:spAutoFit/>
          </a:bodyPr>
          <a:lstStyle/>
          <a:p>
            <a:pPr marL="411480" indent="-411480">
              <a:buFontTx/>
              <a:buAutoNum type="arabicParenR"/>
            </a:pPr>
            <a:r>
              <a:rPr lang="en-US" altLang="zh-TW" sz="2880" dirty="0">
                <a:solidFill>
                  <a:srgbClr val="000000"/>
                </a:solidFill>
                <a:latin typeface="Arial"/>
              </a:rPr>
              <a:t>After SAP is upgraded to S4, only SAP HANA database is supported. In theory, HANA database is backward compatible, so ABAP programs based on Hana's Native SQL are also reusable.</a:t>
            </a:r>
          </a:p>
          <a:p>
            <a:pPr marL="411480" indent="-411480">
              <a:buFontTx/>
              <a:buAutoNum type="arabicParenR"/>
            </a:pPr>
            <a:endParaRPr lang="en-US" altLang="zh-TW" sz="2880" dirty="0">
              <a:solidFill>
                <a:srgbClr val="000000"/>
              </a:solidFill>
              <a:latin typeface="Arial"/>
            </a:endParaRPr>
          </a:p>
          <a:p>
            <a:pPr marL="411480" indent="-411480">
              <a:buFontTx/>
              <a:buAutoNum type="arabicParenR"/>
            </a:pPr>
            <a:r>
              <a:rPr lang="en-US" altLang="zh-TW" sz="2880" dirty="0">
                <a:solidFill>
                  <a:srgbClr val="000000"/>
                </a:solidFill>
                <a:latin typeface="Arial"/>
              </a:rPr>
              <a:t>Native SQL will not filter the current client number by default like Open SQL, and all statements need to be specified by yourself.</a:t>
            </a:r>
          </a:p>
          <a:p>
            <a:pPr marL="411480" indent="-411480">
              <a:buFontTx/>
              <a:buAutoNum type="arabicParenR"/>
            </a:pPr>
            <a:endParaRPr lang="en-US" altLang="zh-TW" dirty="0">
              <a:solidFill>
                <a:srgbClr val="000000"/>
              </a:solidFill>
              <a:latin typeface="Arial"/>
            </a:endParaRPr>
          </a:p>
          <a:p>
            <a:endParaRPr lang="zh-TW" altLang="en-US" dirty="0">
              <a:solidFill>
                <a:srgbClr val="000000"/>
              </a:solidFill>
              <a:latin typeface="Arial"/>
            </a:endParaRPr>
          </a:p>
        </p:txBody>
      </p:sp>
      <p:sp>
        <p:nvSpPr>
          <p:cNvPr id="6" name="文字方塊 5">
            <a:extLst>
              <a:ext uri="{FF2B5EF4-FFF2-40B4-BE49-F238E27FC236}">
                <a16:creationId xmlns:a16="http://schemas.microsoft.com/office/drawing/2014/main" id="{56AB50BA-6764-3E5D-923D-9534ADD212EB}"/>
              </a:ext>
            </a:extLst>
          </p:cNvPr>
          <p:cNvSpPr txBox="1"/>
          <p:nvPr/>
        </p:nvSpPr>
        <p:spPr>
          <a:xfrm>
            <a:off x="436672" y="-14914"/>
            <a:ext cx="13738393" cy="683264"/>
          </a:xfrm>
          <a:prstGeom prst="rect">
            <a:avLst/>
          </a:prstGeom>
          <a:noFill/>
        </p:spPr>
        <p:txBody>
          <a:bodyPr wrap="square">
            <a:spAutoFit/>
          </a:bodyPr>
          <a:lstStyle/>
          <a:p>
            <a:pPr algn="ctr"/>
            <a:r>
              <a:rPr lang="en-US" altLang="zh-TW" sz="3840" b="1" dirty="0">
                <a:solidFill>
                  <a:srgbClr val="000000">
                    <a:lumMod val="75000"/>
                    <a:lumOff val="25000"/>
                  </a:srgbClr>
                </a:solidFill>
                <a:latin typeface="Arial"/>
              </a:rPr>
              <a:t>Notes and precautions</a:t>
            </a:r>
            <a:endParaRPr lang="zh-TW" altLang="en-US" sz="3840" b="1" dirty="0">
              <a:solidFill>
                <a:srgbClr val="000000">
                  <a:lumMod val="75000"/>
                  <a:lumOff val="25000"/>
                </a:srgbClr>
              </a:solidFill>
              <a:latin typeface="Arial"/>
            </a:endParaRPr>
          </a:p>
        </p:txBody>
      </p:sp>
    </p:spTree>
    <p:extLst>
      <p:ext uri="{BB962C8B-B14F-4D97-AF65-F5344CB8AC3E}">
        <p14:creationId xmlns:p14="http://schemas.microsoft.com/office/powerpoint/2010/main" val="1975771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4C32E438-EE53-1B82-84CF-AA98C14D558E}"/>
              </a:ext>
            </a:extLst>
          </p:cNvPr>
          <p:cNvSpPr>
            <a:spLocks noGrp="1"/>
          </p:cNvSpPr>
          <p:nvPr>
            <p:ph type="body" sz="quarter" idx="11"/>
          </p:nvPr>
        </p:nvSpPr>
        <p:spPr/>
        <p:txBody>
          <a:bodyPr/>
          <a:lstStyle/>
          <a:p>
            <a:r>
              <a:rPr lang="en-US" altLang="zh-TW" dirty="0"/>
              <a:t>Native SQL</a:t>
            </a:r>
            <a:endParaRPr lang="zh-TW" altLang="en-US" dirty="0"/>
          </a:p>
        </p:txBody>
      </p:sp>
      <p:sp>
        <p:nvSpPr>
          <p:cNvPr id="16" name="標題 15">
            <a:extLst>
              <a:ext uri="{FF2B5EF4-FFF2-40B4-BE49-F238E27FC236}">
                <a16:creationId xmlns:a16="http://schemas.microsoft.com/office/drawing/2014/main" id="{94222168-0291-1276-B928-7D33AB5B62CD}"/>
              </a:ext>
            </a:extLst>
          </p:cNvPr>
          <p:cNvSpPr>
            <a:spLocks noGrp="1"/>
          </p:cNvSpPr>
          <p:nvPr>
            <p:ph type="title"/>
          </p:nvPr>
        </p:nvSpPr>
        <p:spPr/>
        <p:txBody>
          <a:bodyPr/>
          <a:lstStyle/>
          <a:p>
            <a:r>
              <a:rPr lang="en-US" altLang="zh-TW" sz="4320" b="1" dirty="0"/>
              <a:t>Native SQL (Exec SQL)</a:t>
            </a:r>
            <a:endParaRPr lang="zh-TW" altLang="en-US" sz="4320" b="1" dirty="0"/>
          </a:p>
        </p:txBody>
      </p:sp>
      <p:sp>
        <p:nvSpPr>
          <p:cNvPr id="8" name="文字方塊 7">
            <a:extLst>
              <a:ext uri="{FF2B5EF4-FFF2-40B4-BE49-F238E27FC236}">
                <a16:creationId xmlns:a16="http://schemas.microsoft.com/office/drawing/2014/main" id="{F40D1FC0-04F0-F421-C5A7-04D666DBFDB1}"/>
              </a:ext>
            </a:extLst>
          </p:cNvPr>
          <p:cNvSpPr txBox="1"/>
          <p:nvPr/>
        </p:nvSpPr>
        <p:spPr>
          <a:xfrm>
            <a:off x="457200" y="2462742"/>
            <a:ext cx="11205866" cy="2160591"/>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1667">
                <a:solidFill>
                  <a:srgbClr val="FFFFFF"/>
                </a:solidFill>
                <a:latin typeface="IBM Plex Sans" panose="020B0503050203000203" pitchFamily="34" charset="0"/>
                <a:ea typeface="細明體" panose="02020509000000000000" pitchFamily="49" charset="-120"/>
              </a:defRPr>
            </a:lvl1pPr>
          </a:lstStyle>
          <a:p>
            <a:pPr defTabSz="1097236"/>
            <a:r>
              <a:rPr lang="en-US" altLang="zh-TW" sz="3360" b="1" dirty="0">
                <a:solidFill>
                  <a:srgbClr val="0530AD">
                    <a:lumMod val="40000"/>
                    <a:lumOff val="60000"/>
                  </a:srgbClr>
                </a:solidFill>
              </a:rPr>
              <a:t>EXEC SQL </a:t>
            </a:r>
          </a:p>
          <a:p>
            <a:pPr defTabSz="1097236"/>
            <a:r>
              <a:rPr lang="en-US" altLang="zh-TW" sz="3360" dirty="0"/>
              <a:t> </a:t>
            </a:r>
            <a:r>
              <a:rPr lang="zh-TW" altLang="en-US" sz="3360" dirty="0"/>
              <a:t>  </a:t>
            </a:r>
            <a:r>
              <a:rPr lang="en-US" altLang="zh-TW" sz="3360" dirty="0"/>
              <a:t> [ PERFORMING &lt;</a:t>
            </a:r>
            <a:r>
              <a:rPr lang="en-US" altLang="zh-TW" sz="3360" dirty="0" err="1"/>
              <a:t>form_routine</a:t>
            </a:r>
            <a:r>
              <a:rPr lang="en-US" altLang="zh-TW" sz="3360" dirty="0"/>
              <a:t>&gt; ].</a:t>
            </a:r>
          </a:p>
          <a:p>
            <a:pPr defTabSz="1097236"/>
            <a:r>
              <a:rPr lang="en-US" altLang="zh-TW" sz="3360" dirty="0"/>
              <a:t>  </a:t>
            </a:r>
            <a:r>
              <a:rPr lang="zh-TW" altLang="en-US" sz="3360" dirty="0"/>
              <a:t>  </a:t>
            </a:r>
            <a:r>
              <a:rPr lang="en-US" altLang="zh-TW" sz="3360" dirty="0"/>
              <a:t>&lt;</a:t>
            </a:r>
            <a:r>
              <a:rPr lang="en-US" altLang="zh-TW" sz="3360" dirty="0" err="1"/>
              <a:t>native_sql_statements</a:t>
            </a:r>
            <a:r>
              <a:rPr lang="en-US" altLang="zh-TW" sz="3360" dirty="0"/>
              <a:t>&gt;</a:t>
            </a:r>
          </a:p>
          <a:p>
            <a:pPr defTabSz="1097236"/>
            <a:r>
              <a:rPr lang="en-US" altLang="zh-TW" sz="3360" b="1" dirty="0">
                <a:solidFill>
                  <a:srgbClr val="0530AD">
                    <a:lumMod val="40000"/>
                    <a:lumOff val="60000"/>
                  </a:srgbClr>
                </a:solidFill>
              </a:rPr>
              <a:t>ENDEXEC.</a:t>
            </a:r>
          </a:p>
        </p:txBody>
      </p:sp>
    </p:spTree>
    <p:extLst>
      <p:ext uri="{BB962C8B-B14F-4D97-AF65-F5344CB8AC3E}">
        <p14:creationId xmlns:p14="http://schemas.microsoft.com/office/powerpoint/2010/main" val="1913720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Native SQL</a:t>
            </a:r>
            <a:endParaRPr lang="zh-TW" altLang="en-US" dirty="0"/>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Get a single record</a:t>
            </a:r>
            <a:br>
              <a:rPr lang="zh-TW" altLang="en-US" dirty="0"/>
            </a:br>
            <a:endParaRPr lang="zh-TW" altLang="en-US" dirty="0"/>
          </a:p>
        </p:txBody>
      </p:sp>
      <p:sp>
        <p:nvSpPr>
          <p:cNvPr id="6" name="文字方塊 5">
            <a:extLst>
              <a:ext uri="{FF2B5EF4-FFF2-40B4-BE49-F238E27FC236}">
                <a16:creationId xmlns:a16="http://schemas.microsoft.com/office/drawing/2014/main" id="{C4A62245-8F3F-F0F0-D0E4-7066F86E7CA7}"/>
              </a:ext>
            </a:extLst>
          </p:cNvPr>
          <p:cNvSpPr txBox="1"/>
          <p:nvPr/>
        </p:nvSpPr>
        <p:spPr>
          <a:xfrm>
            <a:off x="412739" y="2425277"/>
            <a:ext cx="11250329" cy="474591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800" b="1">
                <a:solidFill>
                  <a:schemeClr val="accent3">
                    <a:lumMod val="40000"/>
                    <a:lumOff val="60000"/>
                  </a:schemeClr>
                </a:solidFill>
                <a:latin typeface="IBM Plex Sans" panose="020B0503050203000203" pitchFamily="34" charset="0"/>
                <a:ea typeface="細明體" panose="02020509000000000000" pitchFamily="49" charset="-120"/>
              </a:defRPr>
            </a:lvl1pPr>
          </a:lstStyle>
          <a:p>
            <a:pPr defTabSz="1097236"/>
            <a:r>
              <a:rPr lang="en-US" altLang="zh-TW" sz="3360" b="0" dirty="0">
                <a:solidFill>
                  <a:srgbClr val="FFFFFF"/>
                </a:solidFill>
              </a:rPr>
              <a:t>DATA: </a:t>
            </a:r>
            <a:r>
              <a:rPr lang="en-US" altLang="zh-TW" sz="3360" b="0" dirty="0" err="1">
                <a:solidFill>
                  <a:srgbClr val="FFFFFF"/>
                </a:solidFill>
              </a:rPr>
              <a:t>lv_count</a:t>
            </a:r>
            <a:r>
              <a:rPr lang="en-US" altLang="zh-TW" sz="3360" b="0" dirty="0">
                <a:solidFill>
                  <a:srgbClr val="FFFFFF"/>
                </a:solidFill>
              </a:rPr>
              <a:t> TYPE </a:t>
            </a:r>
            <a:r>
              <a:rPr lang="en-US" altLang="zh-TW" sz="3360" b="0" dirty="0" err="1">
                <a:solidFill>
                  <a:srgbClr val="FFFFFF"/>
                </a:solidFill>
              </a:rPr>
              <a:t>i</a:t>
            </a:r>
            <a:r>
              <a:rPr lang="en-US" altLang="zh-TW" sz="3360" b="0" dirty="0">
                <a:solidFill>
                  <a:srgbClr val="FFFFFF"/>
                </a:solidFill>
              </a:rPr>
              <a:t>.</a:t>
            </a:r>
          </a:p>
          <a:p>
            <a:pPr defTabSz="1097236"/>
            <a:endParaRPr lang="en-US" altLang="zh-TW" sz="3360" b="0" dirty="0">
              <a:solidFill>
                <a:srgbClr val="FFFFFF"/>
              </a:solidFill>
            </a:endParaRPr>
          </a:p>
          <a:p>
            <a:pPr defTabSz="1097236"/>
            <a:r>
              <a:rPr lang="en-US" altLang="zh-TW" sz="3360" dirty="0">
                <a:solidFill>
                  <a:srgbClr val="0530AD">
                    <a:lumMod val="40000"/>
                    <a:lumOff val="60000"/>
                  </a:srgbClr>
                </a:solidFill>
              </a:rPr>
              <a:t>EXEC SQL.</a:t>
            </a:r>
          </a:p>
          <a:p>
            <a:pPr defTabSz="1097236"/>
            <a:r>
              <a:rPr lang="en-US" altLang="zh-TW" sz="3360" b="0" dirty="0">
                <a:solidFill>
                  <a:srgbClr val="FFFFFF"/>
                </a:solidFill>
              </a:rPr>
              <a:t>    select </a:t>
            </a:r>
            <a:r>
              <a:rPr lang="en-US" altLang="zh-TW" sz="3360" dirty="0">
                <a:solidFill>
                  <a:srgbClr val="0530AD">
                    <a:lumMod val="40000"/>
                    <a:lumOff val="60000"/>
                  </a:srgbClr>
                </a:solidFill>
              </a:rPr>
              <a:t>count(1)</a:t>
            </a:r>
            <a:r>
              <a:rPr lang="en-US" altLang="zh-TW" sz="3360" b="0" dirty="0">
                <a:solidFill>
                  <a:srgbClr val="FFFFFF"/>
                </a:solidFill>
              </a:rPr>
              <a:t> into :</a:t>
            </a:r>
            <a:r>
              <a:rPr lang="en-US" altLang="zh-TW" sz="3360" b="0" dirty="0" err="1">
                <a:solidFill>
                  <a:srgbClr val="FFFFFF"/>
                </a:solidFill>
              </a:rPr>
              <a:t>lv_count</a:t>
            </a:r>
            <a:endParaRPr lang="en-US" altLang="zh-TW" sz="3360" b="0" dirty="0">
              <a:solidFill>
                <a:srgbClr val="FFFFFF"/>
              </a:solidFill>
            </a:endParaRPr>
          </a:p>
          <a:p>
            <a:pPr defTabSz="1097236"/>
            <a:r>
              <a:rPr lang="en-US" altLang="zh-TW" sz="3360" b="0" dirty="0">
                <a:solidFill>
                  <a:srgbClr val="FFFFFF"/>
                </a:solidFill>
              </a:rPr>
              <a:t>    from </a:t>
            </a:r>
            <a:r>
              <a:rPr lang="en-US" altLang="zh-TW" sz="3360" b="0" dirty="0" err="1">
                <a:solidFill>
                  <a:srgbClr val="FFFFFF"/>
                </a:solidFill>
              </a:rPr>
              <a:t>saphanadb.scarr</a:t>
            </a:r>
            <a:endParaRPr lang="en-US" altLang="zh-TW" sz="3360" b="0" dirty="0">
              <a:solidFill>
                <a:srgbClr val="FFFFFF"/>
              </a:solidFill>
            </a:endParaRPr>
          </a:p>
          <a:p>
            <a:pPr defTabSz="1097236"/>
            <a:r>
              <a:rPr lang="en-US" altLang="zh-TW" sz="3360" b="0" dirty="0">
                <a:solidFill>
                  <a:srgbClr val="FFFFFF"/>
                </a:solidFill>
              </a:rPr>
              <a:t>    where </a:t>
            </a:r>
            <a:r>
              <a:rPr lang="en-US" altLang="zh-TW" sz="3360" b="0" dirty="0" err="1">
                <a:solidFill>
                  <a:srgbClr val="FFFFFF"/>
                </a:solidFill>
              </a:rPr>
              <a:t>mandt</a:t>
            </a:r>
            <a:r>
              <a:rPr lang="en-US" altLang="zh-TW" sz="3360" b="0" dirty="0">
                <a:solidFill>
                  <a:srgbClr val="FFFFFF"/>
                </a:solidFill>
              </a:rPr>
              <a:t> = :</a:t>
            </a:r>
            <a:r>
              <a:rPr lang="en-US" altLang="zh-TW" sz="3360" b="0" dirty="0" err="1">
                <a:solidFill>
                  <a:srgbClr val="FFFFFF"/>
                </a:solidFill>
              </a:rPr>
              <a:t>sy-mandt</a:t>
            </a:r>
            <a:r>
              <a:rPr lang="en-US" altLang="zh-TW" sz="3360" b="0" dirty="0">
                <a:solidFill>
                  <a:srgbClr val="FFFFFF"/>
                </a:solidFill>
              </a:rPr>
              <a:t> ;</a:t>
            </a:r>
          </a:p>
          <a:p>
            <a:pPr defTabSz="1097236"/>
            <a:r>
              <a:rPr lang="en-US" altLang="zh-TW" sz="3360" dirty="0">
                <a:solidFill>
                  <a:srgbClr val="0530AD">
                    <a:lumMod val="40000"/>
                    <a:lumOff val="60000"/>
                  </a:srgbClr>
                </a:solidFill>
              </a:rPr>
              <a:t>ENDEXEC.</a:t>
            </a:r>
          </a:p>
          <a:p>
            <a:pPr defTabSz="1097236"/>
            <a:endParaRPr lang="en-US" altLang="zh-TW" sz="3360" b="0" dirty="0">
              <a:solidFill>
                <a:srgbClr val="FFFFFF"/>
              </a:solidFill>
            </a:endParaRPr>
          </a:p>
          <a:p>
            <a:pPr defTabSz="1097236"/>
            <a:r>
              <a:rPr lang="en-US" altLang="zh-TW" sz="3360" b="0" dirty="0">
                <a:solidFill>
                  <a:srgbClr val="FFFFFF"/>
                </a:solidFill>
              </a:rPr>
              <a:t>WRITE:/ </a:t>
            </a:r>
            <a:r>
              <a:rPr lang="en-US" altLang="zh-TW" sz="3360" b="0" dirty="0" err="1">
                <a:solidFill>
                  <a:srgbClr val="FFFFFF"/>
                </a:solidFill>
              </a:rPr>
              <a:t>lv_count</a:t>
            </a:r>
            <a:r>
              <a:rPr lang="en-US" altLang="zh-TW" sz="3360" b="0" dirty="0">
                <a:solidFill>
                  <a:srgbClr val="FFFFFF"/>
                </a:solidFill>
              </a:rPr>
              <a:t>.</a:t>
            </a:r>
          </a:p>
        </p:txBody>
      </p:sp>
    </p:spTree>
    <p:extLst>
      <p:ext uri="{BB962C8B-B14F-4D97-AF65-F5344CB8AC3E}">
        <p14:creationId xmlns:p14="http://schemas.microsoft.com/office/powerpoint/2010/main" val="34929156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A71657C9-C6D6-ED7B-5D46-1493896555AD}"/>
              </a:ext>
            </a:extLst>
          </p:cNvPr>
          <p:cNvSpPr txBox="1"/>
          <p:nvPr/>
        </p:nvSpPr>
        <p:spPr>
          <a:xfrm>
            <a:off x="412739" y="2425277"/>
            <a:ext cx="11250329" cy="4967514"/>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8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2640" dirty="0"/>
              <a:t>DATA: </a:t>
            </a:r>
            <a:r>
              <a:rPr lang="en-US" altLang="zh-TW" sz="2640" dirty="0" err="1"/>
              <a:t>lv_carrid</a:t>
            </a:r>
            <a:r>
              <a:rPr lang="en-US" altLang="zh-TW" sz="2640" dirty="0"/>
              <a:t>        TYPE  </a:t>
            </a:r>
            <a:r>
              <a:rPr lang="en-US" altLang="zh-TW" sz="2640" dirty="0" err="1"/>
              <a:t>scarr-carrid</a:t>
            </a:r>
            <a:r>
              <a:rPr lang="en-US" altLang="zh-TW" sz="2640" dirty="0"/>
              <a:t>,</a:t>
            </a:r>
          </a:p>
          <a:p>
            <a:pPr defTabSz="1097236"/>
            <a:r>
              <a:rPr lang="en-US" altLang="zh-TW" sz="2640" dirty="0"/>
              <a:t>            </a:t>
            </a:r>
            <a:r>
              <a:rPr lang="en-US" altLang="zh-TW" sz="2640" dirty="0" err="1"/>
              <a:t>lv_carrname</a:t>
            </a:r>
            <a:r>
              <a:rPr lang="en-US" altLang="zh-TW" sz="2640" dirty="0"/>
              <a:t>  TYPE  </a:t>
            </a:r>
            <a:r>
              <a:rPr lang="en-US" altLang="zh-TW" sz="2640" dirty="0" err="1"/>
              <a:t>scarr-carrname</a:t>
            </a:r>
            <a:r>
              <a:rPr lang="en-US" altLang="zh-TW" sz="2640" dirty="0"/>
              <a:t>.</a:t>
            </a:r>
          </a:p>
          <a:p>
            <a:pPr defTabSz="1097236"/>
            <a:endParaRPr lang="en-US" altLang="zh-TW" sz="2640" dirty="0"/>
          </a:p>
          <a:p>
            <a:pPr defTabSz="1097236"/>
            <a:r>
              <a:rPr lang="en-US" altLang="zh-TW" sz="2640" b="1" dirty="0">
                <a:solidFill>
                  <a:srgbClr val="0530AD">
                    <a:lumMod val="40000"/>
                    <a:lumOff val="60000"/>
                  </a:srgbClr>
                </a:solidFill>
              </a:rPr>
              <a:t>EXEC SQL </a:t>
            </a:r>
            <a:r>
              <a:rPr lang="en-US" altLang="zh-TW" sz="2640" b="1" dirty="0">
                <a:solidFill>
                  <a:schemeClr val="accent4">
                    <a:lumMod val="75000"/>
                  </a:schemeClr>
                </a:solidFill>
              </a:rPr>
              <a:t>PERFORMING</a:t>
            </a:r>
            <a:r>
              <a:rPr lang="en-US" altLang="zh-TW" sz="2640" b="1" dirty="0">
                <a:solidFill>
                  <a:srgbClr val="0530AD">
                    <a:lumMod val="40000"/>
                    <a:lumOff val="60000"/>
                  </a:srgbClr>
                </a:solidFill>
              </a:rPr>
              <a:t> </a:t>
            </a:r>
            <a:r>
              <a:rPr lang="en-US" altLang="zh-TW" sz="2640" dirty="0" err="1">
                <a:solidFill>
                  <a:srgbClr val="92D050"/>
                </a:solidFill>
              </a:rPr>
              <a:t>Write_data</a:t>
            </a:r>
            <a:r>
              <a:rPr lang="en-US" altLang="zh-TW" sz="2640" dirty="0"/>
              <a:t>.</a:t>
            </a:r>
          </a:p>
          <a:p>
            <a:pPr defTabSz="1097236"/>
            <a:r>
              <a:rPr lang="en-US" altLang="zh-TW" sz="2640" dirty="0"/>
              <a:t>  select </a:t>
            </a:r>
            <a:r>
              <a:rPr lang="en-US" altLang="zh-TW" sz="2640" dirty="0" err="1"/>
              <a:t>carrid</a:t>
            </a:r>
            <a:r>
              <a:rPr lang="en-US" altLang="zh-TW" sz="2640" dirty="0"/>
              <a:t>, </a:t>
            </a:r>
            <a:r>
              <a:rPr lang="en-US" altLang="zh-TW" sz="2640" dirty="0" err="1"/>
              <a:t>carrname</a:t>
            </a:r>
            <a:r>
              <a:rPr lang="en-US" altLang="zh-TW" sz="2640" dirty="0"/>
              <a:t> into :lv_</a:t>
            </a:r>
            <a:r>
              <a:rPr lang="en-US" altLang="zh-TW" sz="2640" dirty="0" err="1"/>
              <a:t>carrid</a:t>
            </a:r>
            <a:r>
              <a:rPr lang="en-US" altLang="zh-TW" sz="2640" dirty="0"/>
              <a:t>,:</a:t>
            </a:r>
            <a:r>
              <a:rPr lang="en-US" altLang="zh-TW" sz="2640" dirty="0" err="1"/>
              <a:t>lv_carrname</a:t>
            </a:r>
            <a:endParaRPr lang="en-US" altLang="zh-TW" sz="2640" dirty="0"/>
          </a:p>
          <a:p>
            <a:pPr defTabSz="1097236"/>
            <a:r>
              <a:rPr lang="en-US" altLang="zh-TW" sz="2640" dirty="0"/>
              <a:t>  from </a:t>
            </a:r>
            <a:r>
              <a:rPr lang="en-US" altLang="zh-TW" sz="2640" dirty="0" err="1"/>
              <a:t>saphanadb.scarr</a:t>
            </a:r>
            <a:endParaRPr lang="en-US" altLang="zh-TW" sz="2640" dirty="0"/>
          </a:p>
          <a:p>
            <a:pPr defTabSz="1097236"/>
            <a:r>
              <a:rPr lang="en-US" altLang="zh-TW" sz="2640" dirty="0"/>
              <a:t>  where </a:t>
            </a:r>
            <a:r>
              <a:rPr lang="en-US" altLang="zh-TW" sz="2640" dirty="0" err="1"/>
              <a:t>mandt</a:t>
            </a:r>
            <a:r>
              <a:rPr lang="en-US" altLang="zh-TW" sz="2640" dirty="0"/>
              <a:t> = :</a:t>
            </a:r>
            <a:r>
              <a:rPr lang="en-US" altLang="zh-TW" sz="2640" dirty="0" err="1"/>
              <a:t>sy-mandt</a:t>
            </a:r>
            <a:r>
              <a:rPr lang="en-US" altLang="zh-TW" sz="2640" dirty="0"/>
              <a:t> ;</a:t>
            </a:r>
          </a:p>
          <a:p>
            <a:pPr defTabSz="1097236"/>
            <a:r>
              <a:rPr lang="en-US" altLang="zh-TW" sz="2640" b="1" dirty="0">
                <a:solidFill>
                  <a:srgbClr val="0530AD">
                    <a:lumMod val="40000"/>
                    <a:lumOff val="60000"/>
                  </a:srgbClr>
                </a:solidFill>
              </a:rPr>
              <a:t>ENDEXEC.</a:t>
            </a:r>
          </a:p>
          <a:p>
            <a:pPr defTabSz="1097236"/>
            <a:endParaRPr lang="en-US" altLang="zh-TW" sz="2640" dirty="0"/>
          </a:p>
          <a:p>
            <a:pPr defTabSz="1097236"/>
            <a:r>
              <a:rPr lang="en-US" altLang="zh-TW" sz="2640" b="1" dirty="0">
                <a:solidFill>
                  <a:schemeClr val="accent4">
                    <a:lumMod val="75000"/>
                  </a:schemeClr>
                </a:solidFill>
              </a:rPr>
              <a:t>FORM</a:t>
            </a:r>
            <a:r>
              <a:rPr lang="en-US" altLang="zh-TW" sz="2640" dirty="0">
                <a:solidFill>
                  <a:srgbClr val="0530AD">
                    <a:lumMod val="40000"/>
                    <a:lumOff val="60000"/>
                  </a:srgbClr>
                </a:solidFill>
              </a:rPr>
              <a:t> </a:t>
            </a:r>
            <a:r>
              <a:rPr lang="en-US" altLang="zh-TW" sz="2640" dirty="0" err="1">
                <a:solidFill>
                  <a:srgbClr val="92D050"/>
                </a:solidFill>
              </a:rPr>
              <a:t>Write_data</a:t>
            </a:r>
            <a:r>
              <a:rPr lang="en-US" altLang="zh-TW" sz="2640" dirty="0"/>
              <a:t>.</a:t>
            </a:r>
          </a:p>
          <a:p>
            <a:pPr defTabSz="1097236"/>
            <a:r>
              <a:rPr lang="en-US" altLang="zh-TW" sz="2640" dirty="0"/>
              <a:t>  WRITE:/ lv_</a:t>
            </a:r>
            <a:r>
              <a:rPr lang="en-US" altLang="zh-TW" sz="2640" dirty="0" err="1"/>
              <a:t>carrid</a:t>
            </a:r>
            <a:r>
              <a:rPr lang="en-US" altLang="zh-TW" sz="2640" dirty="0"/>
              <a:t>,'',</a:t>
            </a:r>
            <a:r>
              <a:rPr lang="en-US" altLang="zh-TW" sz="2640" dirty="0" err="1"/>
              <a:t>lv_carrname</a:t>
            </a:r>
            <a:r>
              <a:rPr lang="en-US" altLang="zh-TW" sz="2640" dirty="0"/>
              <a:t>.</a:t>
            </a:r>
          </a:p>
          <a:p>
            <a:pPr defTabSz="1097236"/>
            <a:r>
              <a:rPr lang="en-US" altLang="zh-TW" sz="2640" b="1" dirty="0">
                <a:solidFill>
                  <a:schemeClr val="accent4">
                    <a:lumMod val="75000"/>
                  </a:schemeClr>
                </a:solidFill>
              </a:rPr>
              <a:t>ENDFORM</a:t>
            </a:r>
            <a:r>
              <a:rPr lang="en-US" altLang="zh-TW" sz="2640" dirty="0"/>
              <a:t>.</a:t>
            </a:r>
          </a:p>
        </p:txBody>
      </p:sp>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Native SQL</a:t>
            </a:r>
            <a:endParaRPr lang="zh-TW" altLang="en-US" dirty="0"/>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Get multiple rows</a:t>
            </a:r>
          </a:p>
        </p:txBody>
      </p:sp>
    </p:spTree>
    <p:extLst>
      <p:ext uri="{BB962C8B-B14F-4D97-AF65-F5344CB8AC3E}">
        <p14:creationId xmlns:p14="http://schemas.microsoft.com/office/powerpoint/2010/main" val="10163201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Native SQL</a:t>
            </a:r>
            <a:endParaRPr lang="zh-TW" altLang="en-US" dirty="0"/>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Cursor Application</a:t>
            </a:r>
          </a:p>
        </p:txBody>
      </p:sp>
      <p:sp>
        <p:nvSpPr>
          <p:cNvPr id="4" name="文字方塊 3">
            <a:extLst>
              <a:ext uri="{FF2B5EF4-FFF2-40B4-BE49-F238E27FC236}">
                <a16:creationId xmlns:a16="http://schemas.microsoft.com/office/drawing/2014/main" id="{BA6EB648-152D-E39A-29AD-87E357A55EC8}"/>
              </a:ext>
            </a:extLst>
          </p:cNvPr>
          <p:cNvSpPr txBox="1"/>
          <p:nvPr/>
        </p:nvSpPr>
        <p:spPr>
          <a:xfrm>
            <a:off x="697801" y="2537383"/>
            <a:ext cx="4774709" cy="3342453"/>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1920" dirty="0"/>
              <a:t>DATA: BEGIN OF </a:t>
            </a:r>
            <a:r>
              <a:rPr lang="en-US" altLang="zh-TW" sz="1920" dirty="0" err="1"/>
              <a:t>gs_scarr</a:t>
            </a:r>
            <a:r>
              <a:rPr lang="en-US" altLang="zh-TW" sz="1920" dirty="0"/>
              <a:t>,</a:t>
            </a:r>
          </a:p>
          <a:p>
            <a:pPr defTabSz="1097236"/>
            <a:r>
              <a:rPr lang="en-US" altLang="zh-TW" sz="1920" dirty="0"/>
              <a:t>                </a:t>
            </a:r>
            <a:r>
              <a:rPr lang="en-US" altLang="zh-TW" sz="1920" dirty="0" err="1"/>
              <a:t>carrid</a:t>
            </a:r>
            <a:r>
              <a:rPr lang="en-US" altLang="zh-TW" sz="1920" dirty="0"/>
              <a:t> TYPE </a:t>
            </a:r>
            <a:r>
              <a:rPr lang="en-US" altLang="zh-TW" sz="1920" dirty="0" err="1"/>
              <a:t>scarr-carrid</a:t>
            </a:r>
            <a:r>
              <a:rPr lang="en-US" altLang="zh-TW" sz="1920" dirty="0"/>
              <a:t>,</a:t>
            </a:r>
          </a:p>
          <a:p>
            <a:pPr defTabSz="1097236"/>
            <a:r>
              <a:rPr lang="en-US" altLang="zh-TW" sz="1920" dirty="0"/>
              <a:t>                </a:t>
            </a:r>
            <a:r>
              <a:rPr lang="en-US" altLang="zh-TW" sz="1920" dirty="0" err="1"/>
              <a:t>carrname</a:t>
            </a:r>
            <a:r>
              <a:rPr lang="en-US" altLang="zh-TW" sz="1920" dirty="0"/>
              <a:t> TYPE </a:t>
            </a:r>
            <a:r>
              <a:rPr lang="en-US" altLang="zh-TW" sz="1920" dirty="0" err="1"/>
              <a:t>scarr-carrname</a:t>
            </a:r>
            <a:r>
              <a:rPr lang="en-US" altLang="zh-TW" sz="1920" dirty="0"/>
              <a:t>,</a:t>
            </a:r>
          </a:p>
          <a:p>
            <a:pPr defTabSz="1097236"/>
            <a:r>
              <a:rPr lang="en-US" altLang="zh-TW" sz="1920" dirty="0"/>
              <a:t>           END OF </a:t>
            </a:r>
            <a:r>
              <a:rPr lang="en-US" altLang="zh-TW" sz="1920" dirty="0" err="1"/>
              <a:t>gs_scarr</a:t>
            </a:r>
            <a:r>
              <a:rPr lang="en-US" altLang="zh-TW" sz="1920" dirty="0"/>
              <a:t>.</a:t>
            </a:r>
          </a:p>
          <a:p>
            <a:pPr defTabSz="1097236"/>
            <a:endParaRPr lang="en-US" altLang="zh-TW" sz="1920" dirty="0"/>
          </a:p>
          <a:p>
            <a:pPr defTabSz="1097236"/>
            <a:r>
              <a:rPr lang="en-US" altLang="zh-TW" sz="1920" dirty="0"/>
              <a:t>EXEC SQL.</a:t>
            </a:r>
          </a:p>
          <a:p>
            <a:pPr defTabSz="1097236"/>
            <a:r>
              <a:rPr lang="en-US" altLang="zh-TW" sz="1920" dirty="0"/>
              <a:t>  </a:t>
            </a:r>
            <a:r>
              <a:rPr lang="en-US" altLang="zh-TW" sz="1920" b="1" dirty="0">
                <a:solidFill>
                  <a:srgbClr val="0530AD">
                    <a:lumMod val="40000"/>
                    <a:lumOff val="60000"/>
                  </a:srgbClr>
                </a:solidFill>
              </a:rPr>
              <a:t>OPEN cursor FOR</a:t>
            </a:r>
          </a:p>
          <a:p>
            <a:pPr defTabSz="1097236"/>
            <a:r>
              <a:rPr lang="en-US" altLang="zh-TW" sz="1920" dirty="0"/>
              <a:t>  select </a:t>
            </a:r>
            <a:r>
              <a:rPr lang="en-US" altLang="zh-TW" sz="1920" dirty="0" err="1"/>
              <a:t>carrid</a:t>
            </a:r>
            <a:r>
              <a:rPr lang="en-US" altLang="zh-TW" sz="1920" dirty="0"/>
              <a:t>, </a:t>
            </a:r>
            <a:r>
              <a:rPr lang="en-US" altLang="zh-TW" sz="1920" dirty="0" err="1"/>
              <a:t>carrname</a:t>
            </a:r>
            <a:endParaRPr lang="en-US" altLang="zh-TW" sz="1920" dirty="0"/>
          </a:p>
          <a:p>
            <a:pPr defTabSz="1097236"/>
            <a:r>
              <a:rPr lang="en-US" altLang="zh-TW" sz="1920" dirty="0"/>
              <a:t>  from </a:t>
            </a:r>
            <a:r>
              <a:rPr lang="en-US" altLang="zh-TW" sz="1920" dirty="0" err="1"/>
              <a:t>saphanadb.scarr</a:t>
            </a:r>
            <a:endParaRPr lang="en-US" altLang="zh-TW" sz="1920" dirty="0"/>
          </a:p>
          <a:p>
            <a:pPr defTabSz="1097236"/>
            <a:r>
              <a:rPr lang="en-US" altLang="zh-TW" sz="1920" dirty="0"/>
              <a:t>  where </a:t>
            </a:r>
            <a:r>
              <a:rPr lang="en-US" altLang="zh-TW" sz="1920" dirty="0" err="1"/>
              <a:t>mandt</a:t>
            </a:r>
            <a:r>
              <a:rPr lang="en-US" altLang="zh-TW" sz="1920" dirty="0"/>
              <a:t> = :</a:t>
            </a:r>
            <a:r>
              <a:rPr lang="en-US" altLang="zh-TW" sz="1920" dirty="0" err="1"/>
              <a:t>sy-mandt</a:t>
            </a:r>
            <a:endParaRPr lang="en-US" altLang="zh-TW" sz="1920" dirty="0"/>
          </a:p>
          <a:p>
            <a:pPr defTabSz="1097236"/>
            <a:r>
              <a:rPr lang="en-US" altLang="zh-TW" sz="1920" dirty="0"/>
              <a:t>ENDEXEC.</a:t>
            </a:r>
          </a:p>
        </p:txBody>
      </p:sp>
      <p:sp>
        <p:nvSpPr>
          <p:cNvPr id="5" name="文字方塊 4">
            <a:extLst>
              <a:ext uri="{FF2B5EF4-FFF2-40B4-BE49-F238E27FC236}">
                <a16:creationId xmlns:a16="http://schemas.microsoft.com/office/drawing/2014/main" id="{7B630CED-7085-F9BC-BF04-D84EC53E3097}"/>
              </a:ext>
            </a:extLst>
          </p:cNvPr>
          <p:cNvSpPr txBox="1"/>
          <p:nvPr/>
        </p:nvSpPr>
        <p:spPr>
          <a:xfrm>
            <a:off x="5756090" y="2537382"/>
            <a:ext cx="6165995" cy="5115246"/>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1920" dirty="0"/>
              <a:t>DO.</a:t>
            </a:r>
          </a:p>
          <a:p>
            <a:pPr defTabSz="1097236"/>
            <a:r>
              <a:rPr lang="en-US" altLang="zh-TW" sz="1920" dirty="0"/>
              <a:t>  CLEAR </a:t>
            </a:r>
            <a:r>
              <a:rPr lang="en-US" altLang="zh-TW" sz="1920" dirty="0" err="1"/>
              <a:t>gs_scarr</a:t>
            </a:r>
            <a:r>
              <a:rPr lang="en-US" altLang="zh-TW" sz="1920" dirty="0"/>
              <a:t>.</a:t>
            </a:r>
          </a:p>
          <a:p>
            <a:pPr defTabSz="1097236"/>
            <a:r>
              <a:rPr lang="en-US" altLang="zh-TW" sz="1920" dirty="0"/>
              <a:t>  EXEC SQL.</a:t>
            </a:r>
          </a:p>
          <a:p>
            <a:pPr defTabSz="1097236"/>
            <a:r>
              <a:rPr lang="en-US" altLang="zh-TW" sz="1920" dirty="0"/>
              <a:t>      </a:t>
            </a:r>
            <a:r>
              <a:rPr lang="en-US" altLang="zh-TW" sz="1920" b="1" dirty="0">
                <a:solidFill>
                  <a:srgbClr val="0530AD">
                    <a:lumMod val="40000"/>
                    <a:lumOff val="60000"/>
                  </a:srgbClr>
                </a:solidFill>
              </a:rPr>
              <a:t>FETCH NEXT cursor </a:t>
            </a:r>
            <a:r>
              <a:rPr lang="en-US" altLang="zh-TW" sz="1920" dirty="0"/>
              <a:t>INTO :</a:t>
            </a:r>
            <a:r>
              <a:rPr lang="en-US" altLang="zh-TW" sz="1920" dirty="0" err="1"/>
              <a:t>gs_scarr</a:t>
            </a:r>
            <a:endParaRPr lang="en-US" altLang="zh-TW" sz="1920" dirty="0"/>
          </a:p>
          <a:p>
            <a:pPr defTabSz="1097236"/>
            <a:r>
              <a:rPr lang="en-US" altLang="zh-TW" sz="1920" dirty="0"/>
              <a:t>  ENDEXEC.</a:t>
            </a:r>
          </a:p>
          <a:p>
            <a:pPr defTabSz="1097236"/>
            <a:endParaRPr lang="en-US" altLang="zh-TW" sz="1920" dirty="0"/>
          </a:p>
          <a:p>
            <a:pPr defTabSz="1097236"/>
            <a:r>
              <a:rPr lang="en-US" altLang="zh-TW" sz="1920" dirty="0"/>
              <a:t>  IF </a:t>
            </a:r>
            <a:r>
              <a:rPr lang="en-US" altLang="zh-TW" sz="1920" dirty="0" err="1"/>
              <a:t>sy-subrc</a:t>
            </a:r>
            <a:r>
              <a:rPr lang="en-US" altLang="zh-TW" sz="1920" dirty="0"/>
              <a:t> &lt;&gt; 0.</a:t>
            </a:r>
          </a:p>
          <a:p>
            <a:pPr defTabSz="1097236"/>
            <a:r>
              <a:rPr lang="en-US" altLang="zh-TW" sz="1920" dirty="0"/>
              <a:t>        EXIT.</a:t>
            </a:r>
          </a:p>
          <a:p>
            <a:pPr defTabSz="1097236"/>
            <a:r>
              <a:rPr lang="en-US" altLang="zh-TW" sz="1920" dirty="0"/>
              <a:t>  ELSE.</a:t>
            </a:r>
          </a:p>
          <a:p>
            <a:pPr defTabSz="1097236"/>
            <a:r>
              <a:rPr lang="en-US" altLang="zh-TW" sz="1920" dirty="0"/>
              <a:t>        WRITE:/ </a:t>
            </a:r>
            <a:r>
              <a:rPr lang="en-US" altLang="zh-TW" sz="1920" dirty="0" err="1"/>
              <a:t>gs_scarr-carrid</a:t>
            </a:r>
            <a:r>
              <a:rPr lang="en-US" altLang="zh-TW" sz="1920" dirty="0"/>
              <a:t>,‘’,</a:t>
            </a:r>
          </a:p>
          <a:p>
            <a:pPr defTabSz="1097236"/>
            <a:r>
              <a:rPr lang="en-US" altLang="zh-TW" sz="1920" dirty="0"/>
              <a:t>                       </a:t>
            </a:r>
            <a:r>
              <a:rPr lang="en-US" altLang="zh-TW" sz="1920" dirty="0" err="1"/>
              <a:t>gs_scarr-carrname</a:t>
            </a:r>
            <a:r>
              <a:rPr lang="en-US" altLang="zh-TW" sz="1920" dirty="0"/>
              <a:t>.</a:t>
            </a:r>
          </a:p>
          <a:p>
            <a:pPr defTabSz="1097236"/>
            <a:r>
              <a:rPr lang="en-US" altLang="zh-TW" sz="1920" dirty="0"/>
              <a:t>  ENDIF.</a:t>
            </a:r>
          </a:p>
          <a:p>
            <a:pPr defTabSz="1097236"/>
            <a:r>
              <a:rPr lang="en-US" altLang="zh-TW" sz="1920" dirty="0"/>
              <a:t>ENDDO.</a:t>
            </a:r>
          </a:p>
          <a:p>
            <a:pPr defTabSz="1097236"/>
            <a:endParaRPr lang="en-US" altLang="zh-TW" sz="1920" dirty="0"/>
          </a:p>
          <a:p>
            <a:pPr defTabSz="1097236"/>
            <a:r>
              <a:rPr lang="en-US" altLang="zh-TW" sz="1920" dirty="0"/>
              <a:t>EXEC SQL.</a:t>
            </a:r>
          </a:p>
          <a:p>
            <a:pPr defTabSz="1097236"/>
            <a:r>
              <a:rPr lang="en-US" altLang="zh-TW" sz="1920" dirty="0"/>
              <a:t>    </a:t>
            </a:r>
            <a:r>
              <a:rPr lang="en-US" altLang="zh-TW" sz="1920" b="1" dirty="0">
                <a:solidFill>
                  <a:srgbClr val="0530AD">
                    <a:lumMod val="40000"/>
                    <a:lumOff val="60000"/>
                  </a:srgbClr>
                </a:solidFill>
              </a:rPr>
              <a:t>CLOSE cursor</a:t>
            </a:r>
          </a:p>
          <a:p>
            <a:pPr defTabSz="1097236"/>
            <a:r>
              <a:rPr lang="en-US" altLang="zh-TW" sz="1920" dirty="0"/>
              <a:t>ENDEXEC.</a:t>
            </a:r>
          </a:p>
        </p:txBody>
      </p:sp>
    </p:spTree>
    <p:extLst>
      <p:ext uri="{BB962C8B-B14F-4D97-AF65-F5344CB8AC3E}">
        <p14:creationId xmlns:p14="http://schemas.microsoft.com/office/powerpoint/2010/main" val="2356888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Native SQL</a:t>
            </a:r>
            <a:endParaRPr lang="zh-TW" altLang="en-US" dirty="0"/>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Exception Handling</a:t>
            </a:r>
          </a:p>
        </p:txBody>
      </p:sp>
      <p:sp>
        <p:nvSpPr>
          <p:cNvPr id="4" name="文字方塊 3">
            <a:extLst>
              <a:ext uri="{FF2B5EF4-FFF2-40B4-BE49-F238E27FC236}">
                <a16:creationId xmlns:a16="http://schemas.microsoft.com/office/drawing/2014/main" id="{EE55FF50-102E-9189-5DE1-6188E299D732}"/>
              </a:ext>
            </a:extLst>
          </p:cNvPr>
          <p:cNvSpPr txBox="1"/>
          <p:nvPr/>
        </p:nvSpPr>
        <p:spPr>
          <a:xfrm>
            <a:off x="457199" y="2247273"/>
            <a:ext cx="11205869" cy="5410712"/>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2160" dirty="0"/>
              <a:t>DATA  </a:t>
            </a:r>
            <a:r>
              <a:rPr lang="en-US" altLang="zh-TW" sz="2160" dirty="0" err="1"/>
              <a:t>lv_store_dbs</a:t>
            </a:r>
            <a:r>
              <a:rPr lang="en-US" altLang="zh-TW" sz="2160" dirty="0"/>
              <a:t>  TYPE                  </a:t>
            </a:r>
            <a:r>
              <a:rPr lang="en-US" altLang="zh-TW" sz="2160" dirty="0" err="1"/>
              <a:t>dbcon-con_name</a:t>
            </a:r>
            <a:r>
              <a:rPr lang="en-US" altLang="zh-TW" sz="2160" dirty="0"/>
              <a:t>.</a:t>
            </a:r>
          </a:p>
          <a:p>
            <a:pPr defTabSz="1097236"/>
            <a:r>
              <a:rPr lang="en-US" altLang="zh-TW" sz="2160" dirty="0"/>
              <a:t>DATA: </a:t>
            </a:r>
            <a:r>
              <a:rPr lang="en-US" altLang="zh-TW" sz="2160" dirty="0" err="1">
                <a:solidFill>
                  <a:srgbClr val="0530AD">
                    <a:lumMod val="40000"/>
                    <a:lumOff val="60000"/>
                  </a:srgbClr>
                </a:solidFill>
              </a:rPr>
              <a:t>lv_exc_ref</a:t>
            </a:r>
            <a:r>
              <a:rPr lang="en-US" altLang="zh-TW" sz="2160" dirty="0"/>
              <a:t>       TYPE REF TO   </a:t>
            </a:r>
            <a:r>
              <a:rPr lang="en-US" altLang="zh-TW" sz="2160" dirty="0" err="1">
                <a:solidFill>
                  <a:srgbClr val="0530AD">
                    <a:lumMod val="40000"/>
                    <a:lumOff val="60000"/>
                  </a:srgbClr>
                </a:solidFill>
              </a:rPr>
              <a:t>cx_sy_native_sql_error</a:t>
            </a:r>
            <a:r>
              <a:rPr lang="en-US" altLang="zh-TW" sz="2160" dirty="0"/>
              <a:t>,</a:t>
            </a:r>
          </a:p>
          <a:p>
            <a:pPr defTabSz="1097236"/>
            <a:r>
              <a:rPr lang="en-US" altLang="zh-TW" sz="2160" dirty="0"/>
              <a:t>             </a:t>
            </a:r>
            <a:r>
              <a:rPr lang="en-US" altLang="zh-TW" sz="2160" dirty="0" err="1"/>
              <a:t>lv_error_text</a:t>
            </a:r>
            <a:r>
              <a:rPr lang="en-US" altLang="zh-TW" sz="2160" dirty="0"/>
              <a:t>   TYPE                  string.</a:t>
            </a:r>
          </a:p>
          <a:p>
            <a:pPr defTabSz="1097236"/>
            <a:r>
              <a:rPr lang="en-US" altLang="zh-TW" sz="2160" dirty="0">
                <a:solidFill>
                  <a:srgbClr val="0530AD">
                    <a:lumMod val="40000"/>
                    <a:lumOff val="60000"/>
                  </a:srgbClr>
                </a:solidFill>
              </a:rPr>
              <a:t>TRY.</a:t>
            </a:r>
          </a:p>
          <a:p>
            <a:pPr defTabSz="1097236"/>
            <a:r>
              <a:rPr lang="en-US" altLang="zh-TW" sz="2160" dirty="0"/>
              <a:t>    EXEC SQL.</a:t>
            </a:r>
          </a:p>
          <a:p>
            <a:pPr defTabSz="1097236"/>
            <a:r>
              <a:rPr lang="en-US" altLang="zh-TW" sz="2160" dirty="0"/>
              <a:t>         CONNECT TO :</a:t>
            </a:r>
            <a:r>
              <a:rPr lang="en-US" altLang="zh-TW" sz="2160" dirty="0" err="1"/>
              <a:t>lv_store_dbs</a:t>
            </a:r>
            <a:endParaRPr lang="en-US" altLang="zh-TW" sz="2160" dirty="0"/>
          </a:p>
          <a:p>
            <a:pPr defTabSz="1097236"/>
            <a:r>
              <a:rPr lang="en-US" altLang="zh-TW" sz="2160" dirty="0"/>
              <a:t>    ENDEXEC.</a:t>
            </a:r>
          </a:p>
          <a:p>
            <a:pPr defTabSz="1097236"/>
            <a:endParaRPr lang="en-US" altLang="zh-TW" sz="2160" dirty="0"/>
          </a:p>
          <a:p>
            <a:pPr defTabSz="1097236"/>
            <a:r>
              <a:rPr lang="en-US" altLang="zh-TW" sz="2160" dirty="0"/>
              <a:t>    IF </a:t>
            </a:r>
            <a:r>
              <a:rPr lang="en-US" altLang="zh-TW" sz="2160" dirty="0" err="1"/>
              <a:t>sy-subrc</a:t>
            </a:r>
            <a:r>
              <a:rPr lang="en-US" altLang="zh-TW" sz="2160" dirty="0"/>
              <a:t> &lt;&gt; 0.</a:t>
            </a:r>
          </a:p>
          <a:p>
            <a:pPr defTabSz="1097236"/>
            <a:r>
              <a:rPr lang="en-US" altLang="zh-TW" sz="2160" dirty="0"/>
              <a:t>         </a:t>
            </a:r>
            <a:r>
              <a:rPr lang="en-US" altLang="zh-TW" sz="2160" dirty="0">
                <a:solidFill>
                  <a:srgbClr val="0530AD">
                    <a:lumMod val="40000"/>
                    <a:lumOff val="60000"/>
                  </a:srgbClr>
                </a:solidFill>
              </a:rPr>
              <a:t>RAISE EXCEPTION </a:t>
            </a:r>
            <a:r>
              <a:rPr lang="en-US" altLang="zh-TW" sz="2160" dirty="0"/>
              <a:t>TYPE </a:t>
            </a:r>
            <a:r>
              <a:rPr lang="en-US" altLang="zh-TW" sz="2160" dirty="0" err="1"/>
              <a:t>cx_sy_native_sql_error</a:t>
            </a:r>
            <a:r>
              <a:rPr lang="en-US" altLang="zh-TW" sz="2160" dirty="0"/>
              <a:t>.</a:t>
            </a:r>
          </a:p>
          <a:p>
            <a:pPr defTabSz="1097236"/>
            <a:r>
              <a:rPr lang="en-US" altLang="zh-TW" sz="2160" dirty="0"/>
              <a:t>    ENDIF.</a:t>
            </a:r>
          </a:p>
          <a:p>
            <a:pPr defTabSz="1097236"/>
            <a:r>
              <a:rPr lang="en-US" altLang="zh-TW" sz="2160" dirty="0">
                <a:solidFill>
                  <a:srgbClr val="0530AD">
                    <a:lumMod val="40000"/>
                    <a:lumOff val="60000"/>
                  </a:srgbClr>
                </a:solidFill>
              </a:rPr>
              <a:t>CATCH</a:t>
            </a:r>
            <a:r>
              <a:rPr lang="en-US" altLang="zh-TW" sz="2160" dirty="0"/>
              <a:t> </a:t>
            </a:r>
            <a:r>
              <a:rPr lang="en-US" altLang="zh-TW" sz="2160" dirty="0" err="1"/>
              <a:t>cx_sy_native_sql_error</a:t>
            </a:r>
            <a:r>
              <a:rPr lang="en-US" altLang="zh-TW" sz="2160" dirty="0"/>
              <a:t> INTO </a:t>
            </a:r>
            <a:r>
              <a:rPr lang="en-US" altLang="zh-TW" sz="2160" dirty="0" err="1"/>
              <a:t>lv_exc_ref</a:t>
            </a:r>
            <a:r>
              <a:rPr lang="en-US" altLang="zh-TW" sz="2160" dirty="0"/>
              <a:t>.</a:t>
            </a:r>
          </a:p>
          <a:p>
            <a:pPr defTabSz="1097236"/>
            <a:r>
              <a:rPr lang="en-US" altLang="zh-TW" sz="2160" dirty="0"/>
              <a:t>    CLEAR: </a:t>
            </a:r>
            <a:r>
              <a:rPr lang="en-US" altLang="zh-TW" sz="2160" dirty="0" err="1"/>
              <a:t>lv_error_text</a:t>
            </a:r>
            <a:r>
              <a:rPr lang="en-US" altLang="zh-TW" sz="2160" dirty="0"/>
              <a:t>.</a:t>
            </a:r>
          </a:p>
          <a:p>
            <a:pPr defTabSz="1097236"/>
            <a:r>
              <a:rPr lang="en-US" altLang="zh-TW" sz="2160" dirty="0"/>
              <a:t>    </a:t>
            </a:r>
            <a:r>
              <a:rPr lang="en-US" altLang="zh-TW" sz="2160" dirty="0" err="1"/>
              <a:t>lv_error_text</a:t>
            </a:r>
            <a:r>
              <a:rPr lang="en-US" altLang="zh-TW" sz="2160" dirty="0"/>
              <a:t>  = </a:t>
            </a:r>
            <a:r>
              <a:rPr lang="en-US" altLang="zh-TW" sz="2160" dirty="0" err="1"/>
              <a:t>lv_exc_ref</a:t>
            </a:r>
            <a:r>
              <a:rPr lang="en-US" altLang="zh-TW" sz="2160" dirty="0"/>
              <a:t>-&gt;</a:t>
            </a:r>
            <a:r>
              <a:rPr lang="en-US" altLang="zh-TW" sz="2160" dirty="0" err="1"/>
              <a:t>get_text</a:t>
            </a:r>
            <a:r>
              <a:rPr lang="en-US" altLang="zh-TW" sz="2160" dirty="0"/>
              <a:t>( ).</a:t>
            </a:r>
          </a:p>
          <a:p>
            <a:pPr defTabSz="1097236"/>
            <a:r>
              <a:rPr lang="en-US" altLang="zh-TW" sz="2160" dirty="0"/>
              <a:t>    MESSAGE </a:t>
            </a:r>
            <a:r>
              <a:rPr lang="en-US" altLang="zh-TW" sz="2160" dirty="0" err="1"/>
              <a:t>lv_error_text</a:t>
            </a:r>
            <a:r>
              <a:rPr lang="en-US" altLang="zh-TW" sz="2160" dirty="0"/>
              <a:t>  TYPE 'I'.</a:t>
            </a:r>
          </a:p>
          <a:p>
            <a:pPr defTabSz="1097236"/>
            <a:r>
              <a:rPr lang="en-US" altLang="zh-TW" sz="2160" dirty="0">
                <a:solidFill>
                  <a:srgbClr val="0530AD">
                    <a:lumMod val="40000"/>
                    <a:lumOff val="60000"/>
                  </a:srgbClr>
                </a:solidFill>
              </a:rPr>
              <a:t>ENDTRY.</a:t>
            </a:r>
          </a:p>
        </p:txBody>
      </p:sp>
    </p:spTree>
    <p:extLst>
      <p:ext uri="{BB962C8B-B14F-4D97-AF65-F5344CB8AC3E}">
        <p14:creationId xmlns:p14="http://schemas.microsoft.com/office/powerpoint/2010/main" val="24070372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Native SQL</a:t>
            </a:r>
            <a:endParaRPr lang="zh-TW" altLang="en-US" dirty="0"/>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Executing DDL Statements</a:t>
            </a:r>
          </a:p>
        </p:txBody>
      </p:sp>
      <p:sp>
        <p:nvSpPr>
          <p:cNvPr id="4" name="文字方塊 3">
            <a:extLst>
              <a:ext uri="{FF2B5EF4-FFF2-40B4-BE49-F238E27FC236}">
                <a16:creationId xmlns:a16="http://schemas.microsoft.com/office/drawing/2014/main" id="{BA6EB648-152D-E39A-29AD-87E357A55EC8}"/>
              </a:ext>
            </a:extLst>
          </p:cNvPr>
          <p:cNvSpPr txBox="1"/>
          <p:nvPr/>
        </p:nvSpPr>
        <p:spPr>
          <a:xfrm>
            <a:off x="183884" y="2243980"/>
            <a:ext cx="7837372" cy="3637919"/>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1920" dirty="0"/>
              <a:t>DATA: </a:t>
            </a:r>
            <a:r>
              <a:rPr lang="en-US" altLang="zh-TW" sz="1920" dirty="0" err="1"/>
              <a:t>lv_count</a:t>
            </a:r>
            <a:r>
              <a:rPr lang="en-US" altLang="zh-TW" sz="1920" dirty="0"/>
              <a:t>          TYPE                       </a:t>
            </a:r>
            <a:r>
              <a:rPr lang="en-US" altLang="zh-TW" sz="1920" dirty="0" err="1"/>
              <a:t>i</a:t>
            </a:r>
            <a:r>
              <a:rPr lang="en-US" altLang="zh-TW" sz="1920" dirty="0"/>
              <a:t>.</a:t>
            </a:r>
          </a:p>
          <a:p>
            <a:pPr defTabSz="1097236"/>
            <a:r>
              <a:rPr lang="en-US" altLang="zh-TW" sz="1920" dirty="0"/>
              <a:t>DATA: </a:t>
            </a:r>
            <a:r>
              <a:rPr lang="en-US" altLang="zh-TW" sz="1920" dirty="0" err="1"/>
              <a:t>lv_exc_ref</a:t>
            </a:r>
            <a:r>
              <a:rPr lang="en-US" altLang="zh-TW" sz="1920" dirty="0"/>
              <a:t>       TYPE REF TO       </a:t>
            </a:r>
            <a:r>
              <a:rPr lang="en-US" altLang="zh-TW" sz="1920" dirty="0" err="1"/>
              <a:t>cx_sy_native_sql_error</a:t>
            </a:r>
            <a:r>
              <a:rPr lang="en-US" altLang="zh-TW" sz="1920" dirty="0"/>
              <a:t>,</a:t>
            </a:r>
          </a:p>
          <a:p>
            <a:pPr defTabSz="1097236"/>
            <a:r>
              <a:rPr lang="en-US" altLang="zh-TW" sz="1920" dirty="0"/>
              <a:t>             </a:t>
            </a:r>
            <a:r>
              <a:rPr lang="en-US" altLang="zh-TW" sz="1920" dirty="0" err="1"/>
              <a:t>lv_error_text</a:t>
            </a:r>
            <a:r>
              <a:rPr lang="en-US" altLang="zh-TW" sz="1920" dirty="0"/>
              <a:t>  TYPE                      string.</a:t>
            </a:r>
          </a:p>
          <a:p>
            <a:pPr defTabSz="1097236"/>
            <a:r>
              <a:rPr lang="en-US" altLang="zh-TW" sz="1920" dirty="0"/>
              <a:t>TRY.</a:t>
            </a:r>
          </a:p>
          <a:p>
            <a:pPr defTabSz="1097236"/>
            <a:endParaRPr lang="en-US" altLang="zh-TW" sz="1920" dirty="0"/>
          </a:p>
          <a:p>
            <a:pPr defTabSz="1097236"/>
            <a:r>
              <a:rPr lang="en-US" altLang="zh-TW" sz="1920" dirty="0"/>
              <a:t>  EXEC SQL.</a:t>
            </a:r>
          </a:p>
          <a:p>
            <a:pPr defTabSz="1097236"/>
            <a:r>
              <a:rPr lang="en-US" altLang="zh-TW" sz="1920" b="1" dirty="0">
                <a:solidFill>
                  <a:srgbClr val="0530AD">
                    <a:lumMod val="40000"/>
                    <a:lumOff val="60000"/>
                  </a:srgbClr>
                </a:solidFill>
              </a:rPr>
              <a:t>      drop table </a:t>
            </a:r>
            <a:r>
              <a:rPr lang="en-US" altLang="zh-TW" sz="1920" b="1" dirty="0" err="1">
                <a:solidFill>
                  <a:srgbClr val="0530AD">
                    <a:lumMod val="40000"/>
                    <a:lumOff val="60000"/>
                  </a:srgbClr>
                </a:solidFill>
              </a:rPr>
              <a:t>zemployee</a:t>
            </a:r>
            <a:endParaRPr lang="en-US" altLang="zh-TW" sz="1920" b="1" dirty="0">
              <a:solidFill>
                <a:srgbClr val="0530AD">
                  <a:lumMod val="40000"/>
                  <a:lumOff val="60000"/>
                </a:srgbClr>
              </a:solidFill>
            </a:endParaRPr>
          </a:p>
          <a:p>
            <a:pPr defTabSz="1097236"/>
            <a:r>
              <a:rPr lang="en-US" altLang="zh-TW" sz="1920" dirty="0"/>
              <a:t>  ENDEXEC.</a:t>
            </a:r>
          </a:p>
          <a:p>
            <a:pPr defTabSz="1097236"/>
            <a:endParaRPr lang="en-US" altLang="zh-TW" sz="1920" dirty="0"/>
          </a:p>
          <a:p>
            <a:pPr defTabSz="1097236"/>
            <a:r>
              <a:rPr lang="en-US" altLang="zh-TW" sz="1920" dirty="0"/>
              <a:t>  IF </a:t>
            </a:r>
            <a:r>
              <a:rPr lang="en-US" altLang="zh-TW" sz="1920" dirty="0" err="1"/>
              <a:t>sy-subrc</a:t>
            </a:r>
            <a:r>
              <a:rPr lang="en-US" altLang="zh-TW" sz="1920" dirty="0"/>
              <a:t> &lt;&gt; 0.</a:t>
            </a:r>
          </a:p>
          <a:p>
            <a:pPr defTabSz="1097236"/>
            <a:r>
              <a:rPr lang="en-US" altLang="zh-TW" sz="1920" dirty="0"/>
              <a:t>     RAISE EXCEPTION TYPE </a:t>
            </a:r>
            <a:r>
              <a:rPr lang="en-US" altLang="zh-TW" sz="1920" dirty="0" err="1"/>
              <a:t>cx_sy_native_sql_error</a:t>
            </a:r>
            <a:r>
              <a:rPr lang="en-US" altLang="zh-TW" sz="1920" dirty="0"/>
              <a:t>.</a:t>
            </a:r>
          </a:p>
          <a:p>
            <a:pPr defTabSz="1097236"/>
            <a:r>
              <a:rPr lang="en-US" altLang="zh-TW" sz="1920" dirty="0"/>
              <a:t>  ENDIF.</a:t>
            </a:r>
          </a:p>
        </p:txBody>
      </p:sp>
      <p:sp>
        <p:nvSpPr>
          <p:cNvPr id="5" name="文字方塊 4">
            <a:extLst>
              <a:ext uri="{FF2B5EF4-FFF2-40B4-BE49-F238E27FC236}">
                <a16:creationId xmlns:a16="http://schemas.microsoft.com/office/drawing/2014/main" id="{7B630CED-7085-F9BC-BF04-D84EC53E3097}"/>
              </a:ext>
            </a:extLst>
          </p:cNvPr>
          <p:cNvSpPr txBox="1"/>
          <p:nvPr/>
        </p:nvSpPr>
        <p:spPr>
          <a:xfrm>
            <a:off x="8211073" y="2243980"/>
            <a:ext cx="6165995" cy="422885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1920" dirty="0"/>
              <a:t>  EXEC SQL.</a:t>
            </a:r>
          </a:p>
          <a:p>
            <a:pPr defTabSz="1097236"/>
            <a:r>
              <a:rPr lang="en-US" altLang="zh-TW" sz="1920" b="1" dirty="0">
                <a:solidFill>
                  <a:srgbClr val="0530AD">
                    <a:lumMod val="40000"/>
                    <a:lumOff val="60000"/>
                  </a:srgbClr>
                </a:solidFill>
              </a:rPr>
              <a:t>       create table </a:t>
            </a:r>
            <a:r>
              <a:rPr lang="en-US" altLang="zh-TW" sz="1920" b="1" dirty="0" err="1">
                <a:solidFill>
                  <a:srgbClr val="0530AD">
                    <a:lumMod val="40000"/>
                    <a:lumOff val="60000"/>
                  </a:srgbClr>
                </a:solidFill>
              </a:rPr>
              <a:t>zemployee</a:t>
            </a:r>
            <a:endParaRPr lang="en-US" altLang="zh-TW" sz="1920" b="1" dirty="0">
              <a:solidFill>
                <a:srgbClr val="0530AD">
                  <a:lumMod val="40000"/>
                  <a:lumOff val="60000"/>
                </a:srgbClr>
              </a:solidFill>
            </a:endParaRPr>
          </a:p>
          <a:p>
            <a:pPr defTabSz="1097236"/>
            <a:r>
              <a:rPr lang="en-US" altLang="zh-TW" sz="1920" b="1" dirty="0">
                <a:solidFill>
                  <a:srgbClr val="0530AD">
                    <a:lumMod val="40000"/>
                    <a:lumOff val="60000"/>
                  </a:srgbClr>
                </a:solidFill>
              </a:rPr>
              <a:t>       (</a:t>
            </a:r>
          </a:p>
          <a:p>
            <a:pPr defTabSz="1097236"/>
            <a:r>
              <a:rPr lang="en-US" altLang="zh-TW" sz="1920" b="1" dirty="0">
                <a:solidFill>
                  <a:srgbClr val="0530AD">
                    <a:lumMod val="40000"/>
                    <a:lumOff val="60000"/>
                  </a:srgbClr>
                </a:solidFill>
              </a:rPr>
              <a:t>            no     </a:t>
            </a:r>
            <a:r>
              <a:rPr lang="zh-TW" altLang="en-US" sz="1920" b="1" dirty="0">
                <a:solidFill>
                  <a:srgbClr val="0530AD">
                    <a:lumMod val="40000"/>
                    <a:lumOff val="60000"/>
                  </a:srgbClr>
                </a:solidFill>
              </a:rPr>
              <a:t>      </a:t>
            </a:r>
            <a:r>
              <a:rPr lang="en-US" altLang="zh-TW" sz="1920" b="1" dirty="0">
                <a:solidFill>
                  <a:srgbClr val="0530AD">
                    <a:lumMod val="40000"/>
                    <a:lumOff val="60000"/>
                  </a:srgbClr>
                </a:solidFill>
              </a:rPr>
              <a:t>int,</a:t>
            </a:r>
          </a:p>
          <a:p>
            <a:pPr defTabSz="1097236"/>
            <a:r>
              <a:rPr lang="en-US" altLang="zh-TW" sz="1920" b="1" dirty="0">
                <a:solidFill>
                  <a:srgbClr val="0530AD">
                    <a:lumMod val="40000"/>
                    <a:lumOff val="60000"/>
                  </a:srgbClr>
                </a:solidFill>
              </a:rPr>
              <a:t>            name   </a:t>
            </a:r>
            <a:r>
              <a:rPr lang="zh-TW" altLang="en-US" sz="1920" b="1" dirty="0">
                <a:solidFill>
                  <a:srgbClr val="0530AD">
                    <a:lumMod val="40000"/>
                    <a:lumOff val="60000"/>
                  </a:srgbClr>
                </a:solidFill>
              </a:rPr>
              <a:t>   </a:t>
            </a:r>
            <a:r>
              <a:rPr lang="en-US" altLang="zh-TW" sz="1920" b="1" dirty="0" err="1">
                <a:solidFill>
                  <a:srgbClr val="0530AD">
                    <a:lumMod val="40000"/>
                    <a:lumOff val="60000"/>
                  </a:srgbClr>
                </a:solidFill>
              </a:rPr>
              <a:t>nvarchar</a:t>
            </a:r>
            <a:r>
              <a:rPr lang="en-US" altLang="zh-TW" sz="1920" b="1" dirty="0">
                <a:solidFill>
                  <a:srgbClr val="0530AD">
                    <a:lumMod val="40000"/>
                    <a:lumOff val="60000"/>
                  </a:srgbClr>
                </a:solidFill>
              </a:rPr>
              <a:t>(10),</a:t>
            </a:r>
          </a:p>
          <a:p>
            <a:pPr defTabSz="1097236"/>
            <a:r>
              <a:rPr lang="en-US" altLang="zh-TW" sz="1920" b="1" dirty="0">
                <a:solidFill>
                  <a:srgbClr val="0530AD">
                    <a:lumMod val="40000"/>
                    <a:lumOff val="60000"/>
                  </a:srgbClr>
                </a:solidFill>
              </a:rPr>
              <a:t>            sex    </a:t>
            </a:r>
            <a:r>
              <a:rPr lang="zh-TW" altLang="en-US" sz="1920" b="1" dirty="0">
                <a:solidFill>
                  <a:srgbClr val="0530AD">
                    <a:lumMod val="40000"/>
                    <a:lumOff val="60000"/>
                  </a:srgbClr>
                </a:solidFill>
              </a:rPr>
              <a:t>     </a:t>
            </a:r>
            <a:r>
              <a:rPr lang="en-US" altLang="zh-TW" sz="1920" b="1" dirty="0" err="1">
                <a:solidFill>
                  <a:srgbClr val="0530AD">
                    <a:lumMod val="40000"/>
                    <a:lumOff val="60000"/>
                  </a:srgbClr>
                </a:solidFill>
              </a:rPr>
              <a:t>nvarchar</a:t>
            </a:r>
            <a:r>
              <a:rPr lang="en-US" altLang="zh-TW" sz="1920" b="1" dirty="0">
                <a:solidFill>
                  <a:srgbClr val="0530AD">
                    <a:lumMod val="40000"/>
                    <a:lumOff val="60000"/>
                  </a:srgbClr>
                </a:solidFill>
              </a:rPr>
              <a:t>(1),</a:t>
            </a:r>
          </a:p>
          <a:p>
            <a:pPr defTabSz="1097236"/>
            <a:r>
              <a:rPr lang="en-US" altLang="zh-TW" sz="1920" b="1" dirty="0">
                <a:solidFill>
                  <a:srgbClr val="0530AD">
                    <a:lumMod val="40000"/>
                    <a:lumOff val="60000"/>
                  </a:srgbClr>
                </a:solidFill>
              </a:rPr>
              <a:t>            age    </a:t>
            </a:r>
            <a:r>
              <a:rPr lang="zh-TW" altLang="en-US" sz="1920" b="1" dirty="0">
                <a:solidFill>
                  <a:srgbClr val="0530AD">
                    <a:lumMod val="40000"/>
                    <a:lumOff val="60000"/>
                  </a:srgbClr>
                </a:solidFill>
              </a:rPr>
              <a:t>     </a:t>
            </a:r>
            <a:r>
              <a:rPr lang="en-US" altLang="zh-TW" sz="1920" b="1" dirty="0">
                <a:solidFill>
                  <a:srgbClr val="0530AD">
                    <a:lumMod val="40000"/>
                    <a:lumOff val="60000"/>
                  </a:srgbClr>
                </a:solidFill>
              </a:rPr>
              <a:t>int,</a:t>
            </a:r>
          </a:p>
          <a:p>
            <a:pPr defTabSz="1097236"/>
            <a:r>
              <a:rPr lang="en-US" altLang="zh-TW" sz="1920" b="1" dirty="0">
                <a:solidFill>
                  <a:srgbClr val="0530AD">
                    <a:lumMod val="40000"/>
                    <a:lumOff val="60000"/>
                  </a:srgbClr>
                </a:solidFill>
              </a:rPr>
              <a:t>            primary key (</a:t>
            </a:r>
            <a:r>
              <a:rPr lang="en-US" altLang="zh-TW" sz="1920" b="1" dirty="0" err="1">
                <a:solidFill>
                  <a:srgbClr val="0530AD">
                    <a:lumMod val="40000"/>
                    <a:lumOff val="60000"/>
                  </a:srgbClr>
                </a:solidFill>
              </a:rPr>
              <a:t>ZNo</a:t>
            </a:r>
            <a:r>
              <a:rPr lang="en-US" altLang="zh-TW" sz="1920" b="1" dirty="0">
                <a:solidFill>
                  <a:srgbClr val="0530AD">
                    <a:lumMod val="40000"/>
                    <a:lumOff val="60000"/>
                  </a:srgbClr>
                </a:solidFill>
              </a:rPr>
              <a:t>)</a:t>
            </a:r>
          </a:p>
          <a:p>
            <a:pPr defTabSz="1097236"/>
            <a:r>
              <a:rPr lang="en-US" altLang="zh-TW" sz="1920" b="1" dirty="0">
                <a:solidFill>
                  <a:srgbClr val="0530AD">
                    <a:lumMod val="40000"/>
                    <a:lumOff val="60000"/>
                  </a:srgbClr>
                </a:solidFill>
              </a:rPr>
              <a:t>       );</a:t>
            </a:r>
          </a:p>
          <a:p>
            <a:pPr defTabSz="1097236"/>
            <a:r>
              <a:rPr lang="en-US" altLang="zh-TW" sz="1920" dirty="0"/>
              <a:t>  ENDEXEC.</a:t>
            </a:r>
          </a:p>
          <a:p>
            <a:pPr defTabSz="1097236"/>
            <a:endParaRPr lang="en-US" altLang="zh-TW" sz="1920" dirty="0"/>
          </a:p>
          <a:p>
            <a:pPr defTabSz="1097236"/>
            <a:r>
              <a:rPr lang="en-US" altLang="zh-TW" sz="1920" dirty="0"/>
              <a:t>  IF </a:t>
            </a:r>
            <a:r>
              <a:rPr lang="en-US" altLang="zh-TW" sz="1920" dirty="0" err="1"/>
              <a:t>sy-subrc</a:t>
            </a:r>
            <a:r>
              <a:rPr lang="en-US" altLang="zh-TW" sz="1920" dirty="0"/>
              <a:t> &lt;&gt; 0.</a:t>
            </a:r>
          </a:p>
          <a:p>
            <a:pPr defTabSz="1097236"/>
            <a:r>
              <a:rPr lang="en-US" altLang="zh-TW" sz="1920" dirty="0"/>
              <a:t>     RAISE EXCEPTION TYPE </a:t>
            </a:r>
            <a:r>
              <a:rPr lang="en-US" altLang="zh-TW" sz="1920" dirty="0" err="1"/>
              <a:t>cx_sy_native_sql_error</a:t>
            </a:r>
            <a:r>
              <a:rPr lang="en-US" altLang="zh-TW" sz="1920" dirty="0"/>
              <a:t>.</a:t>
            </a:r>
          </a:p>
          <a:p>
            <a:pPr defTabSz="1097236"/>
            <a:r>
              <a:rPr lang="en-US" altLang="zh-TW" sz="1920" dirty="0"/>
              <a:t>  ENDIF.</a:t>
            </a:r>
          </a:p>
        </p:txBody>
      </p:sp>
    </p:spTree>
    <p:extLst>
      <p:ext uri="{BB962C8B-B14F-4D97-AF65-F5344CB8AC3E}">
        <p14:creationId xmlns:p14="http://schemas.microsoft.com/office/powerpoint/2010/main" val="8126366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7D93-27BD-4F83-BB90-031225444314}"/>
              </a:ext>
            </a:extLst>
          </p:cNvPr>
          <p:cNvSpPr>
            <a:spLocks noGrp="1"/>
          </p:cNvSpPr>
          <p:nvPr>
            <p:ph type="title"/>
          </p:nvPr>
        </p:nvSpPr>
        <p:spPr>
          <a:xfrm>
            <a:off x="457200" y="685800"/>
            <a:ext cx="6629400" cy="933312"/>
          </a:xfrm>
        </p:spPr>
        <p:txBody>
          <a:bodyPr/>
          <a:lstStyle/>
          <a:p>
            <a:r>
              <a:rPr lang="en-US" dirty="0">
                <a:solidFill>
                  <a:srgbClr val="6F68AD"/>
                </a:solidFill>
              </a:rPr>
              <a:t>Agenda</a:t>
            </a:r>
            <a:br>
              <a:rPr lang="en-US" dirty="0">
                <a:solidFill>
                  <a:srgbClr val="6F68AD"/>
                </a:solidFill>
              </a:rPr>
            </a:br>
            <a:endParaRPr lang="en-US" dirty="0">
              <a:solidFill>
                <a:srgbClr val="6F68AD"/>
              </a:solidFill>
            </a:endParaRPr>
          </a:p>
        </p:txBody>
      </p:sp>
      <p:sp>
        <p:nvSpPr>
          <p:cNvPr id="3" name="Rectangle 4">
            <a:extLst>
              <a:ext uri="{FF2B5EF4-FFF2-40B4-BE49-F238E27FC236}">
                <a16:creationId xmlns:a16="http://schemas.microsoft.com/office/drawing/2014/main" id="{ABA4AD20-1196-6497-F779-303512442317}"/>
              </a:ext>
            </a:extLst>
          </p:cNvPr>
          <p:cNvSpPr>
            <a:spLocks noChangeArrowheads="1"/>
          </p:cNvSpPr>
          <p:nvPr/>
        </p:nvSpPr>
        <p:spPr bwMode="gray">
          <a:xfrm>
            <a:off x="1309286" y="1760963"/>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Extended expressions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Text Box 3">
            <a:extLst>
              <a:ext uri="{FF2B5EF4-FFF2-40B4-BE49-F238E27FC236}">
                <a16:creationId xmlns:a16="http://schemas.microsoft.com/office/drawing/2014/main" id="{FB476692-A968-5C97-CAA6-3D4FCCB63E01}"/>
              </a:ext>
            </a:extLst>
          </p:cNvPr>
          <p:cNvSpPr txBox="1">
            <a:spLocks noChangeArrowheads="1"/>
          </p:cNvSpPr>
          <p:nvPr/>
        </p:nvSpPr>
        <p:spPr bwMode="gray">
          <a:xfrm>
            <a:off x="444500" y="1760963"/>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0">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a:t>1</a:t>
            </a:r>
            <a:endParaRPr lang="de-DE" altLang="zh-CN" dirty="0"/>
          </a:p>
        </p:txBody>
      </p:sp>
      <p:sp>
        <p:nvSpPr>
          <p:cNvPr id="9" name="Rectangle 4">
            <a:extLst>
              <a:ext uri="{FF2B5EF4-FFF2-40B4-BE49-F238E27FC236}">
                <a16:creationId xmlns:a16="http://schemas.microsoft.com/office/drawing/2014/main" id="{1C78BE69-3AD4-815E-D9FB-DFC169281AC9}"/>
              </a:ext>
            </a:extLst>
          </p:cNvPr>
          <p:cNvSpPr>
            <a:spLocks noChangeArrowheads="1"/>
          </p:cNvSpPr>
          <p:nvPr/>
        </p:nvSpPr>
        <p:spPr bwMode="gray">
          <a:xfrm>
            <a:off x="1309286" y="2286574"/>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10" name="Text Box 3">
            <a:extLst>
              <a:ext uri="{FF2B5EF4-FFF2-40B4-BE49-F238E27FC236}">
                <a16:creationId xmlns:a16="http://schemas.microsoft.com/office/drawing/2014/main" id="{3B872CE8-2494-6EA9-9327-7AC9D7046E10}"/>
              </a:ext>
            </a:extLst>
          </p:cNvPr>
          <p:cNvSpPr txBox="1">
            <a:spLocks noChangeArrowheads="1"/>
          </p:cNvSpPr>
          <p:nvPr/>
        </p:nvSpPr>
        <p:spPr bwMode="gray">
          <a:xfrm>
            <a:off x="444500" y="2286574"/>
            <a:ext cx="797538" cy="450922"/>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2</a:t>
            </a:r>
          </a:p>
        </p:txBody>
      </p:sp>
      <p:sp>
        <p:nvSpPr>
          <p:cNvPr id="11" name="Text Box 3">
            <a:extLst>
              <a:ext uri="{FF2B5EF4-FFF2-40B4-BE49-F238E27FC236}">
                <a16:creationId xmlns:a16="http://schemas.microsoft.com/office/drawing/2014/main" id="{CB608A11-B646-5B8B-C6A2-0695329E050E}"/>
              </a:ext>
            </a:extLst>
          </p:cNvPr>
          <p:cNvSpPr txBox="1">
            <a:spLocks noChangeArrowheads="1"/>
          </p:cNvSpPr>
          <p:nvPr/>
        </p:nvSpPr>
        <p:spPr bwMode="gray">
          <a:xfrm>
            <a:off x="444500" y="281218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3</a:t>
            </a:r>
          </a:p>
        </p:txBody>
      </p:sp>
      <p:sp>
        <p:nvSpPr>
          <p:cNvPr id="12" name="Rectangle 4">
            <a:extLst>
              <a:ext uri="{FF2B5EF4-FFF2-40B4-BE49-F238E27FC236}">
                <a16:creationId xmlns:a16="http://schemas.microsoft.com/office/drawing/2014/main" id="{C0DDA9A8-E21E-C86E-9B5D-34F6B9D736AA}"/>
              </a:ext>
            </a:extLst>
          </p:cNvPr>
          <p:cNvSpPr>
            <a:spLocks noChangeArrowheads="1"/>
          </p:cNvSpPr>
          <p:nvPr/>
        </p:nvSpPr>
        <p:spPr bwMode="gray">
          <a:xfrm>
            <a:off x="1309287" y="281218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14" name="Rectangle 4">
            <a:extLst>
              <a:ext uri="{FF2B5EF4-FFF2-40B4-BE49-F238E27FC236}">
                <a16:creationId xmlns:a16="http://schemas.microsoft.com/office/drawing/2014/main" id="{8F7A575D-46A7-6E14-3B88-39D2D85003A2}"/>
              </a:ext>
            </a:extLst>
          </p:cNvPr>
          <p:cNvSpPr>
            <a:spLocks noChangeArrowheads="1"/>
          </p:cNvSpPr>
          <p:nvPr/>
        </p:nvSpPr>
        <p:spPr bwMode="gray">
          <a:xfrm>
            <a:off x="1309287" y="3863405"/>
            <a:ext cx="5486400" cy="450921"/>
          </a:xfrm>
          <a:prstGeom prst="rect">
            <a:avLst/>
          </a:prstGeom>
          <a:solidFill>
            <a:srgbClr val="F0EFF5"/>
          </a:solidFill>
          <a:ln w="12700" algn="ctr">
            <a:solidFill>
              <a:srgbClr val="7030A0"/>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b="1" dirty="0">
                <a:solidFill>
                  <a:srgbClr val="7030A0"/>
                </a:solidFill>
                <a:latin typeface="Microsoft JhengHei" panose="020B0604030504040204" pitchFamily="34" charset="-120"/>
                <a:ea typeface="Microsoft JhengHei" panose="020B0604030504040204" pitchFamily="34" charset="-120"/>
                <a:cs typeface="Microsoft GothicNeo" panose="020B0500000101010101" pitchFamily="34" charset="-127"/>
              </a:rPr>
              <a:t>ADBC</a:t>
            </a:r>
          </a:p>
        </p:txBody>
      </p:sp>
      <p:sp>
        <p:nvSpPr>
          <p:cNvPr id="15" name="Text Box 3">
            <a:extLst>
              <a:ext uri="{FF2B5EF4-FFF2-40B4-BE49-F238E27FC236}">
                <a16:creationId xmlns:a16="http://schemas.microsoft.com/office/drawing/2014/main" id="{5BCA8D1A-7D35-6913-ECB7-E6A680634F1F}"/>
              </a:ext>
            </a:extLst>
          </p:cNvPr>
          <p:cNvSpPr txBox="1">
            <a:spLocks noChangeArrowheads="1"/>
          </p:cNvSpPr>
          <p:nvPr/>
        </p:nvSpPr>
        <p:spPr bwMode="gray">
          <a:xfrm>
            <a:off x="444500" y="3863405"/>
            <a:ext cx="797538" cy="450921"/>
          </a:xfrm>
          <a:prstGeom prst="rect">
            <a:avLst/>
          </a:prstGeom>
          <a:solidFill>
            <a:srgbClr val="F0EFF5"/>
          </a:solidFill>
          <a:ln w="12700" algn="ctr">
            <a:solidFill>
              <a:srgbClr val="7030A0"/>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dirty="0">
                <a:solidFill>
                  <a:srgbClr val="7030A0"/>
                </a:solidFill>
              </a:rPr>
              <a:t>5</a:t>
            </a:r>
          </a:p>
        </p:txBody>
      </p:sp>
      <p:sp>
        <p:nvSpPr>
          <p:cNvPr id="16" name="Rectangle 4">
            <a:extLst>
              <a:ext uri="{FF2B5EF4-FFF2-40B4-BE49-F238E27FC236}">
                <a16:creationId xmlns:a16="http://schemas.microsoft.com/office/drawing/2014/main" id="{3A687306-6391-41F1-CD73-35E0DD32D2D5}"/>
              </a:ext>
            </a:extLst>
          </p:cNvPr>
          <p:cNvSpPr>
            <a:spLocks noChangeArrowheads="1"/>
          </p:cNvSpPr>
          <p:nvPr/>
        </p:nvSpPr>
        <p:spPr bwMode="gray">
          <a:xfrm>
            <a:off x="1309287" y="333779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Native SQL</a:t>
            </a:r>
          </a:p>
        </p:txBody>
      </p:sp>
      <p:sp>
        <p:nvSpPr>
          <p:cNvPr id="17" name="Text Box 3">
            <a:extLst>
              <a:ext uri="{FF2B5EF4-FFF2-40B4-BE49-F238E27FC236}">
                <a16:creationId xmlns:a16="http://schemas.microsoft.com/office/drawing/2014/main" id="{B0C8F743-106C-C1D8-4656-BA186DD5EE69}"/>
              </a:ext>
            </a:extLst>
          </p:cNvPr>
          <p:cNvSpPr txBox="1">
            <a:spLocks noChangeArrowheads="1"/>
          </p:cNvSpPr>
          <p:nvPr/>
        </p:nvSpPr>
        <p:spPr bwMode="gray">
          <a:xfrm>
            <a:off x="444500" y="333779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a:t>4</a:t>
            </a:r>
            <a:endParaRPr lang="de-DE" altLang="zh-CN" b="0" dirty="0"/>
          </a:p>
        </p:txBody>
      </p:sp>
      <p:pic>
        <p:nvPicPr>
          <p:cNvPr id="8" name="圖片版面配置區 7" descr="一張含有 油畫, 藝術, 紫蘿蘭, 紫色 的圖片&#10;&#10;自動產生的描述">
            <a:extLst>
              <a:ext uri="{FF2B5EF4-FFF2-40B4-BE49-F238E27FC236}">
                <a16:creationId xmlns:a16="http://schemas.microsoft.com/office/drawing/2014/main" id="{A979BD82-508D-9AE4-5F84-816F8CA95337}"/>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1460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1005840"/>
          </a:xfrm>
        </p:spPr>
        <p:txBody>
          <a:bodyPr vert="horz" lIns="0" tIns="0" rIns="0" bIns="0" rtlCol="0" anchor="t">
            <a:noAutofit/>
          </a:bodyPr>
          <a:lstStyle/>
          <a:p>
            <a:r>
              <a:rPr lang="en-US" altLang="zh-TW" b="1" dirty="0"/>
              <a:t>Inline field-symbol declaration</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35F3EE9A-9DDA-5678-18D9-67FCC1BABD5B}"/>
              </a:ext>
            </a:extLst>
          </p:cNvPr>
          <p:cNvSpPr/>
          <p:nvPr/>
        </p:nvSpPr>
        <p:spPr>
          <a:xfrm>
            <a:off x="548640" y="2228671"/>
            <a:ext cx="12344400" cy="1200329"/>
          </a:xfrm>
          <a:prstGeom prst="rect">
            <a:avLst/>
          </a:prstGeom>
        </p:spPr>
        <p:txBody>
          <a:bodyPr wrap="square">
            <a:spAutoFit/>
          </a:bodyPr>
          <a:lstStyle/>
          <a:p>
            <a:r>
              <a:rPr lang="en-US" altLang="zh-TW" sz="2400" dirty="0"/>
              <a:t>Inline Declaration make it possible to define field-symbols on the fly. There is no need to write a separate line for </a:t>
            </a:r>
            <a:r>
              <a:rPr lang="en-US" altLang="zh-TW" sz="2400" b="1" dirty="0">
                <a:solidFill>
                  <a:schemeClr val="accent1">
                    <a:lumMod val="75000"/>
                  </a:schemeClr>
                </a:solidFill>
                <a:latin typeface="IBM Plex Sans" panose="020B0503050203000203" pitchFamily="34" charset="0"/>
              </a:rPr>
              <a:t>field-symbol declaration</a:t>
            </a:r>
            <a:r>
              <a:rPr lang="en-US" altLang="zh-TW" sz="2400" dirty="0"/>
              <a:t>. This construct also helps to reduce lines of code.</a:t>
            </a:r>
            <a:endParaRPr lang="zh-TW" altLang="en-US" sz="2400" dirty="0">
              <a:latin typeface="IBM Plex Sans" panose="020B0503050203000203" pitchFamily="34" charset="0"/>
            </a:endParaRPr>
          </a:p>
        </p:txBody>
      </p:sp>
      <p:sp>
        <p:nvSpPr>
          <p:cNvPr id="5" name="矩形 4">
            <a:extLst>
              <a:ext uri="{FF2B5EF4-FFF2-40B4-BE49-F238E27FC236}">
                <a16:creationId xmlns:a16="http://schemas.microsoft.com/office/drawing/2014/main" id="{77D5EA4A-3B7F-6CE8-EAB0-C323845F022D}"/>
              </a:ext>
            </a:extLst>
          </p:cNvPr>
          <p:cNvSpPr/>
          <p:nvPr/>
        </p:nvSpPr>
        <p:spPr>
          <a:xfrm>
            <a:off x="640080" y="3494306"/>
            <a:ext cx="7223760" cy="3539430"/>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Inline Declarations – Field Symbols</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Variant 1 as a READ work area</a:t>
            </a:r>
          </a:p>
          <a:p>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SELECT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FROM mara INTO TABLE </a:t>
            </a:r>
            <a:r>
              <a:rPr lang="en-US" altLang="zh-TW" sz="1600" b="1" dirty="0">
                <a:solidFill>
                  <a:srgbClr val="FFC000"/>
                </a:solidFill>
                <a:latin typeface="IBM Plex Sans" panose="020B0503050203000203" pitchFamily="34" charset="0"/>
                <a:ea typeface="細明體" panose="02020509000000000000" pitchFamily="49" charset="-120"/>
              </a:rPr>
              <a:t>@DATA(lt_mara)</a:t>
            </a:r>
            <a:r>
              <a:rPr lang="en-US" altLang="zh-TW" sz="1600" dirty="0">
                <a:solidFill>
                  <a:schemeClr val="bg2"/>
                </a:solidFill>
                <a:latin typeface="IBM Plex Sans" panose="020B0503050203000203" pitchFamily="34" charset="0"/>
                <a:ea typeface="細明體" panose="02020509000000000000" pitchFamily="49" charset="-120"/>
              </a:rPr>
              <a:t>.</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READ TABLE </a:t>
            </a:r>
            <a:r>
              <a:rPr lang="en-US" altLang="zh-TW" sz="1600" dirty="0" err="1">
                <a:solidFill>
                  <a:schemeClr val="bg2"/>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FFC000"/>
                </a:solidFill>
                <a:latin typeface="IBM Plex Sans" panose="020B0503050203000203" pitchFamily="34" charset="0"/>
                <a:ea typeface="細明體" panose="02020509000000000000" pitchFamily="49" charset="-120"/>
              </a:rPr>
              <a:t>ASSIGNING</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FIELD-SYMBOL(</a:t>
            </a:r>
            <a:r>
              <a:rPr lang="en-US" altLang="zh-TW" sz="1600" dirty="0">
                <a:solidFill>
                  <a:schemeClr val="bg2"/>
                </a:solidFill>
                <a:latin typeface="IBM Plex Sans" panose="020B0503050203000203" pitchFamily="34" charset="0"/>
                <a:ea typeface="細明體" panose="02020509000000000000" pitchFamily="49" charset="-120"/>
              </a:rPr>
              <a:t>&lt;</a:t>
            </a:r>
            <a:r>
              <a:rPr lang="en-US" altLang="zh-TW" sz="1600" dirty="0" err="1">
                <a:solidFill>
                  <a:schemeClr val="bg2"/>
                </a:solidFill>
                <a:latin typeface="IBM Plex Sans" panose="020B0503050203000203" pitchFamily="34" charset="0"/>
                <a:ea typeface="細明體" panose="02020509000000000000" pitchFamily="49" charset="-120"/>
              </a:rPr>
              <a:t>lfs_mara</a:t>
            </a:r>
            <a:r>
              <a:rPr lang="en-US" altLang="zh-TW" sz="1600" dirty="0">
                <a:solidFill>
                  <a:schemeClr val="bg2"/>
                </a:solidFill>
                <a:latin typeface="IBM Plex Sans" panose="020B0503050203000203" pitchFamily="34" charset="0"/>
                <a:ea typeface="細明體" panose="02020509000000000000" pitchFamily="49" charset="-120"/>
              </a:rPr>
              <a:t>&gt;</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INDEX 1.</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|Material = { &lt;lfs_mara&gt;-</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ENDIF.</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ENDIF.</a:t>
            </a:r>
          </a:p>
        </p:txBody>
      </p:sp>
      <p:sp>
        <p:nvSpPr>
          <p:cNvPr id="9" name="文字方塊 8">
            <a:extLst>
              <a:ext uri="{FF2B5EF4-FFF2-40B4-BE49-F238E27FC236}">
                <a16:creationId xmlns:a16="http://schemas.microsoft.com/office/drawing/2014/main" id="{E016997E-1686-D2DC-27A7-82F721259349}"/>
              </a:ext>
            </a:extLst>
          </p:cNvPr>
          <p:cNvSpPr txBox="1"/>
          <p:nvPr/>
        </p:nvSpPr>
        <p:spPr>
          <a:xfrm>
            <a:off x="6720840" y="360699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矩形 2">
            <a:extLst>
              <a:ext uri="{FF2B5EF4-FFF2-40B4-BE49-F238E27FC236}">
                <a16:creationId xmlns:a16="http://schemas.microsoft.com/office/drawing/2014/main" id="{8422CCAA-9015-E6B1-7F3A-D2C54764A15E}"/>
              </a:ext>
            </a:extLst>
          </p:cNvPr>
          <p:cNvSpPr/>
          <p:nvPr/>
        </p:nvSpPr>
        <p:spPr>
          <a:xfrm>
            <a:off x="8046720" y="3494306"/>
            <a:ext cx="5943600" cy="3539430"/>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Explicit Declarations – Field Symbols</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Variant 1 as a READ work area</a:t>
            </a:r>
          </a:p>
          <a:p>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b="1" dirty="0">
                <a:solidFill>
                  <a:srgbClr val="00CC99"/>
                </a:solidFill>
                <a:latin typeface="IBM Plex Sans" panose="020B0503050203000203" pitchFamily="34" charset="0"/>
                <a:ea typeface="細明體" panose="02020509000000000000" pitchFamily="49" charset="-120"/>
              </a:rPr>
              <a:t>DATA: </a:t>
            </a:r>
            <a:r>
              <a:rPr lang="en-US" altLang="zh-TW" sz="1600" b="1" dirty="0" err="1">
                <a:solidFill>
                  <a:srgbClr val="92D050"/>
                </a:solidFill>
                <a:latin typeface="IBM Plex Sans" panose="020B0503050203000203" pitchFamily="34" charset="0"/>
                <a:ea typeface="細明體" panose="02020509000000000000" pitchFamily="49" charset="-120"/>
              </a:rPr>
              <a:t>lt_mara</a:t>
            </a:r>
            <a:r>
              <a:rPr lang="en-US" altLang="zh-TW" sz="1600" b="1"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TYPE TABLE OF mara.</a:t>
            </a:r>
          </a:p>
          <a:p>
            <a:r>
              <a:rPr lang="en-US" altLang="zh-TW" sz="1600" b="1" dirty="0">
                <a:solidFill>
                  <a:srgbClr val="00CC99"/>
                </a:solidFill>
                <a:latin typeface="IBM Plex Sans" panose="020B0503050203000203" pitchFamily="34" charset="0"/>
                <a:ea typeface="細明體" panose="02020509000000000000" pitchFamily="49" charset="-120"/>
              </a:rPr>
              <a:t>FIELD-SYMBOLS: </a:t>
            </a:r>
            <a:r>
              <a:rPr lang="en-US" altLang="zh-TW" sz="1600" b="1" dirty="0">
                <a:solidFill>
                  <a:srgbClr val="92D050"/>
                </a:solidFill>
                <a:latin typeface="IBM Plex Sans" panose="020B0503050203000203" pitchFamily="34" charset="0"/>
                <a:ea typeface="細明體" panose="02020509000000000000" pitchFamily="49" charset="-120"/>
              </a:rPr>
              <a:t>&lt;lfs_mara&gt; </a:t>
            </a:r>
            <a:r>
              <a:rPr lang="en-US" altLang="zh-TW" sz="1600" b="1" dirty="0">
                <a:solidFill>
                  <a:srgbClr val="00CC99"/>
                </a:solidFill>
                <a:latin typeface="IBM Plex Sans" panose="020B0503050203000203" pitchFamily="34" charset="0"/>
                <a:ea typeface="細明體" panose="02020509000000000000" pitchFamily="49" charset="-120"/>
              </a:rPr>
              <a:t>TYPE mara.</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b="1" dirty="0">
                <a:solidFill>
                  <a:schemeClr val="bg2"/>
                </a:solidFill>
                <a:latin typeface="IBM Plex Sans" panose="020B0503050203000203" pitchFamily="34" charset="0"/>
                <a:ea typeface="細明體" panose="02020509000000000000" pitchFamily="49" charset="-120"/>
              </a:rPr>
              <a:t>SELECT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FROM mara INTO TABLE </a:t>
            </a:r>
            <a:r>
              <a:rPr lang="en-US" altLang="zh-TW" sz="1600" b="1" dirty="0" err="1">
                <a:solidFill>
                  <a:srgbClr val="92D050"/>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  </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READ TABLE </a:t>
            </a:r>
            <a:r>
              <a:rPr lang="en-US" altLang="zh-TW" sz="1600" dirty="0" err="1">
                <a:solidFill>
                  <a:schemeClr val="bg2"/>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00CC99"/>
                </a:solidFill>
                <a:latin typeface="IBM Plex Sans" panose="020B0503050203000203" pitchFamily="34" charset="0"/>
                <a:ea typeface="細明體" panose="02020509000000000000" pitchFamily="49" charset="-120"/>
              </a:rPr>
              <a:t>ASSIGNING</a:t>
            </a:r>
            <a:r>
              <a:rPr lang="en-US" altLang="zh-TW" sz="1600"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92D050"/>
                </a:solidFill>
                <a:latin typeface="IBM Plex Sans" panose="020B0503050203000203" pitchFamily="34" charset="0"/>
                <a:ea typeface="細明體" panose="02020509000000000000" pitchFamily="49" charset="-120"/>
              </a:rPr>
              <a:t>&lt;lfs_mara&gt; </a:t>
            </a:r>
            <a:r>
              <a:rPr lang="en-US" altLang="zh-TW" sz="1600" dirty="0">
                <a:solidFill>
                  <a:schemeClr val="bg2"/>
                </a:solidFill>
                <a:latin typeface="IBM Plex Sans" panose="020B0503050203000203" pitchFamily="34" charset="0"/>
                <a:ea typeface="細明體" panose="02020509000000000000" pitchFamily="49" charset="-120"/>
              </a:rPr>
              <a:t>INDEX 1.  </a:t>
            </a:r>
          </a:p>
          <a:p>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    </a:t>
            </a:r>
          </a:p>
          <a:p>
            <a:r>
              <a:rPr lang="en-US" altLang="zh-TW" sz="1600" dirty="0">
                <a:solidFill>
                  <a:schemeClr val="bg2"/>
                </a:solidFill>
                <a:latin typeface="IBM Plex Sans" panose="020B0503050203000203" pitchFamily="34" charset="0"/>
                <a:ea typeface="細明體" panose="02020509000000000000" pitchFamily="49" charset="-120"/>
              </a:rPr>
              <a:t>          WRITE: |Material = { &lt;lfs_mara&gt;-</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  </a:t>
            </a:r>
          </a:p>
          <a:p>
            <a:r>
              <a:rPr lang="en-US" altLang="zh-TW" sz="1600" dirty="0">
                <a:solidFill>
                  <a:schemeClr val="bg2"/>
                </a:solidFill>
                <a:latin typeface="IBM Plex Sans" panose="020B0503050203000203" pitchFamily="34" charset="0"/>
                <a:ea typeface="細明體" panose="02020509000000000000" pitchFamily="49" charset="-120"/>
              </a:rPr>
              <a:t>     ENDIF.</a:t>
            </a:r>
          </a:p>
          <a:p>
            <a:r>
              <a:rPr lang="en-US" altLang="zh-TW" sz="1600" dirty="0">
                <a:solidFill>
                  <a:schemeClr val="bg2"/>
                </a:solidFill>
                <a:latin typeface="IBM Plex Sans" panose="020B0503050203000203" pitchFamily="34" charset="0"/>
                <a:ea typeface="細明體" panose="02020509000000000000" pitchFamily="49" charset="-120"/>
              </a:rPr>
              <a:t>ENDIF.</a:t>
            </a:r>
          </a:p>
        </p:txBody>
      </p:sp>
      <p:sp>
        <p:nvSpPr>
          <p:cNvPr id="6" name="文字方塊 5">
            <a:extLst>
              <a:ext uri="{FF2B5EF4-FFF2-40B4-BE49-F238E27FC236}">
                <a16:creationId xmlns:a16="http://schemas.microsoft.com/office/drawing/2014/main" id="{5CA5D39E-0D73-F65B-4BED-36CE4704EB5C}"/>
              </a:ext>
            </a:extLst>
          </p:cNvPr>
          <p:cNvSpPr txBox="1"/>
          <p:nvPr/>
        </p:nvSpPr>
        <p:spPr>
          <a:xfrm>
            <a:off x="13404501" y="3606994"/>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28994652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32874" y="3422379"/>
            <a:ext cx="13700899" cy="1471354"/>
          </a:xfrm>
          <a:prstGeom prst="rect">
            <a:avLst/>
          </a:prstGeom>
          <a:noFill/>
        </p:spPr>
        <p:txBody>
          <a:bodyPr/>
          <a:lstStyle>
            <a:lvl1pPr algn="l" rtl="0" eaLnBrk="0" fontAlgn="base" hangingPunct="0">
              <a:lnSpc>
                <a:spcPct val="90000"/>
              </a:lnSpc>
              <a:spcBef>
                <a:spcPct val="0"/>
              </a:spcBef>
              <a:spcAft>
                <a:spcPct val="0"/>
              </a:spcAft>
              <a:defRPr sz="2200">
                <a:solidFill>
                  <a:schemeClr val="hlink"/>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2200">
                <a:solidFill>
                  <a:schemeClr val="hlink"/>
                </a:solidFill>
                <a:latin typeface="Arial"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eaLnBrk="1" hangingPunct="1"/>
            <a:r>
              <a:rPr lang="en-US" altLang="ja-JP" sz="4800" b="1" kern="0" dirty="0">
                <a:solidFill>
                  <a:srgbClr val="000000"/>
                </a:solidFill>
                <a:latin typeface="Arial" panose="020B0604020202020204"/>
              </a:rPr>
              <a:t>ADBC</a:t>
            </a:r>
          </a:p>
          <a:p>
            <a:pPr algn="ctr" eaLnBrk="1" hangingPunct="1"/>
            <a:r>
              <a:rPr lang="en-US" altLang="zh-CN" sz="4800" b="1" kern="0" dirty="0">
                <a:solidFill>
                  <a:srgbClr val="1E3AF8"/>
                </a:solidFill>
                <a:latin typeface="Arial" panose="020B0604020202020204"/>
                <a:ea typeface="宋体" panose="02010600030101010101" pitchFamily="2" charset="-122"/>
              </a:rPr>
              <a:t>A</a:t>
            </a:r>
            <a:r>
              <a:rPr lang="en-US" altLang="zh-CN" sz="4800" b="1" kern="0" dirty="0">
                <a:solidFill>
                  <a:srgbClr val="000000"/>
                </a:solidFill>
                <a:latin typeface="Arial" panose="020B0604020202020204"/>
                <a:ea typeface="宋体" panose="02010600030101010101" pitchFamily="2" charset="-122"/>
              </a:rPr>
              <a:t>BAP </a:t>
            </a:r>
            <a:r>
              <a:rPr lang="en-US" altLang="zh-CN" sz="4800" b="1" kern="0" dirty="0">
                <a:solidFill>
                  <a:srgbClr val="1E3AF8"/>
                </a:solidFill>
                <a:latin typeface="Arial" panose="020B0604020202020204"/>
                <a:ea typeface="宋体" panose="02010600030101010101" pitchFamily="2" charset="-122"/>
              </a:rPr>
              <a:t>D</a:t>
            </a:r>
            <a:r>
              <a:rPr lang="en-US" altLang="zh-CN" sz="4800" b="1" kern="0" dirty="0">
                <a:solidFill>
                  <a:srgbClr val="000000"/>
                </a:solidFill>
                <a:latin typeface="Arial" panose="020B0604020202020204"/>
                <a:ea typeface="宋体" panose="02010600030101010101" pitchFamily="2" charset="-122"/>
              </a:rPr>
              <a:t>ata</a:t>
            </a:r>
            <a:r>
              <a:rPr lang="en-US" altLang="zh-CN" sz="4800" b="1" kern="0" dirty="0">
                <a:solidFill>
                  <a:srgbClr val="1E3AF8"/>
                </a:solidFill>
                <a:latin typeface="Arial" panose="020B0604020202020204"/>
                <a:ea typeface="宋体" panose="02010600030101010101" pitchFamily="2" charset="-122"/>
              </a:rPr>
              <a:t>b</a:t>
            </a:r>
            <a:r>
              <a:rPr lang="en-US" altLang="zh-CN" sz="4800" b="1" kern="0" dirty="0">
                <a:solidFill>
                  <a:srgbClr val="000000"/>
                </a:solidFill>
                <a:latin typeface="Arial" panose="020B0604020202020204"/>
                <a:ea typeface="宋体" panose="02010600030101010101" pitchFamily="2" charset="-122"/>
              </a:rPr>
              <a:t>ase </a:t>
            </a:r>
            <a:r>
              <a:rPr lang="en-US" altLang="zh-CN" sz="4800" b="1" kern="0" dirty="0">
                <a:solidFill>
                  <a:srgbClr val="1E3AF8"/>
                </a:solidFill>
                <a:latin typeface="Arial" panose="020B0604020202020204"/>
                <a:ea typeface="宋体" panose="02010600030101010101" pitchFamily="2" charset="-122"/>
              </a:rPr>
              <a:t>C</a:t>
            </a:r>
            <a:r>
              <a:rPr lang="en-US" altLang="zh-CN" sz="4800" b="1" kern="0" dirty="0">
                <a:solidFill>
                  <a:srgbClr val="000000"/>
                </a:solidFill>
                <a:latin typeface="Arial" panose="020B0604020202020204"/>
                <a:ea typeface="宋体" panose="02010600030101010101" pitchFamily="2" charset="-122"/>
              </a:rPr>
              <a:t>onnectivity</a:t>
            </a:r>
            <a:endParaRPr lang="en-US" altLang="zh-CN" sz="2160" b="1" kern="0" dirty="0">
              <a:solidFill>
                <a:srgbClr val="0F6DFF"/>
              </a:solidFill>
              <a:latin typeface="Arial" panose="020B0604020202020204"/>
              <a:ea typeface="宋体" panose="02010600030101010101" pitchFamily="2" charset="-122"/>
            </a:endParaRPr>
          </a:p>
        </p:txBody>
      </p:sp>
    </p:spTree>
    <p:extLst>
      <p:ext uri="{BB962C8B-B14F-4D97-AF65-F5344CB8AC3E}">
        <p14:creationId xmlns:p14="http://schemas.microsoft.com/office/powerpoint/2010/main" val="18884479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288230-C75D-B6DC-9EC8-333E0469357B}"/>
              </a:ext>
            </a:extLst>
          </p:cNvPr>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121</a:t>
            </a:fld>
            <a:endParaRPr lang="en-US" altLang="en-US">
              <a:solidFill>
                <a:srgbClr val="000000"/>
              </a:solidFill>
              <a:latin typeface="Arial"/>
            </a:endParaRPr>
          </a:p>
        </p:txBody>
      </p:sp>
      <p:sp>
        <p:nvSpPr>
          <p:cNvPr id="4" name="文字方塊 3">
            <a:extLst>
              <a:ext uri="{FF2B5EF4-FFF2-40B4-BE49-F238E27FC236}">
                <a16:creationId xmlns:a16="http://schemas.microsoft.com/office/drawing/2014/main" id="{F28B2FCA-C9FE-EE11-65D0-8211F7D5A253}"/>
              </a:ext>
            </a:extLst>
          </p:cNvPr>
          <p:cNvSpPr txBox="1"/>
          <p:nvPr/>
        </p:nvSpPr>
        <p:spPr>
          <a:xfrm>
            <a:off x="447972" y="0"/>
            <a:ext cx="13736134" cy="683264"/>
          </a:xfrm>
          <a:prstGeom prst="rect">
            <a:avLst/>
          </a:prstGeom>
          <a:noFill/>
        </p:spPr>
        <p:txBody>
          <a:bodyPr wrap="square">
            <a:spAutoFit/>
          </a:bodyPr>
          <a:lstStyle>
            <a:defPPr>
              <a:defRPr lang="en-US"/>
            </a:defPPr>
            <a:lvl1pPr algn="ctr">
              <a:defRPr sz="3200" b="1">
                <a:solidFill>
                  <a:schemeClr val="tx1">
                    <a:lumMod val="75000"/>
                    <a:lumOff val="25000"/>
                  </a:schemeClr>
                </a:solidFill>
                <a:latin typeface="+mj-lt"/>
              </a:defRPr>
            </a:lvl1pPr>
          </a:lstStyle>
          <a:p>
            <a:r>
              <a:rPr lang="en-US" altLang="zh-TW" sz="3840" dirty="0">
                <a:solidFill>
                  <a:srgbClr val="000000">
                    <a:lumMod val="75000"/>
                    <a:lumOff val="25000"/>
                  </a:srgbClr>
                </a:solidFill>
                <a:latin typeface="Arial"/>
              </a:rPr>
              <a:t>ABAP Database Connectivity </a:t>
            </a:r>
            <a:endParaRPr lang="zh-TW" altLang="en-US" sz="3840" dirty="0">
              <a:solidFill>
                <a:srgbClr val="000000">
                  <a:lumMod val="75000"/>
                  <a:lumOff val="25000"/>
                </a:srgbClr>
              </a:solidFill>
              <a:latin typeface="Arial"/>
            </a:endParaRPr>
          </a:p>
        </p:txBody>
      </p:sp>
      <p:pic>
        <p:nvPicPr>
          <p:cNvPr id="6" name="圖片 5">
            <a:extLst>
              <a:ext uri="{FF2B5EF4-FFF2-40B4-BE49-F238E27FC236}">
                <a16:creationId xmlns:a16="http://schemas.microsoft.com/office/drawing/2014/main" id="{C6A57A47-FA43-EF21-EBC3-57329F98FF50}"/>
              </a:ext>
            </a:extLst>
          </p:cNvPr>
          <p:cNvPicPr>
            <a:picLocks noChangeAspect="1"/>
          </p:cNvPicPr>
          <p:nvPr/>
        </p:nvPicPr>
        <p:blipFill>
          <a:blip r:embed="rId3"/>
          <a:stretch>
            <a:fillRect/>
          </a:stretch>
        </p:blipFill>
        <p:spPr>
          <a:xfrm>
            <a:off x="1683572" y="1187882"/>
            <a:ext cx="11263256" cy="6372276"/>
          </a:xfrm>
          <a:prstGeom prst="rect">
            <a:avLst/>
          </a:prstGeom>
        </p:spPr>
      </p:pic>
    </p:spTree>
    <p:extLst>
      <p:ext uri="{BB962C8B-B14F-4D97-AF65-F5344CB8AC3E}">
        <p14:creationId xmlns:p14="http://schemas.microsoft.com/office/powerpoint/2010/main" val="346016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4288230-C75D-B6DC-9EC8-333E0469357B}"/>
              </a:ext>
            </a:extLst>
          </p:cNvPr>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122</a:t>
            </a:fld>
            <a:endParaRPr lang="en-US" altLang="en-US">
              <a:solidFill>
                <a:srgbClr val="000000"/>
              </a:solidFill>
              <a:latin typeface="Arial"/>
            </a:endParaRPr>
          </a:p>
        </p:txBody>
      </p:sp>
      <p:sp>
        <p:nvSpPr>
          <p:cNvPr id="4" name="文字方塊 3">
            <a:extLst>
              <a:ext uri="{FF2B5EF4-FFF2-40B4-BE49-F238E27FC236}">
                <a16:creationId xmlns:a16="http://schemas.microsoft.com/office/drawing/2014/main" id="{F28B2FCA-C9FE-EE11-65D0-8211F7D5A253}"/>
              </a:ext>
            </a:extLst>
          </p:cNvPr>
          <p:cNvSpPr txBox="1"/>
          <p:nvPr/>
        </p:nvSpPr>
        <p:spPr>
          <a:xfrm>
            <a:off x="447972" y="0"/>
            <a:ext cx="13736134" cy="683264"/>
          </a:xfrm>
          <a:prstGeom prst="rect">
            <a:avLst/>
          </a:prstGeom>
          <a:noFill/>
        </p:spPr>
        <p:txBody>
          <a:bodyPr wrap="square">
            <a:spAutoFit/>
          </a:bodyPr>
          <a:lstStyle>
            <a:defPPr>
              <a:defRPr lang="en-US"/>
            </a:defPPr>
            <a:lvl1pPr algn="ctr">
              <a:defRPr sz="3200" b="1">
                <a:solidFill>
                  <a:schemeClr val="tx1">
                    <a:lumMod val="75000"/>
                    <a:lumOff val="25000"/>
                  </a:schemeClr>
                </a:solidFill>
                <a:latin typeface="+mj-lt"/>
              </a:defRPr>
            </a:lvl1pPr>
          </a:lstStyle>
          <a:p>
            <a:r>
              <a:rPr lang="en-US" altLang="zh-TW" sz="3840" dirty="0">
                <a:solidFill>
                  <a:srgbClr val="000000">
                    <a:lumMod val="75000"/>
                    <a:lumOff val="25000"/>
                  </a:srgbClr>
                </a:solidFill>
                <a:latin typeface="Arial"/>
              </a:rPr>
              <a:t>Native SQL vs ADBC in ABAP</a:t>
            </a:r>
            <a:endParaRPr lang="zh-TW" altLang="en-US" sz="3840" dirty="0">
              <a:solidFill>
                <a:srgbClr val="000000">
                  <a:lumMod val="75000"/>
                  <a:lumOff val="25000"/>
                </a:srgbClr>
              </a:solidFill>
              <a:latin typeface="Arial"/>
            </a:endParaRPr>
          </a:p>
        </p:txBody>
      </p:sp>
      <p:sp>
        <p:nvSpPr>
          <p:cNvPr id="5" name="文字方塊 4">
            <a:extLst>
              <a:ext uri="{FF2B5EF4-FFF2-40B4-BE49-F238E27FC236}">
                <a16:creationId xmlns:a16="http://schemas.microsoft.com/office/drawing/2014/main" id="{40E02313-2DB6-7AC0-75B2-7C1793AB661B}"/>
              </a:ext>
            </a:extLst>
          </p:cNvPr>
          <p:cNvSpPr txBox="1"/>
          <p:nvPr/>
        </p:nvSpPr>
        <p:spPr>
          <a:xfrm>
            <a:off x="447973" y="1026222"/>
            <a:ext cx="10324429" cy="6629507"/>
          </a:xfrm>
          <a:prstGeom prst="rect">
            <a:avLst/>
          </a:prstGeom>
          <a:noFill/>
        </p:spPr>
        <p:txBody>
          <a:bodyPr wrap="none" rtlCol="0">
            <a:spAutoFit/>
          </a:bodyPr>
          <a:lstStyle/>
          <a:p>
            <a:r>
              <a:rPr lang="en-US" altLang="zh-TW" sz="2880" b="1" dirty="0">
                <a:solidFill>
                  <a:srgbClr val="7889FB">
                    <a:lumMod val="50000"/>
                  </a:srgbClr>
                </a:solidFill>
                <a:latin typeface="Arial"/>
              </a:rPr>
              <a:t>Native SQL Overview</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Direct database-specific SQL execution in ABAP.</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Bypasses SAP Open SQL layer.</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Flexible but dependent on the database system (e.g., HANA, Oracle).</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Allows use of database-specific features not supported by Open SQL.</a:t>
            </a:r>
          </a:p>
          <a:p>
            <a:r>
              <a:rPr lang="en-US" altLang="zh-TW" b="1" dirty="0">
                <a:solidFill>
                  <a:srgbClr val="4FA0F5"/>
                </a:solidFill>
                <a:latin typeface="Arial"/>
              </a:rPr>
              <a:t>Use Cases:</a:t>
            </a:r>
            <a:endParaRPr lang="en-US" altLang="zh-TW" dirty="0">
              <a:solidFill>
                <a:srgbClr val="4FA0F5"/>
              </a:solidFill>
              <a:latin typeface="Arial"/>
            </a:endParaRPr>
          </a:p>
          <a:p>
            <a:pPr>
              <a:buFont typeface="Arial" panose="020B0604020202020204" pitchFamily="34" charset="0"/>
              <a:buChar char="•"/>
            </a:pPr>
            <a:r>
              <a:rPr lang="en-US" altLang="zh-TW" dirty="0">
                <a:solidFill>
                  <a:srgbClr val="000000"/>
                </a:solidFill>
                <a:latin typeface="Arial"/>
              </a:rPr>
              <a:t>When leveraging specific database features for performance.</a:t>
            </a:r>
          </a:p>
          <a:p>
            <a:pPr>
              <a:buFont typeface="Arial" panose="020B0604020202020204" pitchFamily="34" charset="0"/>
              <a:buChar char="•"/>
            </a:pPr>
            <a:r>
              <a:rPr lang="en-US" altLang="zh-TW" dirty="0">
                <a:solidFill>
                  <a:srgbClr val="000000"/>
                </a:solidFill>
                <a:latin typeface="Arial"/>
              </a:rPr>
              <a:t>Executing complex SQL queries that Open SQL cannot handle.</a:t>
            </a:r>
          </a:p>
          <a:p>
            <a:pPr>
              <a:buFont typeface="Arial" panose="020B0604020202020204" pitchFamily="34" charset="0"/>
              <a:buChar char="•"/>
            </a:pPr>
            <a:endParaRPr lang="en-US" altLang="zh-TW" dirty="0">
              <a:solidFill>
                <a:srgbClr val="000000"/>
              </a:solidFill>
              <a:latin typeface="Arial"/>
            </a:endParaRPr>
          </a:p>
          <a:p>
            <a:r>
              <a:rPr lang="en-US" altLang="zh-TW" sz="2880" b="1" dirty="0">
                <a:solidFill>
                  <a:srgbClr val="7889FB">
                    <a:lumMod val="50000"/>
                  </a:srgbClr>
                </a:solidFill>
                <a:latin typeface="Arial"/>
              </a:rPr>
              <a:t>ADBC Overview</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ABAP Database Connectivity introduced in ABAP 7.02.</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Enables dynamic SQL execution and database </a:t>
            </a:r>
            <a:br>
              <a:rPr lang="en-US" altLang="zh-TW" dirty="0">
                <a:solidFill>
                  <a:srgbClr val="000000"/>
                </a:solidFill>
                <a:latin typeface="Arial"/>
              </a:rPr>
            </a:br>
            <a:r>
              <a:rPr lang="zh-TW" altLang="en-US" dirty="0">
                <a:solidFill>
                  <a:srgbClr val="000000"/>
                </a:solidFill>
                <a:latin typeface="Arial"/>
              </a:rPr>
              <a:t>   </a:t>
            </a:r>
            <a:r>
              <a:rPr lang="en-US" altLang="zh-TW" dirty="0">
                <a:solidFill>
                  <a:srgbClr val="000000"/>
                </a:solidFill>
                <a:latin typeface="Arial"/>
              </a:rPr>
              <a:t>interaction via ABAP classes.</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More flexible than Open SQL, with dynamic SQL query support.</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Provides cross-database compatibility and SQL execution </a:t>
            </a:r>
            <a:br>
              <a:rPr lang="en-US" altLang="zh-TW" dirty="0">
                <a:solidFill>
                  <a:srgbClr val="000000"/>
                </a:solidFill>
                <a:latin typeface="Arial"/>
              </a:rPr>
            </a:br>
            <a:r>
              <a:rPr lang="zh-TW" altLang="en-US" dirty="0">
                <a:solidFill>
                  <a:srgbClr val="000000"/>
                </a:solidFill>
                <a:latin typeface="Arial"/>
              </a:rPr>
              <a:t>  </a:t>
            </a:r>
            <a:r>
              <a:rPr lang="en-US" altLang="zh-TW" dirty="0">
                <a:solidFill>
                  <a:srgbClr val="000000"/>
                </a:solidFill>
                <a:latin typeface="Arial"/>
              </a:rPr>
              <a:t>without database-specific syntax.</a:t>
            </a:r>
          </a:p>
          <a:p>
            <a:r>
              <a:rPr lang="en-US" altLang="zh-TW" b="1" dirty="0">
                <a:solidFill>
                  <a:srgbClr val="4FA0F5"/>
                </a:solidFill>
                <a:latin typeface="Arial"/>
              </a:rPr>
              <a:t>Use Cases:</a:t>
            </a:r>
            <a:endParaRPr lang="en-US" altLang="zh-TW" dirty="0">
              <a:solidFill>
                <a:srgbClr val="4FA0F5"/>
              </a:solidFill>
              <a:latin typeface="Arial"/>
            </a:endParaRP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When building dynamic SQL queries based on runtime conditions.</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Handling large result sets or complex queries in a database-independent manner.</a:t>
            </a:r>
            <a:endParaRPr lang="zh-TW" altLang="en-US" dirty="0">
              <a:solidFill>
                <a:srgbClr val="000000"/>
              </a:solidFill>
              <a:latin typeface="Arial"/>
            </a:endParaRPr>
          </a:p>
        </p:txBody>
      </p:sp>
      <p:sp>
        <p:nvSpPr>
          <p:cNvPr id="8" name="矩形: 圓角 7">
            <a:extLst>
              <a:ext uri="{FF2B5EF4-FFF2-40B4-BE49-F238E27FC236}">
                <a16:creationId xmlns:a16="http://schemas.microsoft.com/office/drawing/2014/main" id="{5AC80E17-0CB4-0A16-AA36-15FF9EEFE911}"/>
              </a:ext>
            </a:extLst>
          </p:cNvPr>
          <p:cNvSpPr/>
          <p:nvPr/>
        </p:nvSpPr>
        <p:spPr bwMode="auto">
          <a:xfrm>
            <a:off x="9927772" y="1336766"/>
            <a:ext cx="4105386" cy="414528"/>
          </a:xfrm>
          <a:prstGeom prst="roundRect">
            <a:avLst/>
          </a:prstGeom>
          <a:solidFill>
            <a:schemeClr val="accent1">
              <a:lumMod val="40000"/>
              <a:lumOff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sp>
        <p:nvSpPr>
          <p:cNvPr id="9" name="文字方塊 8">
            <a:extLst>
              <a:ext uri="{FF2B5EF4-FFF2-40B4-BE49-F238E27FC236}">
                <a16:creationId xmlns:a16="http://schemas.microsoft.com/office/drawing/2014/main" id="{B0ED5B37-3236-6E34-86CC-9B5E7CE9DF36}"/>
              </a:ext>
            </a:extLst>
          </p:cNvPr>
          <p:cNvSpPr txBox="1"/>
          <p:nvPr/>
        </p:nvSpPr>
        <p:spPr>
          <a:xfrm>
            <a:off x="9927772" y="1322431"/>
            <a:ext cx="4008079" cy="424732"/>
          </a:xfrm>
          <a:prstGeom prst="rect">
            <a:avLst/>
          </a:prstGeom>
          <a:noFill/>
        </p:spPr>
        <p:txBody>
          <a:bodyPr wrap="square" rtlCol="0">
            <a:spAutoFit/>
          </a:bodyPr>
          <a:lstStyle/>
          <a:p>
            <a:r>
              <a:rPr lang="en-US" altLang="zh-TW" dirty="0">
                <a:solidFill>
                  <a:srgbClr val="BEC4FD">
                    <a:lumMod val="25000"/>
                  </a:srgbClr>
                </a:solidFill>
                <a:latin typeface="Arial"/>
              </a:rPr>
              <a:t>Database-dependent.</a:t>
            </a:r>
            <a:endParaRPr lang="zh-TW" altLang="en-US" dirty="0">
              <a:solidFill>
                <a:srgbClr val="BEC4FD">
                  <a:lumMod val="25000"/>
                </a:srgbClr>
              </a:solidFill>
              <a:latin typeface="Arial"/>
            </a:endParaRPr>
          </a:p>
        </p:txBody>
      </p:sp>
      <p:sp>
        <p:nvSpPr>
          <p:cNvPr id="11" name="矩形: 圓角 10">
            <a:extLst>
              <a:ext uri="{FF2B5EF4-FFF2-40B4-BE49-F238E27FC236}">
                <a16:creationId xmlns:a16="http://schemas.microsoft.com/office/drawing/2014/main" id="{FE3D2976-099F-5EE0-82BC-85AA8CB9ACEA}"/>
              </a:ext>
            </a:extLst>
          </p:cNvPr>
          <p:cNvSpPr/>
          <p:nvPr/>
        </p:nvSpPr>
        <p:spPr bwMode="auto">
          <a:xfrm>
            <a:off x="9927772" y="1840743"/>
            <a:ext cx="4105386" cy="775597"/>
          </a:xfrm>
          <a:prstGeom prst="roundRect">
            <a:avLst>
              <a:gd name="adj" fmla="val 6764"/>
            </a:avLst>
          </a:prstGeom>
          <a:solidFill>
            <a:schemeClr val="accent1">
              <a:lumMod val="40000"/>
              <a:lumOff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sp>
        <p:nvSpPr>
          <p:cNvPr id="12" name="文字方塊 11">
            <a:extLst>
              <a:ext uri="{FF2B5EF4-FFF2-40B4-BE49-F238E27FC236}">
                <a16:creationId xmlns:a16="http://schemas.microsoft.com/office/drawing/2014/main" id="{4BBCFAA2-E703-41A3-D384-622071510D9F}"/>
              </a:ext>
            </a:extLst>
          </p:cNvPr>
          <p:cNvSpPr txBox="1"/>
          <p:nvPr/>
        </p:nvSpPr>
        <p:spPr>
          <a:xfrm>
            <a:off x="9927772" y="1826408"/>
            <a:ext cx="4105387" cy="757130"/>
          </a:xfrm>
          <a:prstGeom prst="rect">
            <a:avLst/>
          </a:prstGeom>
          <a:noFill/>
        </p:spPr>
        <p:txBody>
          <a:bodyPr wrap="square" rtlCol="0">
            <a:spAutoFit/>
          </a:bodyPr>
          <a:lstStyle/>
          <a:p>
            <a:r>
              <a:rPr lang="en-US" altLang="zh-TW" dirty="0">
                <a:solidFill>
                  <a:srgbClr val="BEC4FD">
                    <a:lumMod val="25000"/>
                  </a:srgbClr>
                </a:solidFill>
                <a:latin typeface="Arial"/>
              </a:rPr>
              <a:t>Direct access to advanced features of specific databases.</a:t>
            </a:r>
            <a:endParaRPr lang="zh-TW" altLang="en-US" dirty="0">
              <a:solidFill>
                <a:srgbClr val="BEC4FD">
                  <a:lumMod val="25000"/>
                </a:srgbClr>
              </a:solidFill>
              <a:latin typeface="Arial"/>
            </a:endParaRPr>
          </a:p>
        </p:txBody>
      </p:sp>
      <p:sp>
        <p:nvSpPr>
          <p:cNvPr id="13" name="矩形: 圓角 12">
            <a:extLst>
              <a:ext uri="{FF2B5EF4-FFF2-40B4-BE49-F238E27FC236}">
                <a16:creationId xmlns:a16="http://schemas.microsoft.com/office/drawing/2014/main" id="{9BB51C78-E6E9-78DE-BF96-27E89E35D266}"/>
              </a:ext>
            </a:extLst>
          </p:cNvPr>
          <p:cNvSpPr/>
          <p:nvPr/>
        </p:nvSpPr>
        <p:spPr bwMode="auto">
          <a:xfrm>
            <a:off x="9927772" y="2714300"/>
            <a:ext cx="4105386" cy="1107996"/>
          </a:xfrm>
          <a:prstGeom prst="roundRect">
            <a:avLst>
              <a:gd name="adj" fmla="val 6764"/>
            </a:avLst>
          </a:prstGeom>
          <a:solidFill>
            <a:schemeClr val="accent1">
              <a:lumMod val="40000"/>
              <a:lumOff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sp>
        <p:nvSpPr>
          <p:cNvPr id="14" name="文字方塊 13">
            <a:extLst>
              <a:ext uri="{FF2B5EF4-FFF2-40B4-BE49-F238E27FC236}">
                <a16:creationId xmlns:a16="http://schemas.microsoft.com/office/drawing/2014/main" id="{57DB865D-40EB-888D-8A84-FAC936B09E2E}"/>
              </a:ext>
            </a:extLst>
          </p:cNvPr>
          <p:cNvSpPr txBox="1"/>
          <p:nvPr/>
        </p:nvSpPr>
        <p:spPr>
          <a:xfrm>
            <a:off x="9927772" y="2699966"/>
            <a:ext cx="4105386" cy="1089529"/>
          </a:xfrm>
          <a:prstGeom prst="rect">
            <a:avLst/>
          </a:prstGeom>
          <a:noFill/>
        </p:spPr>
        <p:txBody>
          <a:bodyPr wrap="square" rtlCol="0">
            <a:spAutoFit/>
          </a:bodyPr>
          <a:lstStyle/>
          <a:p>
            <a:r>
              <a:rPr lang="en-US" altLang="zh-TW" dirty="0">
                <a:solidFill>
                  <a:srgbClr val="BEC4FD">
                    <a:lumMod val="25000"/>
                  </a:srgbClr>
                </a:solidFill>
                <a:latin typeface="Arial"/>
              </a:rPr>
              <a:t>Best for highly specialized queries and performance optimization.</a:t>
            </a:r>
            <a:endParaRPr lang="zh-TW" altLang="en-US" dirty="0">
              <a:solidFill>
                <a:srgbClr val="BEC4FD">
                  <a:lumMod val="25000"/>
                </a:srgbClr>
              </a:solidFill>
              <a:latin typeface="Arial"/>
            </a:endParaRPr>
          </a:p>
        </p:txBody>
      </p:sp>
      <p:sp>
        <p:nvSpPr>
          <p:cNvPr id="15" name="矩形: 圓角 14">
            <a:extLst>
              <a:ext uri="{FF2B5EF4-FFF2-40B4-BE49-F238E27FC236}">
                <a16:creationId xmlns:a16="http://schemas.microsoft.com/office/drawing/2014/main" id="{FEFE79B0-D977-E97C-FD48-675946780BED}"/>
              </a:ext>
            </a:extLst>
          </p:cNvPr>
          <p:cNvSpPr/>
          <p:nvPr/>
        </p:nvSpPr>
        <p:spPr bwMode="auto">
          <a:xfrm>
            <a:off x="9927772" y="4648926"/>
            <a:ext cx="4105386" cy="414528"/>
          </a:xfrm>
          <a:prstGeom prst="roundRect">
            <a:avLst/>
          </a:prstGeom>
          <a:solidFill>
            <a:schemeClr val="accent1">
              <a:lumMod val="40000"/>
              <a:lumOff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sp>
        <p:nvSpPr>
          <p:cNvPr id="16" name="文字方塊 15">
            <a:extLst>
              <a:ext uri="{FF2B5EF4-FFF2-40B4-BE49-F238E27FC236}">
                <a16:creationId xmlns:a16="http://schemas.microsoft.com/office/drawing/2014/main" id="{A3A71E1E-1929-2051-8D81-6421CBCFACE5}"/>
              </a:ext>
            </a:extLst>
          </p:cNvPr>
          <p:cNvSpPr txBox="1"/>
          <p:nvPr/>
        </p:nvSpPr>
        <p:spPr>
          <a:xfrm>
            <a:off x="9927772" y="4634591"/>
            <a:ext cx="4008079" cy="424732"/>
          </a:xfrm>
          <a:prstGeom prst="rect">
            <a:avLst/>
          </a:prstGeom>
          <a:noFill/>
        </p:spPr>
        <p:txBody>
          <a:bodyPr wrap="square" rtlCol="0">
            <a:spAutoFit/>
          </a:bodyPr>
          <a:lstStyle/>
          <a:p>
            <a:r>
              <a:rPr lang="en-US" altLang="zh-TW" dirty="0">
                <a:solidFill>
                  <a:srgbClr val="BEC4FD">
                    <a:lumMod val="25000"/>
                  </a:srgbClr>
                </a:solidFill>
                <a:latin typeface="Arial"/>
              </a:rPr>
              <a:t>Database-agnostic.</a:t>
            </a:r>
            <a:endParaRPr lang="zh-TW" altLang="en-US" dirty="0">
              <a:solidFill>
                <a:srgbClr val="BEC4FD">
                  <a:lumMod val="25000"/>
                </a:srgbClr>
              </a:solidFill>
              <a:latin typeface="Arial"/>
            </a:endParaRPr>
          </a:p>
        </p:txBody>
      </p:sp>
      <p:sp>
        <p:nvSpPr>
          <p:cNvPr id="17" name="矩形: 圓角 16">
            <a:extLst>
              <a:ext uri="{FF2B5EF4-FFF2-40B4-BE49-F238E27FC236}">
                <a16:creationId xmlns:a16="http://schemas.microsoft.com/office/drawing/2014/main" id="{210361CC-500B-83D2-8C5A-A8117A76A581}"/>
              </a:ext>
            </a:extLst>
          </p:cNvPr>
          <p:cNvSpPr/>
          <p:nvPr/>
        </p:nvSpPr>
        <p:spPr bwMode="auto">
          <a:xfrm>
            <a:off x="9927772" y="5152903"/>
            <a:ext cx="4105386" cy="775597"/>
          </a:xfrm>
          <a:prstGeom prst="roundRect">
            <a:avLst>
              <a:gd name="adj" fmla="val 6764"/>
            </a:avLst>
          </a:prstGeom>
          <a:solidFill>
            <a:schemeClr val="accent1">
              <a:lumMod val="40000"/>
              <a:lumOff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sp>
        <p:nvSpPr>
          <p:cNvPr id="18" name="文字方塊 17">
            <a:extLst>
              <a:ext uri="{FF2B5EF4-FFF2-40B4-BE49-F238E27FC236}">
                <a16:creationId xmlns:a16="http://schemas.microsoft.com/office/drawing/2014/main" id="{1C314D27-150C-B34E-20EC-F551F0A9ACF8}"/>
              </a:ext>
            </a:extLst>
          </p:cNvPr>
          <p:cNvSpPr txBox="1"/>
          <p:nvPr/>
        </p:nvSpPr>
        <p:spPr>
          <a:xfrm>
            <a:off x="9927772" y="5138567"/>
            <a:ext cx="4105387" cy="757130"/>
          </a:xfrm>
          <a:prstGeom prst="rect">
            <a:avLst/>
          </a:prstGeom>
          <a:noFill/>
        </p:spPr>
        <p:txBody>
          <a:bodyPr wrap="square" rtlCol="0">
            <a:spAutoFit/>
          </a:bodyPr>
          <a:lstStyle/>
          <a:p>
            <a:r>
              <a:rPr lang="en-US" altLang="zh-TW" dirty="0">
                <a:solidFill>
                  <a:srgbClr val="BEC4FD">
                    <a:lumMod val="25000"/>
                  </a:srgbClr>
                </a:solidFill>
                <a:latin typeface="Arial"/>
              </a:rPr>
              <a:t>More flexible for dynamic SQL execution.</a:t>
            </a:r>
            <a:endParaRPr lang="zh-TW" altLang="en-US" dirty="0">
              <a:solidFill>
                <a:srgbClr val="BEC4FD">
                  <a:lumMod val="25000"/>
                </a:srgbClr>
              </a:solidFill>
              <a:latin typeface="Arial"/>
            </a:endParaRPr>
          </a:p>
        </p:txBody>
      </p:sp>
      <p:sp>
        <p:nvSpPr>
          <p:cNvPr id="19" name="矩形: 圓角 18">
            <a:extLst>
              <a:ext uri="{FF2B5EF4-FFF2-40B4-BE49-F238E27FC236}">
                <a16:creationId xmlns:a16="http://schemas.microsoft.com/office/drawing/2014/main" id="{314EE885-99DC-03B6-CAA6-8EF0D8BD035E}"/>
              </a:ext>
            </a:extLst>
          </p:cNvPr>
          <p:cNvSpPr/>
          <p:nvPr/>
        </p:nvSpPr>
        <p:spPr bwMode="auto">
          <a:xfrm>
            <a:off x="9927772" y="6026460"/>
            <a:ext cx="4105386" cy="1107996"/>
          </a:xfrm>
          <a:prstGeom prst="roundRect">
            <a:avLst>
              <a:gd name="adj" fmla="val 6764"/>
            </a:avLst>
          </a:prstGeom>
          <a:solidFill>
            <a:schemeClr val="accent1">
              <a:lumMod val="40000"/>
              <a:lumOff val="60000"/>
            </a:schemeClr>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sp>
        <p:nvSpPr>
          <p:cNvPr id="20" name="文字方塊 19">
            <a:extLst>
              <a:ext uri="{FF2B5EF4-FFF2-40B4-BE49-F238E27FC236}">
                <a16:creationId xmlns:a16="http://schemas.microsoft.com/office/drawing/2014/main" id="{55DA1DCF-7C55-449B-18F7-E58BDB8E0FD6}"/>
              </a:ext>
            </a:extLst>
          </p:cNvPr>
          <p:cNvSpPr txBox="1"/>
          <p:nvPr/>
        </p:nvSpPr>
        <p:spPr>
          <a:xfrm>
            <a:off x="9927772" y="6012125"/>
            <a:ext cx="4105386" cy="1089529"/>
          </a:xfrm>
          <a:prstGeom prst="rect">
            <a:avLst/>
          </a:prstGeom>
          <a:noFill/>
        </p:spPr>
        <p:txBody>
          <a:bodyPr wrap="square" rtlCol="0">
            <a:spAutoFit/>
          </a:bodyPr>
          <a:lstStyle/>
          <a:p>
            <a:r>
              <a:rPr lang="en-US" altLang="zh-TW" dirty="0">
                <a:solidFill>
                  <a:srgbClr val="BEC4FD">
                    <a:lumMod val="25000"/>
                  </a:srgbClr>
                </a:solidFill>
                <a:latin typeface="Arial"/>
              </a:rPr>
              <a:t>Ideal for cross-database compatibility and dynamic query scenarios.</a:t>
            </a:r>
            <a:endParaRPr lang="zh-TW" altLang="en-US" dirty="0">
              <a:solidFill>
                <a:srgbClr val="BEC4FD">
                  <a:lumMod val="25000"/>
                </a:srgbClr>
              </a:solidFill>
              <a:latin typeface="Arial"/>
            </a:endParaRPr>
          </a:p>
        </p:txBody>
      </p:sp>
    </p:spTree>
    <p:extLst>
      <p:ext uri="{BB962C8B-B14F-4D97-AF65-F5344CB8AC3E}">
        <p14:creationId xmlns:p14="http://schemas.microsoft.com/office/powerpoint/2010/main" val="1968701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887F1C9-DC48-9970-1F7A-7DC656B12D12}"/>
              </a:ext>
            </a:extLst>
          </p:cNvPr>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123</a:t>
            </a:fld>
            <a:endParaRPr lang="en-US" altLang="en-US">
              <a:solidFill>
                <a:srgbClr val="000000"/>
              </a:solidFill>
              <a:latin typeface="Arial"/>
            </a:endParaRPr>
          </a:p>
        </p:txBody>
      </p:sp>
      <p:sp>
        <p:nvSpPr>
          <p:cNvPr id="4" name="文字方塊 3">
            <a:extLst>
              <a:ext uri="{FF2B5EF4-FFF2-40B4-BE49-F238E27FC236}">
                <a16:creationId xmlns:a16="http://schemas.microsoft.com/office/drawing/2014/main" id="{421923EE-C8F6-9770-F324-E0D5B1080506}"/>
              </a:ext>
            </a:extLst>
          </p:cNvPr>
          <p:cNvSpPr txBox="1"/>
          <p:nvPr/>
        </p:nvSpPr>
        <p:spPr>
          <a:xfrm>
            <a:off x="447972" y="15186"/>
            <a:ext cx="13751234" cy="683264"/>
          </a:xfrm>
          <a:prstGeom prst="rect">
            <a:avLst/>
          </a:prstGeom>
          <a:noFill/>
        </p:spPr>
        <p:txBody>
          <a:bodyPr wrap="square">
            <a:spAutoFit/>
          </a:bodyPr>
          <a:lstStyle>
            <a:defPPr>
              <a:defRPr lang="en-US"/>
            </a:defPPr>
            <a:lvl1pPr algn="ctr">
              <a:defRPr sz="3200" b="1">
                <a:solidFill>
                  <a:schemeClr val="tx1">
                    <a:lumMod val="75000"/>
                    <a:lumOff val="25000"/>
                  </a:schemeClr>
                </a:solidFill>
                <a:latin typeface="+mj-lt"/>
              </a:defRPr>
            </a:lvl1pPr>
          </a:lstStyle>
          <a:p>
            <a:r>
              <a:rPr lang="en-US" altLang="zh-TW" sz="3840" dirty="0">
                <a:solidFill>
                  <a:srgbClr val="000000">
                    <a:lumMod val="75000"/>
                    <a:lumOff val="25000"/>
                  </a:srgbClr>
                </a:solidFill>
                <a:latin typeface="Arial"/>
              </a:rPr>
              <a:t>Class Methods ADBC</a:t>
            </a:r>
            <a:endParaRPr lang="zh-TW" altLang="en-US" sz="3840" dirty="0">
              <a:solidFill>
                <a:srgbClr val="000000">
                  <a:lumMod val="75000"/>
                  <a:lumOff val="25000"/>
                </a:srgbClr>
              </a:solidFill>
              <a:latin typeface="Arial"/>
            </a:endParaRPr>
          </a:p>
        </p:txBody>
      </p:sp>
      <p:sp>
        <p:nvSpPr>
          <p:cNvPr id="8" name="文字方塊 7">
            <a:extLst>
              <a:ext uri="{FF2B5EF4-FFF2-40B4-BE49-F238E27FC236}">
                <a16:creationId xmlns:a16="http://schemas.microsoft.com/office/drawing/2014/main" id="{E965A204-CC9C-47F1-C897-7FC67CCDE60D}"/>
              </a:ext>
            </a:extLst>
          </p:cNvPr>
          <p:cNvSpPr txBox="1"/>
          <p:nvPr/>
        </p:nvSpPr>
        <p:spPr>
          <a:xfrm>
            <a:off x="447973" y="1289411"/>
            <a:ext cx="13648302" cy="5632311"/>
          </a:xfrm>
          <a:prstGeom prst="rect">
            <a:avLst/>
          </a:prstGeom>
          <a:noFill/>
        </p:spPr>
        <p:txBody>
          <a:bodyPr wrap="square">
            <a:spAutoFit/>
          </a:bodyPr>
          <a:lstStyle/>
          <a:p>
            <a:pPr marL="548640" indent="-548640">
              <a:buFontTx/>
              <a:buAutoNum type="arabicParenR"/>
            </a:pPr>
            <a:r>
              <a:rPr lang="en-US" altLang="zh-TW" sz="3360" dirty="0">
                <a:solidFill>
                  <a:srgbClr val="000000"/>
                </a:solidFill>
                <a:latin typeface="Arial"/>
              </a:rPr>
              <a:t>The essence of ADBC ​​(ABAP Database Connectivity) is Native SQL, which is just encapsulated by classes. It is more in line with the object-oriented development concept and is relatively more friendly to development.</a:t>
            </a:r>
          </a:p>
          <a:p>
            <a:pPr marL="548640" indent="-548640">
              <a:buFontTx/>
              <a:buAutoNum type="arabicParenR"/>
            </a:pPr>
            <a:endParaRPr lang="en-US" altLang="zh-TW" sz="3360" dirty="0">
              <a:solidFill>
                <a:srgbClr val="000000"/>
              </a:solidFill>
              <a:latin typeface="Arial"/>
            </a:endParaRPr>
          </a:p>
          <a:p>
            <a:pPr marL="548640" indent="-548640">
              <a:buFontTx/>
              <a:buAutoNum type="arabicParenR"/>
            </a:pPr>
            <a:r>
              <a:rPr lang="en-US" altLang="zh-TW" sz="3360" dirty="0">
                <a:solidFill>
                  <a:srgbClr val="000000"/>
                </a:solidFill>
                <a:latin typeface="Arial"/>
              </a:rPr>
              <a:t>SAP provides you with a Native SQL interface API, which is mainly composed of </a:t>
            </a:r>
            <a:r>
              <a:rPr lang="en-US" altLang="zh-TW" sz="3360" b="1" dirty="0">
                <a:solidFill>
                  <a:srgbClr val="1E3AF8"/>
                </a:solidFill>
                <a:latin typeface="Arial"/>
              </a:rPr>
              <a:t>4 classes</a:t>
            </a:r>
            <a:r>
              <a:rPr lang="en-US" altLang="zh-TW" sz="3360" dirty="0">
                <a:solidFill>
                  <a:srgbClr val="000000"/>
                </a:solidFill>
                <a:latin typeface="Arial"/>
              </a:rPr>
              <a:t>:</a:t>
            </a:r>
          </a:p>
          <a:p>
            <a:pPr marL="1097280" lvl="1" indent="-548640">
              <a:buFont typeface="Wingdings" pitchFamily="2" charset="2"/>
              <a:buAutoNum type="circleNumWdWhitePlain"/>
            </a:pPr>
            <a:r>
              <a:rPr lang="en-US" altLang="zh-TW" sz="3120" dirty="0">
                <a:solidFill>
                  <a:srgbClr val="000000"/>
                </a:solidFill>
                <a:latin typeface="Arial"/>
              </a:rPr>
              <a:t>CL_SQL_STATEMENT - Execution of SQL Statements</a:t>
            </a:r>
          </a:p>
          <a:p>
            <a:pPr marL="1097280" lvl="1" indent="-548640">
              <a:buFont typeface="Wingdings" pitchFamily="2" charset="2"/>
              <a:buAutoNum type="circleNumWdWhitePlain"/>
            </a:pPr>
            <a:r>
              <a:rPr lang="en-US" altLang="zh-TW" sz="3120" dirty="0">
                <a:solidFill>
                  <a:srgbClr val="000000"/>
                </a:solidFill>
                <a:latin typeface="Arial"/>
              </a:rPr>
              <a:t>CL_SQL_PREPARED_STATEMENT - Prepared SQL Statements</a:t>
            </a:r>
          </a:p>
          <a:p>
            <a:pPr marL="1097280" lvl="1" indent="-548640">
              <a:buFont typeface="Wingdings" pitchFamily="2" charset="2"/>
              <a:buAutoNum type="circleNumWdWhitePlain"/>
            </a:pPr>
            <a:r>
              <a:rPr lang="en-US" altLang="zh-TW" sz="3120" dirty="0">
                <a:solidFill>
                  <a:srgbClr val="000000"/>
                </a:solidFill>
                <a:latin typeface="Arial"/>
              </a:rPr>
              <a:t>CL_SQL_CONNECTION - Administration of Database Connections</a:t>
            </a:r>
          </a:p>
          <a:p>
            <a:pPr marL="1097280" lvl="1" indent="-548640">
              <a:buFont typeface="Wingdings" pitchFamily="2" charset="2"/>
              <a:buAutoNum type="circleNumWdWhitePlain"/>
            </a:pPr>
            <a:r>
              <a:rPr lang="en-US" altLang="zh-TW" sz="3120" dirty="0">
                <a:solidFill>
                  <a:srgbClr val="000000"/>
                </a:solidFill>
                <a:latin typeface="Arial"/>
              </a:rPr>
              <a:t>CX_SQL_EXCEPTION - Exception Class</a:t>
            </a:r>
          </a:p>
        </p:txBody>
      </p:sp>
    </p:spTree>
    <p:extLst>
      <p:ext uri="{BB962C8B-B14F-4D97-AF65-F5344CB8AC3E}">
        <p14:creationId xmlns:p14="http://schemas.microsoft.com/office/powerpoint/2010/main" val="32687349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BA67E53-3387-6449-FDA5-3889A81953F2}"/>
              </a:ext>
            </a:extLst>
          </p:cNvPr>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124</a:t>
            </a:fld>
            <a:endParaRPr lang="en-US" altLang="en-US">
              <a:solidFill>
                <a:srgbClr val="000000"/>
              </a:solidFill>
              <a:latin typeface="Arial"/>
            </a:endParaRPr>
          </a:p>
        </p:txBody>
      </p:sp>
      <p:sp>
        <p:nvSpPr>
          <p:cNvPr id="4" name="文字方塊 3">
            <a:extLst>
              <a:ext uri="{FF2B5EF4-FFF2-40B4-BE49-F238E27FC236}">
                <a16:creationId xmlns:a16="http://schemas.microsoft.com/office/drawing/2014/main" id="{83B215BA-4E91-7AE9-A9CE-4E884AE4FCED}"/>
              </a:ext>
            </a:extLst>
          </p:cNvPr>
          <p:cNvSpPr txBox="1"/>
          <p:nvPr/>
        </p:nvSpPr>
        <p:spPr>
          <a:xfrm>
            <a:off x="432873" y="0"/>
            <a:ext cx="13741166" cy="683264"/>
          </a:xfrm>
          <a:prstGeom prst="rect">
            <a:avLst/>
          </a:prstGeom>
          <a:noFill/>
        </p:spPr>
        <p:txBody>
          <a:bodyPr wrap="square">
            <a:spAutoFit/>
          </a:bodyPr>
          <a:lstStyle>
            <a:defPPr>
              <a:defRPr lang="en-US"/>
            </a:defPPr>
            <a:lvl1pPr algn="ctr">
              <a:defRPr sz="3200" b="1">
                <a:solidFill>
                  <a:schemeClr val="tx1">
                    <a:lumMod val="75000"/>
                    <a:lumOff val="25000"/>
                  </a:schemeClr>
                </a:solidFill>
                <a:latin typeface="+mj-lt"/>
              </a:defRPr>
            </a:lvl1pPr>
          </a:lstStyle>
          <a:p>
            <a:r>
              <a:rPr lang="en-US" altLang="zh-TW" sz="3840" dirty="0">
                <a:solidFill>
                  <a:srgbClr val="000000">
                    <a:lumMod val="75000"/>
                    <a:lumOff val="25000"/>
                  </a:srgbClr>
                </a:solidFill>
                <a:latin typeface="Arial"/>
              </a:rPr>
              <a:t>Querying the Database </a:t>
            </a:r>
            <a:endParaRPr lang="zh-TW" altLang="en-US" sz="3840" dirty="0">
              <a:solidFill>
                <a:srgbClr val="000000">
                  <a:lumMod val="75000"/>
                  <a:lumOff val="25000"/>
                </a:srgbClr>
              </a:solidFill>
              <a:latin typeface="Arial"/>
            </a:endParaRPr>
          </a:p>
        </p:txBody>
      </p:sp>
      <p:sp>
        <p:nvSpPr>
          <p:cNvPr id="6" name="文字方塊 5">
            <a:extLst>
              <a:ext uri="{FF2B5EF4-FFF2-40B4-BE49-F238E27FC236}">
                <a16:creationId xmlns:a16="http://schemas.microsoft.com/office/drawing/2014/main" id="{98596530-6BFC-F50F-26C8-714E79EF6FF5}"/>
              </a:ext>
            </a:extLst>
          </p:cNvPr>
          <p:cNvSpPr txBox="1"/>
          <p:nvPr/>
        </p:nvSpPr>
        <p:spPr>
          <a:xfrm>
            <a:off x="800368" y="1213462"/>
            <a:ext cx="12470264" cy="4967514"/>
          </a:xfrm>
          <a:prstGeom prst="rect">
            <a:avLst/>
          </a:prstGeom>
          <a:noFill/>
        </p:spPr>
        <p:txBody>
          <a:bodyPr wrap="square">
            <a:spAutoFit/>
          </a:bodyPr>
          <a:lstStyle/>
          <a:p>
            <a:r>
              <a:rPr lang="en-US" altLang="zh-TW" sz="2880" dirty="0">
                <a:solidFill>
                  <a:srgbClr val="000000"/>
                </a:solidFill>
                <a:latin typeface="Arial"/>
              </a:rPr>
              <a:t>Interaction with any database requires four basic steps, which also apply when using ABAP database connectivity in SAP NetWeaver AS ABAP to connect to SAP HANA: </a:t>
            </a:r>
          </a:p>
          <a:p>
            <a:endParaRPr lang="en-US" altLang="zh-TW" sz="2880" dirty="0">
              <a:solidFill>
                <a:srgbClr val="000000"/>
              </a:solidFill>
              <a:latin typeface="Arial"/>
            </a:endParaRPr>
          </a:p>
          <a:p>
            <a:pPr marL="411480" indent="-411480">
              <a:buFontTx/>
              <a:buAutoNum type="arabicPeriod"/>
            </a:pPr>
            <a:r>
              <a:rPr lang="en-US" altLang="zh-TW" sz="2880" dirty="0">
                <a:solidFill>
                  <a:srgbClr val="000000"/>
                </a:solidFill>
                <a:latin typeface="Arial"/>
              </a:rPr>
              <a:t>Connecting to the database </a:t>
            </a:r>
          </a:p>
          <a:p>
            <a:pPr marL="411480" indent="-411480">
              <a:buFontTx/>
              <a:buAutoNum type="arabicPeriod"/>
            </a:pPr>
            <a:endParaRPr lang="en-US" altLang="zh-TW" sz="2880" dirty="0">
              <a:solidFill>
                <a:srgbClr val="000000"/>
              </a:solidFill>
              <a:latin typeface="Arial"/>
            </a:endParaRPr>
          </a:p>
          <a:p>
            <a:pPr marL="411480" indent="-411480">
              <a:buFontTx/>
              <a:buAutoNum type="arabicPeriod"/>
            </a:pPr>
            <a:r>
              <a:rPr lang="en-US" altLang="zh-TW" sz="2880" dirty="0">
                <a:solidFill>
                  <a:srgbClr val="000000"/>
                </a:solidFill>
                <a:latin typeface="Arial"/>
              </a:rPr>
              <a:t>Preparing the SQL query to retrieve the result set </a:t>
            </a:r>
          </a:p>
          <a:p>
            <a:pPr marL="411480" indent="-411480">
              <a:buFontTx/>
              <a:buAutoNum type="arabicPeriod"/>
            </a:pPr>
            <a:endParaRPr lang="en-US" altLang="zh-TW" sz="2880" dirty="0">
              <a:solidFill>
                <a:srgbClr val="000000"/>
              </a:solidFill>
              <a:latin typeface="Arial"/>
            </a:endParaRPr>
          </a:p>
          <a:p>
            <a:pPr marL="411480" indent="-411480">
              <a:buFontTx/>
              <a:buAutoNum type="arabicPeriod"/>
            </a:pPr>
            <a:r>
              <a:rPr lang="en-US" altLang="zh-TW" sz="2880" dirty="0">
                <a:solidFill>
                  <a:srgbClr val="000000"/>
                </a:solidFill>
                <a:latin typeface="Arial"/>
              </a:rPr>
              <a:t>Executing the query </a:t>
            </a:r>
          </a:p>
          <a:p>
            <a:pPr marL="411480" indent="-411480">
              <a:buFontTx/>
              <a:buAutoNum type="arabicPeriod"/>
            </a:pPr>
            <a:endParaRPr lang="en-US" altLang="zh-TW" sz="2880" dirty="0">
              <a:solidFill>
                <a:srgbClr val="000000"/>
              </a:solidFill>
              <a:latin typeface="Arial"/>
            </a:endParaRPr>
          </a:p>
          <a:p>
            <a:pPr marL="411480" indent="-411480">
              <a:buFontTx/>
              <a:buAutoNum type="arabicPeriod"/>
            </a:pPr>
            <a:r>
              <a:rPr lang="en-US" altLang="zh-TW" sz="2880" dirty="0">
                <a:solidFill>
                  <a:srgbClr val="000000"/>
                </a:solidFill>
                <a:latin typeface="Arial"/>
              </a:rPr>
              <a:t>Getting the result set </a:t>
            </a:r>
            <a:endParaRPr lang="zh-TW" altLang="en-US" sz="2880" dirty="0">
              <a:solidFill>
                <a:srgbClr val="000000"/>
              </a:solidFill>
              <a:latin typeface="Arial"/>
            </a:endParaRPr>
          </a:p>
        </p:txBody>
      </p:sp>
    </p:spTree>
    <p:extLst>
      <p:ext uri="{BB962C8B-B14F-4D97-AF65-F5344CB8AC3E}">
        <p14:creationId xmlns:p14="http://schemas.microsoft.com/office/powerpoint/2010/main" val="31840640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Querying the Database </a:t>
            </a:r>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Connect to the Database </a:t>
            </a:r>
          </a:p>
        </p:txBody>
      </p:sp>
      <p:sp>
        <p:nvSpPr>
          <p:cNvPr id="4" name="文字方塊 3">
            <a:extLst>
              <a:ext uri="{FF2B5EF4-FFF2-40B4-BE49-F238E27FC236}">
                <a16:creationId xmlns:a16="http://schemas.microsoft.com/office/drawing/2014/main" id="{EE55FF50-102E-9189-5DE1-6188E299D732}"/>
              </a:ext>
            </a:extLst>
          </p:cNvPr>
          <p:cNvSpPr txBox="1"/>
          <p:nvPr/>
        </p:nvSpPr>
        <p:spPr>
          <a:xfrm>
            <a:off x="457199" y="4114801"/>
            <a:ext cx="12217079" cy="3194721"/>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defRPr/>
            </a:pPr>
            <a:r>
              <a:rPr lang="en-US" altLang="zh-TW" sz="2880" b="1" dirty="0"/>
              <a:t>DATA</a:t>
            </a:r>
            <a:r>
              <a:rPr lang="en-US" altLang="zh-TW" sz="2880" dirty="0"/>
              <a:t>: </a:t>
            </a:r>
            <a:r>
              <a:rPr lang="en-US" altLang="zh-TW" sz="2880" dirty="0" err="1"/>
              <a:t>lo_sql_conn</a:t>
            </a:r>
            <a:r>
              <a:rPr lang="en-US" altLang="zh-TW" sz="2880" dirty="0"/>
              <a:t> </a:t>
            </a:r>
            <a:r>
              <a:rPr lang="en-US" altLang="zh-TW" sz="2880" b="1" dirty="0"/>
              <a:t>TYPE REF TO </a:t>
            </a:r>
            <a:r>
              <a:rPr lang="en-US" altLang="zh-TW" sz="2880" dirty="0" err="1">
                <a:solidFill>
                  <a:srgbClr val="0530AD">
                    <a:lumMod val="40000"/>
                    <a:lumOff val="60000"/>
                  </a:srgbClr>
                </a:solidFill>
              </a:rPr>
              <a:t>cl_sql_connection</a:t>
            </a:r>
            <a:r>
              <a:rPr lang="en-US" altLang="zh-TW" sz="2880" dirty="0"/>
              <a:t>, </a:t>
            </a:r>
          </a:p>
          <a:p>
            <a:pPr defTabSz="1097236">
              <a:defRPr/>
            </a:pPr>
            <a:endParaRPr lang="en-US" altLang="zh-TW" sz="2880" dirty="0"/>
          </a:p>
          <a:p>
            <a:pPr defTabSz="1097236">
              <a:defRPr/>
            </a:pPr>
            <a:r>
              <a:rPr lang="en-US" altLang="zh-TW" sz="2880" b="1" dirty="0"/>
              <a:t>TRY</a:t>
            </a:r>
            <a:r>
              <a:rPr lang="en-US" altLang="zh-TW" sz="2880" dirty="0"/>
              <a:t> . </a:t>
            </a:r>
          </a:p>
          <a:p>
            <a:pPr defTabSz="1097236">
              <a:defRPr/>
            </a:pPr>
            <a:r>
              <a:rPr lang="en-US" altLang="zh-TW" sz="2880" dirty="0"/>
              <a:t>     </a:t>
            </a:r>
            <a:r>
              <a:rPr lang="en-US" altLang="zh-TW" sz="2880" dirty="0" err="1"/>
              <a:t>lo_sql_conn</a:t>
            </a:r>
            <a:r>
              <a:rPr lang="en-US" altLang="zh-TW" sz="2880" dirty="0"/>
              <a:t> =</a:t>
            </a:r>
            <a:r>
              <a:rPr lang="en-US" altLang="zh-TW" sz="2880" dirty="0" err="1"/>
              <a:t>cl_sql_connection</a:t>
            </a:r>
            <a:r>
              <a:rPr lang="en-US" altLang="zh-TW" sz="2880" dirty="0"/>
              <a:t>=&gt;</a:t>
            </a:r>
            <a:r>
              <a:rPr lang="en-US" altLang="zh-TW" sz="2880" dirty="0" err="1">
                <a:solidFill>
                  <a:srgbClr val="0530AD">
                    <a:lumMod val="40000"/>
                    <a:lumOff val="60000"/>
                  </a:srgbClr>
                </a:solidFill>
              </a:rPr>
              <a:t>get_connection</a:t>
            </a:r>
            <a:r>
              <a:rPr lang="en-US" altLang="zh-TW" sz="2880" dirty="0">
                <a:solidFill>
                  <a:srgbClr val="0530AD">
                    <a:lumMod val="40000"/>
                    <a:lumOff val="60000"/>
                  </a:srgbClr>
                </a:solidFill>
              </a:rPr>
              <a:t>( )</a:t>
            </a:r>
            <a:r>
              <a:rPr lang="en-US" altLang="zh-TW" sz="2880" dirty="0"/>
              <a:t>. </a:t>
            </a:r>
          </a:p>
          <a:p>
            <a:pPr defTabSz="1097236">
              <a:defRPr/>
            </a:pPr>
            <a:r>
              <a:rPr lang="en-US" altLang="zh-TW" sz="2880" b="1" dirty="0"/>
              <a:t>CATCH</a:t>
            </a:r>
            <a:r>
              <a:rPr lang="en-US" altLang="zh-TW" sz="2880" dirty="0"/>
              <a:t> </a:t>
            </a:r>
            <a:r>
              <a:rPr lang="en-US" altLang="zh-TW" sz="2880" dirty="0" err="1"/>
              <a:t>cx_sql_exception</a:t>
            </a:r>
            <a:r>
              <a:rPr lang="en-US" altLang="zh-TW" sz="2880" dirty="0"/>
              <a:t>.</a:t>
            </a:r>
          </a:p>
          <a:p>
            <a:pPr defTabSz="1097236">
              <a:defRPr/>
            </a:pPr>
            <a:endParaRPr lang="en-US" altLang="zh-TW" sz="2880" dirty="0"/>
          </a:p>
          <a:p>
            <a:pPr defTabSz="1097236">
              <a:defRPr/>
            </a:pPr>
            <a:r>
              <a:rPr lang="en-US" altLang="zh-TW" sz="2880" b="1" dirty="0"/>
              <a:t>ENDTRY</a:t>
            </a:r>
            <a:r>
              <a:rPr lang="en-US" altLang="zh-TW" sz="2880" dirty="0"/>
              <a:t>. </a:t>
            </a:r>
          </a:p>
        </p:txBody>
      </p:sp>
      <p:sp>
        <p:nvSpPr>
          <p:cNvPr id="2" name="文字方塊 1">
            <a:extLst>
              <a:ext uri="{FF2B5EF4-FFF2-40B4-BE49-F238E27FC236}">
                <a16:creationId xmlns:a16="http://schemas.microsoft.com/office/drawing/2014/main" id="{651C194B-8230-5337-E99C-0AF6DB41BD41}"/>
              </a:ext>
            </a:extLst>
          </p:cNvPr>
          <p:cNvSpPr txBox="1"/>
          <p:nvPr/>
        </p:nvSpPr>
        <p:spPr>
          <a:xfrm>
            <a:off x="398069" y="2165914"/>
            <a:ext cx="13058411" cy="1643527"/>
          </a:xfrm>
          <a:prstGeom prst="rect">
            <a:avLst/>
          </a:prstGeom>
          <a:noFill/>
        </p:spPr>
        <p:txBody>
          <a:bodyPr wrap="square">
            <a:spAutoFit/>
          </a:bodyPr>
          <a:lstStyle/>
          <a:p>
            <a:r>
              <a:rPr lang="en-US" altLang="zh-TW" sz="3360" dirty="0">
                <a:solidFill>
                  <a:srgbClr val="000000"/>
                </a:solidFill>
                <a:latin typeface="Arial" panose="020B0604020202020204"/>
                <a:ea typeface="微軟正黑體" panose="020B0604030504040204" pitchFamily="34" charset="-120"/>
              </a:rPr>
              <a:t>The first step is to prepare the connection to the database by class </a:t>
            </a:r>
            <a:r>
              <a:rPr lang="en-US" altLang="zh-TW" sz="3360" dirty="0">
                <a:solidFill>
                  <a:srgbClr val="1E3AF8"/>
                </a:solidFill>
                <a:latin typeface="Arial" panose="020B0604020202020204"/>
                <a:ea typeface="微軟正黑體" panose="020B0604030504040204" pitchFamily="34" charset="-120"/>
              </a:rPr>
              <a:t>CL_SQL_CONNECTION </a:t>
            </a:r>
            <a:r>
              <a:rPr lang="en-US" altLang="zh-TW" sz="3360" dirty="0">
                <a:solidFill>
                  <a:srgbClr val="000000"/>
                </a:solidFill>
                <a:latin typeface="Arial" panose="020B0604020202020204"/>
                <a:ea typeface="微軟正黑體" panose="020B0604030504040204" pitchFamily="34" charset="-120"/>
              </a:rPr>
              <a:t>/ METHOD </a:t>
            </a:r>
            <a:r>
              <a:rPr lang="en-US" altLang="zh-TW" sz="3360" dirty="0">
                <a:solidFill>
                  <a:srgbClr val="1E3AF8"/>
                </a:solidFill>
                <a:latin typeface="Arial" panose="020B0604020202020204"/>
                <a:ea typeface="微軟正黑體" panose="020B0604030504040204" pitchFamily="34" charset="-120"/>
              </a:rPr>
              <a:t>GET_CONNECTION</a:t>
            </a:r>
            <a:r>
              <a:rPr lang="en-US" altLang="zh-TW" sz="3360" dirty="0">
                <a:solidFill>
                  <a:srgbClr val="000000"/>
                </a:solidFill>
                <a:latin typeface="Arial" panose="020B0604020202020204"/>
                <a:ea typeface="微軟正黑體" panose="020B0604030504040204" pitchFamily="34" charset="-120"/>
              </a:rPr>
              <a:t>, </a:t>
            </a:r>
          </a:p>
          <a:p>
            <a:r>
              <a:rPr lang="en-US" altLang="zh-TW" sz="3360" dirty="0">
                <a:solidFill>
                  <a:srgbClr val="000000"/>
                </a:solidFill>
                <a:latin typeface="Arial" panose="020B0604020202020204"/>
                <a:ea typeface="微軟正黑體" panose="020B0604030504040204" pitchFamily="34" charset="-120"/>
              </a:rPr>
              <a:t>as shown in the following:</a:t>
            </a:r>
          </a:p>
        </p:txBody>
      </p:sp>
    </p:spTree>
    <p:extLst>
      <p:ext uri="{BB962C8B-B14F-4D97-AF65-F5344CB8AC3E}">
        <p14:creationId xmlns:p14="http://schemas.microsoft.com/office/powerpoint/2010/main" val="2192125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Querying the Database </a:t>
            </a:r>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Preparing the Query </a:t>
            </a:r>
          </a:p>
        </p:txBody>
      </p:sp>
      <p:sp>
        <p:nvSpPr>
          <p:cNvPr id="4" name="文字方塊 3">
            <a:extLst>
              <a:ext uri="{FF2B5EF4-FFF2-40B4-BE49-F238E27FC236}">
                <a16:creationId xmlns:a16="http://schemas.microsoft.com/office/drawing/2014/main" id="{EE55FF50-102E-9189-5DE1-6188E299D732}"/>
              </a:ext>
            </a:extLst>
          </p:cNvPr>
          <p:cNvSpPr txBox="1"/>
          <p:nvPr/>
        </p:nvSpPr>
        <p:spPr>
          <a:xfrm>
            <a:off x="269112" y="2607775"/>
            <a:ext cx="14092177" cy="452431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2880" i="1" dirty="0">
                <a:solidFill>
                  <a:srgbClr val="00BAB6">
                    <a:lumMod val="20000"/>
                    <a:lumOff val="80000"/>
                  </a:srgbClr>
                </a:solidFill>
              </a:rPr>
              <a:t>*Convert selection option to a where clause string </a:t>
            </a:r>
          </a:p>
          <a:p>
            <a:pPr defTabSz="1097236"/>
            <a:endParaRPr lang="en-US" altLang="zh-TW" sz="2880" dirty="0">
              <a:solidFill>
                <a:srgbClr val="12902D"/>
              </a:solidFill>
            </a:endParaRPr>
          </a:p>
          <a:p>
            <a:pPr defTabSz="1097236"/>
            <a:r>
              <a:rPr lang="en-US" altLang="zh-TW" sz="2880" dirty="0"/>
              <a:t>DATA(</a:t>
            </a:r>
            <a:r>
              <a:rPr lang="en-US" altLang="zh-TW" sz="2880" dirty="0" err="1"/>
              <a:t>lo_seltab</a:t>
            </a:r>
            <a:r>
              <a:rPr lang="en-US" altLang="zh-TW" sz="2880" dirty="0"/>
              <a:t>) = </a:t>
            </a:r>
            <a:r>
              <a:rPr lang="en-US" altLang="zh-TW" sz="2880" dirty="0" err="1"/>
              <a:t>cl_lib_seltab</a:t>
            </a:r>
            <a:r>
              <a:rPr lang="en-US" altLang="zh-TW" sz="2880" dirty="0"/>
              <a:t>=&gt;new( </a:t>
            </a:r>
            <a:r>
              <a:rPr lang="en-US" altLang="zh-TW" sz="2880" dirty="0" err="1"/>
              <a:t>it_sel</a:t>
            </a:r>
            <a:r>
              <a:rPr lang="en-US" altLang="zh-TW" sz="2880" dirty="0"/>
              <a:t> = </a:t>
            </a:r>
            <a:r>
              <a:rPr lang="en-US" altLang="zh-TW" sz="2880" dirty="0" err="1"/>
              <a:t>s_carrid</a:t>
            </a:r>
            <a:r>
              <a:rPr lang="en-US" altLang="zh-TW" sz="2880" dirty="0"/>
              <a:t>[] ). </a:t>
            </a:r>
          </a:p>
          <a:p>
            <a:pPr defTabSz="1097236"/>
            <a:r>
              <a:rPr lang="en-US" altLang="zh-TW" sz="2880" dirty="0"/>
              <a:t>DATA(</a:t>
            </a:r>
            <a:r>
              <a:rPr lang="en-US" altLang="zh-TW" sz="2880" dirty="0" err="1"/>
              <a:t>lv_where_clause_sel</a:t>
            </a:r>
            <a:r>
              <a:rPr lang="en-US" altLang="zh-TW" sz="2880" dirty="0"/>
              <a:t>) = </a:t>
            </a:r>
            <a:r>
              <a:rPr lang="en-US" altLang="zh-TW" sz="2880" dirty="0" err="1"/>
              <a:t>lo_seltab</a:t>
            </a:r>
            <a:r>
              <a:rPr lang="en-US" altLang="zh-TW" sz="2880" dirty="0"/>
              <a:t>-&gt;</a:t>
            </a:r>
            <a:r>
              <a:rPr lang="en-US" altLang="zh-TW" sz="2880" dirty="0" err="1"/>
              <a:t>sql_where_condition</a:t>
            </a:r>
            <a:r>
              <a:rPr lang="en-US" altLang="zh-TW" sz="2880" dirty="0"/>
              <a:t>( </a:t>
            </a:r>
            <a:r>
              <a:rPr lang="en-US" altLang="zh-TW" sz="2880" dirty="0" err="1"/>
              <a:t>iv_field</a:t>
            </a:r>
            <a:r>
              <a:rPr lang="en-US" altLang="zh-TW" sz="2880" dirty="0"/>
              <a:t> = </a:t>
            </a:r>
            <a:r>
              <a:rPr lang="en-US" altLang="zh-TW" sz="2880" dirty="0">
                <a:solidFill>
                  <a:srgbClr val="D7306D">
                    <a:lumMod val="60000"/>
                    <a:lumOff val="40000"/>
                  </a:srgbClr>
                </a:solidFill>
              </a:rPr>
              <a:t>'CARRID'</a:t>
            </a:r>
            <a:r>
              <a:rPr lang="en-US" altLang="zh-TW" sz="2880" dirty="0">
                <a:solidFill>
                  <a:srgbClr val="CC080D"/>
                </a:solidFill>
              </a:rPr>
              <a:t> </a:t>
            </a:r>
            <a:r>
              <a:rPr lang="en-US" altLang="zh-TW" sz="2880" dirty="0"/>
              <a:t>)</a:t>
            </a:r>
            <a:r>
              <a:rPr lang="en-US" altLang="zh-TW" sz="2880" dirty="0">
                <a:solidFill>
                  <a:srgbClr val="000000"/>
                </a:solidFill>
              </a:rPr>
              <a:t>. </a:t>
            </a:r>
          </a:p>
          <a:p>
            <a:pPr defTabSz="1097236"/>
            <a:endParaRPr lang="en-US" altLang="zh-TW" sz="2880" dirty="0">
              <a:solidFill>
                <a:srgbClr val="000000"/>
              </a:solidFill>
            </a:endParaRPr>
          </a:p>
          <a:p>
            <a:pPr defTabSz="1097236"/>
            <a:r>
              <a:rPr lang="en-US" altLang="zh-TW" sz="2880" b="1" dirty="0" err="1">
                <a:solidFill>
                  <a:srgbClr val="0F6DFF">
                    <a:lumMod val="60000"/>
                    <a:lumOff val="40000"/>
                  </a:srgbClr>
                </a:solidFill>
              </a:rPr>
              <a:t>lv_statement</a:t>
            </a:r>
            <a:r>
              <a:rPr lang="en-US" altLang="zh-TW" sz="2880" b="1" dirty="0">
                <a:solidFill>
                  <a:srgbClr val="0F6DFF">
                    <a:lumMod val="60000"/>
                    <a:lumOff val="40000"/>
                  </a:srgbClr>
                </a:solidFill>
              </a:rPr>
              <a:t> </a:t>
            </a:r>
            <a:r>
              <a:rPr lang="en-US" altLang="zh-TW" sz="2880" dirty="0"/>
              <a:t>= |</a:t>
            </a:r>
            <a:r>
              <a:rPr lang="en-US" altLang="zh-TW" sz="2880" dirty="0">
                <a:solidFill>
                  <a:srgbClr val="000000"/>
                </a:solidFill>
              </a:rPr>
              <a:t> </a:t>
            </a:r>
            <a:r>
              <a:rPr lang="en-US" altLang="zh-TW" sz="2880" dirty="0">
                <a:solidFill>
                  <a:srgbClr val="0F6DFF">
                    <a:lumMod val="60000"/>
                    <a:lumOff val="40000"/>
                  </a:srgbClr>
                </a:solidFill>
              </a:rPr>
              <a:t>SELECT</a:t>
            </a:r>
            <a:r>
              <a:rPr lang="en-US" altLang="zh-TW" sz="2880" dirty="0">
                <a:solidFill>
                  <a:srgbClr val="2F609A"/>
                </a:solidFill>
              </a:rPr>
              <a:t> </a:t>
            </a:r>
            <a:r>
              <a:rPr lang="en-US" altLang="zh-TW" sz="2880" dirty="0"/>
              <a:t>|</a:t>
            </a:r>
            <a:r>
              <a:rPr lang="en-US" altLang="zh-TW" sz="2880" dirty="0">
                <a:solidFill>
                  <a:srgbClr val="000000"/>
                </a:solidFill>
              </a:rPr>
              <a:t> </a:t>
            </a:r>
          </a:p>
          <a:p>
            <a:pPr defTabSz="1097236"/>
            <a:r>
              <a:rPr lang="en-US" altLang="zh-TW" sz="2880" dirty="0">
                <a:solidFill>
                  <a:srgbClr val="000000"/>
                </a:solidFill>
              </a:rPr>
              <a:t>                        </a:t>
            </a:r>
            <a:r>
              <a:rPr lang="en-US" altLang="zh-TW" sz="2880" dirty="0"/>
              <a:t>&amp;&amp; |</a:t>
            </a:r>
            <a:r>
              <a:rPr lang="en-US" altLang="zh-TW" sz="2880" dirty="0" err="1"/>
              <a:t>carrid</a:t>
            </a:r>
            <a:r>
              <a:rPr lang="en-US" altLang="zh-TW" sz="2880" dirty="0"/>
              <a:t>,| &amp;&amp; |</a:t>
            </a:r>
            <a:r>
              <a:rPr lang="en-US" altLang="zh-TW" sz="2880" dirty="0" err="1"/>
              <a:t>connid</a:t>
            </a:r>
            <a:r>
              <a:rPr lang="en-US" altLang="zh-TW" sz="2880" dirty="0"/>
              <a:t>,| &amp;&amp; |</a:t>
            </a:r>
            <a:r>
              <a:rPr lang="en-US" altLang="zh-TW" sz="2880" dirty="0" err="1"/>
              <a:t>fldate</a:t>
            </a:r>
            <a:r>
              <a:rPr lang="en-US" altLang="zh-TW" sz="2880" dirty="0"/>
              <a:t>,| &amp;&amp; |price,| &amp;&amp; |currency| </a:t>
            </a:r>
          </a:p>
          <a:p>
            <a:pPr defTabSz="1097236"/>
            <a:r>
              <a:rPr lang="en-US" altLang="zh-TW" sz="2880" dirty="0">
                <a:solidFill>
                  <a:srgbClr val="000000"/>
                </a:solidFill>
              </a:rPr>
              <a:t>                        </a:t>
            </a:r>
            <a:r>
              <a:rPr lang="en-US" altLang="zh-TW" sz="2880" dirty="0"/>
              <a:t>&amp;&amp; |</a:t>
            </a:r>
            <a:r>
              <a:rPr lang="en-US" altLang="zh-TW" sz="2880" dirty="0">
                <a:solidFill>
                  <a:srgbClr val="0F6DFF">
                    <a:lumMod val="60000"/>
                    <a:lumOff val="40000"/>
                  </a:srgbClr>
                </a:solidFill>
              </a:rPr>
              <a:t>FROM</a:t>
            </a:r>
            <a:r>
              <a:rPr lang="en-US" altLang="zh-TW" sz="2880" dirty="0">
                <a:solidFill>
                  <a:srgbClr val="2F609A"/>
                </a:solidFill>
              </a:rPr>
              <a:t> </a:t>
            </a:r>
            <a:r>
              <a:rPr lang="en-US" altLang="zh-TW" sz="2880" dirty="0" err="1"/>
              <a:t>sflight</a:t>
            </a:r>
            <a:r>
              <a:rPr lang="en-US" altLang="zh-TW" sz="2880" dirty="0"/>
              <a:t>| </a:t>
            </a:r>
          </a:p>
          <a:p>
            <a:pPr defTabSz="1097236"/>
            <a:r>
              <a:rPr lang="en-US" altLang="zh-TW" sz="2880" dirty="0">
                <a:solidFill>
                  <a:srgbClr val="000000"/>
                </a:solidFill>
              </a:rPr>
              <a:t>                        </a:t>
            </a:r>
            <a:r>
              <a:rPr lang="en-US" altLang="zh-TW" sz="2880" dirty="0"/>
              <a:t>&amp;&amp; |</a:t>
            </a:r>
            <a:r>
              <a:rPr lang="en-US" altLang="zh-TW" sz="2880" dirty="0">
                <a:solidFill>
                  <a:srgbClr val="0F6DFF">
                    <a:lumMod val="60000"/>
                    <a:lumOff val="40000"/>
                  </a:srgbClr>
                </a:solidFill>
              </a:rPr>
              <a:t>WHERE</a:t>
            </a:r>
            <a:r>
              <a:rPr lang="en-US" altLang="zh-TW" sz="2880" dirty="0">
                <a:solidFill>
                  <a:srgbClr val="2F609A"/>
                </a:solidFill>
              </a:rPr>
              <a:t> </a:t>
            </a:r>
            <a:r>
              <a:rPr lang="en-US" altLang="zh-TW" sz="2880" dirty="0" err="1"/>
              <a:t>mandt</a:t>
            </a:r>
            <a:r>
              <a:rPr lang="en-US" altLang="zh-TW" sz="2880" dirty="0"/>
              <a:t> =</a:t>
            </a:r>
            <a:r>
              <a:rPr lang="en-US" altLang="zh-TW" sz="2880" dirty="0">
                <a:solidFill>
                  <a:srgbClr val="000000"/>
                </a:solidFill>
              </a:rPr>
              <a:t> </a:t>
            </a:r>
            <a:r>
              <a:rPr lang="en-US" altLang="zh-TW" sz="2880" dirty="0">
                <a:solidFill>
                  <a:srgbClr val="D7306D">
                    <a:lumMod val="60000"/>
                    <a:lumOff val="40000"/>
                  </a:srgbClr>
                </a:solidFill>
              </a:rPr>
              <a:t>'{ </a:t>
            </a:r>
            <a:r>
              <a:rPr lang="en-US" altLang="zh-TW" sz="2880" dirty="0" err="1">
                <a:solidFill>
                  <a:srgbClr val="D7306D">
                    <a:lumMod val="60000"/>
                    <a:lumOff val="40000"/>
                  </a:srgbClr>
                </a:solidFill>
              </a:rPr>
              <a:t>sy-mandt</a:t>
            </a:r>
            <a:r>
              <a:rPr lang="en-US" altLang="zh-TW" sz="2880" dirty="0">
                <a:solidFill>
                  <a:srgbClr val="D7306D">
                    <a:lumMod val="60000"/>
                    <a:lumOff val="40000"/>
                  </a:srgbClr>
                </a:solidFill>
              </a:rPr>
              <a:t> }'</a:t>
            </a:r>
            <a:r>
              <a:rPr lang="en-US" altLang="zh-TW" sz="2880" dirty="0"/>
              <a:t>|</a:t>
            </a:r>
            <a:r>
              <a:rPr lang="en-US" altLang="zh-TW" sz="2880" dirty="0">
                <a:solidFill>
                  <a:srgbClr val="000000"/>
                </a:solidFill>
              </a:rPr>
              <a:t> </a:t>
            </a:r>
          </a:p>
          <a:p>
            <a:pPr defTabSz="1097236"/>
            <a:r>
              <a:rPr lang="en-US" altLang="zh-TW" sz="2880" dirty="0">
                <a:solidFill>
                  <a:srgbClr val="000000"/>
                </a:solidFill>
              </a:rPr>
              <a:t>                        </a:t>
            </a:r>
            <a:r>
              <a:rPr lang="en-US" altLang="zh-TW" sz="2880" dirty="0"/>
              <a:t>&amp;&amp; |</a:t>
            </a:r>
            <a:r>
              <a:rPr lang="en-US" altLang="zh-TW" sz="2880" dirty="0">
                <a:solidFill>
                  <a:srgbClr val="0F6DFF">
                    <a:lumMod val="60000"/>
                    <a:lumOff val="40000"/>
                  </a:srgbClr>
                </a:solidFill>
              </a:rPr>
              <a:t>AND</a:t>
            </a:r>
            <a:r>
              <a:rPr lang="en-US" altLang="zh-TW" sz="2880" dirty="0">
                <a:solidFill>
                  <a:srgbClr val="2F609A"/>
                </a:solidFill>
              </a:rPr>
              <a:t> </a:t>
            </a:r>
            <a:r>
              <a:rPr lang="en-US" altLang="zh-TW" sz="2880" dirty="0">
                <a:solidFill>
                  <a:srgbClr val="D7306D">
                    <a:lumMod val="60000"/>
                    <a:lumOff val="40000"/>
                  </a:srgbClr>
                </a:solidFill>
              </a:rPr>
              <a:t>'{ </a:t>
            </a:r>
            <a:r>
              <a:rPr lang="en-US" altLang="zh-TW" sz="2880" dirty="0" err="1">
                <a:solidFill>
                  <a:srgbClr val="D7306D">
                    <a:lumMod val="60000"/>
                    <a:lumOff val="40000"/>
                  </a:srgbClr>
                </a:solidFill>
              </a:rPr>
              <a:t>lv_where_clause_sel</a:t>
            </a:r>
            <a:r>
              <a:rPr lang="en-US" altLang="zh-TW" sz="2880" dirty="0">
                <a:solidFill>
                  <a:srgbClr val="D7306D">
                    <a:lumMod val="60000"/>
                    <a:lumOff val="40000"/>
                  </a:srgbClr>
                </a:solidFill>
              </a:rPr>
              <a:t> }'</a:t>
            </a:r>
            <a:r>
              <a:rPr lang="en-US" altLang="zh-TW" sz="2880" dirty="0"/>
              <a:t>|.</a:t>
            </a:r>
            <a:r>
              <a:rPr lang="en-US" altLang="zh-TW" sz="2880" dirty="0">
                <a:solidFill>
                  <a:srgbClr val="000000"/>
                </a:solidFill>
              </a:rPr>
              <a:t> </a:t>
            </a:r>
            <a:endParaRPr lang="zh-TW" altLang="en-US" sz="2880" dirty="0"/>
          </a:p>
        </p:txBody>
      </p:sp>
    </p:spTree>
    <p:extLst>
      <p:ext uri="{BB962C8B-B14F-4D97-AF65-F5344CB8AC3E}">
        <p14:creationId xmlns:p14="http://schemas.microsoft.com/office/powerpoint/2010/main" val="39751374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Querying the Database </a:t>
            </a:r>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Executing the Query </a:t>
            </a:r>
          </a:p>
        </p:txBody>
      </p:sp>
      <p:sp>
        <p:nvSpPr>
          <p:cNvPr id="4" name="文字方塊 3">
            <a:extLst>
              <a:ext uri="{FF2B5EF4-FFF2-40B4-BE49-F238E27FC236}">
                <a16:creationId xmlns:a16="http://schemas.microsoft.com/office/drawing/2014/main" id="{EE55FF50-102E-9189-5DE1-6188E299D732}"/>
              </a:ext>
            </a:extLst>
          </p:cNvPr>
          <p:cNvSpPr txBox="1"/>
          <p:nvPr/>
        </p:nvSpPr>
        <p:spPr>
          <a:xfrm>
            <a:off x="269112" y="2246645"/>
            <a:ext cx="14092177" cy="5410712"/>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2880" b="1" dirty="0"/>
              <a:t>TRY</a:t>
            </a:r>
            <a:r>
              <a:rPr lang="en-US" altLang="zh-TW" sz="2880" dirty="0"/>
              <a:t> . </a:t>
            </a:r>
          </a:p>
          <a:p>
            <a:pPr defTabSz="1097236"/>
            <a:r>
              <a:rPr lang="en-US" altLang="zh-TW" sz="2880" dirty="0">
                <a:solidFill>
                  <a:srgbClr val="339933"/>
                </a:solidFill>
              </a:rPr>
              <a:t>    </a:t>
            </a:r>
            <a:r>
              <a:rPr lang="en-US" altLang="zh-TW" sz="2880" i="1" dirty="0">
                <a:solidFill>
                  <a:srgbClr val="00BAB6">
                    <a:lumMod val="20000"/>
                    <a:lumOff val="80000"/>
                  </a:srgbClr>
                </a:solidFill>
              </a:rPr>
              <a:t>*Prepare Connection </a:t>
            </a:r>
          </a:p>
          <a:p>
            <a:pPr defTabSz="1097236"/>
            <a:r>
              <a:rPr lang="en-US" altLang="zh-TW" sz="2880" dirty="0"/>
              <a:t>      </a:t>
            </a:r>
            <a:r>
              <a:rPr lang="en-US" altLang="zh-TW" sz="2880" dirty="0" err="1"/>
              <a:t>lo_sql_conn</a:t>
            </a:r>
            <a:r>
              <a:rPr lang="en-US" altLang="zh-TW" sz="2880" dirty="0"/>
              <a:t> =</a:t>
            </a:r>
            <a:r>
              <a:rPr lang="en-US" altLang="zh-TW" sz="2880" dirty="0" err="1"/>
              <a:t>cl_sql_connection</a:t>
            </a:r>
            <a:r>
              <a:rPr lang="en-US" altLang="zh-TW" sz="2880" dirty="0"/>
              <a:t>=&gt;</a:t>
            </a:r>
            <a:r>
              <a:rPr lang="en-US" altLang="zh-TW" sz="2880" dirty="0" err="1"/>
              <a:t>get_connection</a:t>
            </a:r>
            <a:r>
              <a:rPr lang="en-US" altLang="zh-TW" sz="2880" dirty="0"/>
              <a:t>( ).</a:t>
            </a:r>
          </a:p>
          <a:p>
            <a:pPr defTabSz="1097236"/>
            <a:endParaRPr lang="en-US" altLang="zh-TW" sz="2880" dirty="0">
              <a:solidFill>
                <a:srgbClr val="000000"/>
              </a:solidFill>
            </a:endParaRPr>
          </a:p>
          <a:p>
            <a:pPr defTabSz="1097236"/>
            <a:r>
              <a:rPr lang="en-US" altLang="zh-TW" sz="2880" dirty="0">
                <a:solidFill>
                  <a:srgbClr val="00B050"/>
                </a:solidFill>
              </a:rPr>
              <a:t>    </a:t>
            </a:r>
            <a:r>
              <a:rPr lang="en-US" altLang="zh-TW" sz="2880" i="1" dirty="0">
                <a:solidFill>
                  <a:srgbClr val="00BAB6">
                    <a:lumMod val="20000"/>
                    <a:lumOff val="80000"/>
                  </a:srgbClr>
                </a:solidFill>
              </a:rPr>
              <a:t>*Prepare the </a:t>
            </a:r>
            <a:r>
              <a:rPr lang="en-US" altLang="zh-TW" sz="2880" i="1" dirty="0" err="1">
                <a:solidFill>
                  <a:srgbClr val="00BAB6">
                    <a:lumMod val="20000"/>
                    <a:lumOff val="80000"/>
                  </a:srgbClr>
                </a:solidFill>
              </a:rPr>
              <a:t>SQLStatement</a:t>
            </a:r>
            <a:r>
              <a:rPr lang="en-US" altLang="zh-TW" sz="2880" i="1" dirty="0">
                <a:solidFill>
                  <a:srgbClr val="00BAB6">
                    <a:lumMod val="20000"/>
                    <a:lumOff val="80000"/>
                  </a:srgbClr>
                </a:solidFill>
              </a:rPr>
              <a:t> </a:t>
            </a:r>
          </a:p>
          <a:p>
            <a:pPr defTabSz="1097236"/>
            <a:r>
              <a:rPr lang="en-US" altLang="zh-TW" sz="2880" dirty="0"/>
              <a:t>      </a:t>
            </a:r>
            <a:r>
              <a:rPr lang="en-US" altLang="zh-TW" sz="2880" dirty="0" err="1"/>
              <a:t>lo_sql_stmt</a:t>
            </a:r>
            <a:r>
              <a:rPr lang="en-US" altLang="zh-TW" sz="2880" dirty="0"/>
              <a:t> =</a:t>
            </a:r>
            <a:r>
              <a:rPr lang="en-US" altLang="zh-TW" sz="2880" dirty="0" err="1"/>
              <a:t>lo_sql_conn</a:t>
            </a:r>
            <a:r>
              <a:rPr lang="en-US" altLang="zh-TW" sz="2880" dirty="0"/>
              <a:t>-&gt;</a:t>
            </a:r>
            <a:r>
              <a:rPr lang="en-US" altLang="zh-TW" sz="2880" dirty="0" err="1"/>
              <a:t>create_statement</a:t>
            </a:r>
            <a:r>
              <a:rPr lang="en-US" altLang="zh-TW" sz="2880" dirty="0"/>
              <a:t>( ). </a:t>
            </a:r>
          </a:p>
          <a:p>
            <a:pPr defTabSz="1097236"/>
            <a:endParaRPr lang="en-US" altLang="zh-TW" sz="2880" dirty="0">
              <a:solidFill>
                <a:srgbClr val="000000"/>
              </a:solidFill>
            </a:endParaRPr>
          </a:p>
          <a:p>
            <a:pPr defTabSz="1097236"/>
            <a:r>
              <a:rPr lang="en-US" altLang="zh-TW" sz="2880" dirty="0"/>
              <a:t>      </a:t>
            </a:r>
            <a:r>
              <a:rPr lang="en-US" altLang="zh-TW" sz="2880" dirty="0" err="1"/>
              <a:t>lo_sql_result</a:t>
            </a:r>
            <a:r>
              <a:rPr lang="en-US" altLang="zh-TW" sz="2880" dirty="0"/>
              <a:t> =</a:t>
            </a:r>
            <a:r>
              <a:rPr lang="en-US" altLang="zh-TW" sz="2880" dirty="0" err="1"/>
              <a:t>lo_sql_stmt</a:t>
            </a:r>
            <a:r>
              <a:rPr lang="en-US" altLang="zh-TW" sz="2880" dirty="0"/>
              <a:t>-&gt;</a:t>
            </a:r>
            <a:r>
              <a:rPr lang="en-US" altLang="zh-TW" sz="2880" b="1" dirty="0" err="1">
                <a:solidFill>
                  <a:srgbClr val="0F6DFF">
                    <a:lumMod val="60000"/>
                    <a:lumOff val="40000"/>
                  </a:srgbClr>
                </a:solidFill>
              </a:rPr>
              <a:t>execute_query</a:t>
            </a:r>
            <a:r>
              <a:rPr lang="en-US" altLang="zh-TW" sz="2880" dirty="0"/>
              <a:t>( </a:t>
            </a:r>
            <a:r>
              <a:rPr lang="en-US" altLang="zh-TW" sz="2880" dirty="0" err="1"/>
              <a:t>lv_statement</a:t>
            </a:r>
            <a:r>
              <a:rPr lang="en-US" altLang="zh-TW" sz="2880" dirty="0"/>
              <a:t>).</a:t>
            </a:r>
          </a:p>
          <a:p>
            <a:pPr defTabSz="1097236"/>
            <a:r>
              <a:rPr lang="en-US" altLang="zh-TW" sz="2880" dirty="0">
                <a:solidFill>
                  <a:srgbClr val="000000"/>
                </a:solidFill>
              </a:rPr>
              <a:t> </a:t>
            </a:r>
          </a:p>
          <a:p>
            <a:pPr defTabSz="1097236"/>
            <a:r>
              <a:rPr lang="en-US" altLang="zh-TW" sz="2880" b="1" dirty="0"/>
              <a:t>CATCH</a:t>
            </a:r>
            <a:r>
              <a:rPr lang="en-US" altLang="zh-TW" sz="2880" dirty="0"/>
              <a:t> </a:t>
            </a:r>
            <a:r>
              <a:rPr lang="en-US" altLang="zh-TW" sz="2880" dirty="0" err="1"/>
              <a:t>cx_sql_exception</a:t>
            </a:r>
            <a:r>
              <a:rPr lang="en-US" altLang="zh-TW" sz="2880" dirty="0"/>
              <a:t> . </a:t>
            </a:r>
          </a:p>
          <a:p>
            <a:pPr defTabSz="1097236"/>
            <a:endParaRPr lang="en-US" altLang="zh-TW" sz="2880" dirty="0"/>
          </a:p>
          <a:p>
            <a:pPr defTabSz="1097236"/>
            <a:r>
              <a:rPr lang="en-US" altLang="zh-TW" sz="2880" b="1" dirty="0"/>
              <a:t>ENDTRY</a:t>
            </a:r>
            <a:r>
              <a:rPr lang="en-US" altLang="zh-TW" sz="2880" dirty="0"/>
              <a:t>. </a:t>
            </a:r>
            <a:endParaRPr lang="zh-TW" altLang="en-US" sz="2880" dirty="0"/>
          </a:p>
        </p:txBody>
      </p:sp>
    </p:spTree>
    <p:extLst>
      <p:ext uri="{BB962C8B-B14F-4D97-AF65-F5344CB8AC3E}">
        <p14:creationId xmlns:p14="http://schemas.microsoft.com/office/powerpoint/2010/main" val="42435335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4D16BB6E-CCDC-60F9-D9E3-1ABE13C5ADEE}"/>
              </a:ext>
            </a:extLst>
          </p:cNvPr>
          <p:cNvSpPr>
            <a:spLocks noGrp="1"/>
          </p:cNvSpPr>
          <p:nvPr>
            <p:ph type="body" sz="quarter" idx="11"/>
          </p:nvPr>
        </p:nvSpPr>
        <p:spPr/>
        <p:txBody>
          <a:bodyPr/>
          <a:lstStyle/>
          <a:p>
            <a:r>
              <a:rPr lang="en-US" altLang="zh-TW" dirty="0"/>
              <a:t>Querying the Database </a:t>
            </a:r>
          </a:p>
        </p:txBody>
      </p:sp>
      <p:sp>
        <p:nvSpPr>
          <p:cNvPr id="14" name="標題 13">
            <a:extLst>
              <a:ext uri="{FF2B5EF4-FFF2-40B4-BE49-F238E27FC236}">
                <a16:creationId xmlns:a16="http://schemas.microsoft.com/office/drawing/2014/main" id="{4B9187BF-37B0-577E-79C9-B58E1CE82A1B}"/>
              </a:ext>
            </a:extLst>
          </p:cNvPr>
          <p:cNvSpPr>
            <a:spLocks noGrp="1"/>
          </p:cNvSpPr>
          <p:nvPr>
            <p:ph type="title"/>
          </p:nvPr>
        </p:nvSpPr>
        <p:spPr/>
        <p:txBody>
          <a:bodyPr/>
          <a:lstStyle/>
          <a:p>
            <a:r>
              <a:rPr lang="en-US" altLang="zh-TW" sz="4320" b="1" dirty="0"/>
              <a:t>Retrieving Results </a:t>
            </a:r>
          </a:p>
        </p:txBody>
      </p:sp>
      <p:sp>
        <p:nvSpPr>
          <p:cNvPr id="4" name="文字方塊 3">
            <a:extLst>
              <a:ext uri="{FF2B5EF4-FFF2-40B4-BE49-F238E27FC236}">
                <a16:creationId xmlns:a16="http://schemas.microsoft.com/office/drawing/2014/main" id="{EE55FF50-102E-9189-5DE1-6188E299D732}"/>
              </a:ext>
            </a:extLst>
          </p:cNvPr>
          <p:cNvSpPr txBox="1"/>
          <p:nvPr/>
        </p:nvSpPr>
        <p:spPr>
          <a:xfrm>
            <a:off x="269112" y="2246645"/>
            <a:ext cx="14092177" cy="585391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defPPr>
              <a:defRPr lang="en-US"/>
            </a:defPPr>
            <a:lvl1pPr defTabSz="914363">
              <a:defRPr sz="2200" b="0">
                <a:solidFill>
                  <a:srgbClr val="FFFFFF"/>
                </a:solidFill>
                <a:latin typeface="IBM Plex Sans" panose="020B0503050203000203" pitchFamily="34" charset="0"/>
                <a:ea typeface="細明體" panose="02020509000000000000" pitchFamily="49" charset="-120"/>
              </a:defRPr>
            </a:lvl1pPr>
          </a:lstStyle>
          <a:p>
            <a:pPr defTabSz="1097236"/>
            <a:r>
              <a:rPr lang="en-US" altLang="zh-TW" sz="2880" b="1" dirty="0"/>
              <a:t>TRY</a:t>
            </a:r>
            <a:r>
              <a:rPr lang="en-US" altLang="zh-TW" sz="2880" dirty="0"/>
              <a:t> . </a:t>
            </a:r>
          </a:p>
          <a:p>
            <a:pPr defTabSz="1097236"/>
            <a:r>
              <a:rPr lang="en-US" altLang="zh-TW" sz="2880" dirty="0">
                <a:solidFill>
                  <a:srgbClr val="339933"/>
                </a:solidFill>
              </a:rPr>
              <a:t>    </a:t>
            </a:r>
            <a:r>
              <a:rPr lang="en-US" altLang="zh-TW" sz="2880" i="1" dirty="0">
                <a:solidFill>
                  <a:srgbClr val="00BAB6">
                    <a:lumMod val="20000"/>
                    <a:lumOff val="80000"/>
                  </a:srgbClr>
                </a:solidFill>
              </a:rPr>
              <a:t>*Prepare Connection </a:t>
            </a:r>
          </a:p>
          <a:p>
            <a:pPr defTabSz="1097236"/>
            <a:r>
              <a:rPr lang="en-US" altLang="zh-TW" sz="2880" dirty="0"/>
              <a:t>      </a:t>
            </a:r>
            <a:r>
              <a:rPr lang="en-US" altLang="zh-TW" sz="2880" dirty="0" err="1"/>
              <a:t>lo_sql_conn</a:t>
            </a:r>
            <a:r>
              <a:rPr lang="en-US" altLang="zh-TW" sz="2880" dirty="0"/>
              <a:t> =</a:t>
            </a:r>
            <a:r>
              <a:rPr lang="en-US" altLang="zh-TW" sz="2880" dirty="0" err="1"/>
              <a:t>cl_sql_connection</a:t>
            </a:r>
            <a:r>
              <a:rPr lang="en-US" altLang="zh-TW" sz="2880" dirty="0"/>
              <a:t>=&gt;</a:t>
            </a:r>
            <a:r>
              <a:rPr lang="en-US" altLang="zh-TW" sz="2880" dirty="0" err="1"/>
              <a:t>get_connection</a:t>
            </a:r>
            <a:r>
              <a:rPr lang="en-US" altLang="zh-TW" sz="2880" dirty="0"/>
              <a:t>( ).</a:t>
            </a:r>
          </a:p>
          <a:p>
            <a:pPr defTabSz="1097236"/>
            <a:endParaRPr lang="en-US" altLang="zh-TW" sz="2880" dirty="0">
              <a:solidFill>
                <a:srgbClr val="000000"/>
              </a:solidFill>
            </a:endParaRPr>
          </a:p>
          <a:p>
            <a:pPr defTabSz="1097236"/>
            <a:r>
              <a:rPr lang="en-US" altLang="zh-TW" sz="2880" i="1" dirty="0">
                <a:solidFill>
                  <a:srgbClr val="00BAB6">
                    <a:lumMod val="20000"/>
                    <a:lumOff val="80000"/>
                  </a:srgbClr>
                </a:solidFill>
              </a:rPr>
              <a:t>    *Prepare the </a:t>
            </a:r>
            <a:r>
              <a:rPr lang="en-US" altLang="zh-TW" sz="2880" i="1" dirty="0" err="1">
                <a:solidFill>
                  <a:srgbClr val="00BAB6">
                    <a:lumMod val="20000"/>
                    <a:lumOff val="80000"/>
                  </a:srgbClr>
                </a:solidFill>
              </a:rPr>
              <a:t>SQLStatement</a:t>
            </a:r>
            <a:r>
              <a:rPr lang="en-US" altLang="zh-TW" sz="2880" i="1" dirty="0">
                <a:solidFill>
                  <a:srgbClr val="00BAB6">
                    <a:lumMod val="20000"/>
                    <a:lumOff val="80000"/>
                  </a:srgbClr>
                </a:solidFill>
              </a:rPr>
              <a:t> </a:t>
            </a:r>
          </a:p>
          <a:p>
            <a:pPr defTabSz="1097236"/>
            <a:r>
              <a:rPr lang="en-US" altLang="zh-TW" sz="2880" dirty="0">
                <a:solidFill>
                  <a:srgbClr val="000000"/>
                </a:solidFill>
              </a:rPr>
              <a:t>     </a:t>
            </a:r>
            <a:r>
              <a:rPr lang="en-US" altLang="zh-TW" sz="2880" dirty="0" err="1"/>
              <a:t>lo_sql_stmt</a:t>
            </a:r>
            <a:r>
              <a:rPr lang="en-US" altLang="zh-TW" sz="2880" dirty="0"/>
              <a:t> = </a:t>
            </a:r>
            <a:r>
              <a:rPr lang="en-US" altLang="zh-TW" sz="2880" dirty="0" err="1"/>
              <a:t>lo_sql_conn</a:t>
            </a:r>
            <a:r>
              <a:rPr lang="en-US" altLang="zh-TW" sz="2880" dirty="0"/>
              <a:t>-&gt;</a:t>
            </a:r>
            <a:r>
              <a:rPr lang="en-US" altLang="zh-TW" sz="2880" dirty="0" err="1"/>
              <a:t>create_statement</a:t>
            </a:r>
            <a:r>
              <a:rPr lang="en-US" altLang="zh-TW" sz="2880" dirty="0"/>
              <a:t>( ).</a:t>
            </a:r>
          </a:p>
          <a:p>
            <a:pPr defTabSz="1097236"/>
            <a:r>
              <a:rPr lang="en-US" altLang="zh-TW" sz="2880" dirty="0"/>
              <a:t>     </a:t>
            </a:r>
            <a:r>
              <a:rPr lang="en-US" altLang="zh-TW" sz="2880" dirty="0" err="1"/>
              <a:t>lo_sql_result</a:t>
            </a:r>
            <a:r>
              <a:rPr lang="en-US" altLang="zh-TW" sz="2880" dirty="0"/>
              <a:t> = </a:t>
            </a:r>
            <a:r>
              <a:rPr lang="en-US" altLang="zh-TW" sz="2880" dirty="0" err="1"/>
              <a:t>lo_sql_stmt</a:t>
            </a:r>
            <a:r>
              <a:rPr lang="en-US" altLang="zh-TW" sz="2880" dirty="0"/>
              <a:t>-&gt;</a:t>
            </a:r>
            <a:r>
              <a:rPr lang="en-US" altLang="zh-TW" sz="2880" dirty="0" err="1"/>
              <a:t>execute_query</a:t>
            </a:r>
            <a:r>
              <a:rPr lang="en-US" altLang="zh-TW" sz="2880" dirty="0"/>
              <a:t>( </a:t>
            </a:r>
            <a:r>
              <a:rPr lang="en-US" altLang="zh-TW" sz="2880" dirty="0" err="1"/>
              <a:t>lv_statement</a:t>
            </a:r>
            <a:r>
              <a:rPr lang="en-US" altLang="zh-TW" sz="2880" dirty="0"/>
              <a:t> ).</a:t>
            </a:r>
          </a:p>
          <a:p>
            <a:pPr defTabSz="1097236"/>
            <a:endParaRPr lang="en-US" altLang="zh-TW" sz="2880" dirty="0"/>
          </a:p>
          <a:p>
            <a:pPr defTabSz="1097236"/>
            <a:r>
              <a:rPr lang="en-US" altLang="zh-TW" sz="2880" dirty="0">
                <a:solidFill>
                  <a:srgbClr val="339933"/>
                </a:solidFill>
              </a:rPr>
              <a:t>    </a:t>
            </a:r>
            <a:r>
              <a:rPr lang="en-US" altLang="zh-TW" sz="2880" i="1" dirty="0">
                <a:solidFill>
                  <a:srgbClr val="00BAB6">
                    <a:lumMod val="20000"/>
                    <a:lumOff val="80000"/>
                  </a:srgbClr>
                </a:solidFill>
              </a:rPr>
              <a:t>*Pass </a:t>
            </a:r>
            <a:r>
              <a:rPr lang="en-US" altLang="zh-TW" sz="2880" i="1" dirty="0" err="1">
                <a:solidFill>
                  <a:srgbClr val="00BAB6">
                    <a:lumMod val="20000"/>
                    <a:lumOff val="80000"/>
                  </a:srgbClr>
                </a:solidFill>
              </a:rPr>
              <a:t>resultset</a:t>
            </a:r>
            <a:r>
              <a:rPr lang="en-US" altLang="zh-TW" sz="2880" i="1" dirty="0">
                <a:solidFill>
                  <a:srgbClr val="00BAB6">
                    <a:lumMod val="20000"/>
                    <a:lumOff val="80000"/>
                  </a:srgbClr>
                </a:solidFill>
              </a:rPr>
              <a:t> to the ref of the internal table to be displayed      </a:t>
            </a:r>
          </a:p>
          <a:p>
            <a:pPr defTabSz="1097236"/>
            <a:r>
              <a:rPr lang="en-US" altLang="zh-TW" sz="2880" dirty="0">
                <a:solidFill>
                  <a:srgbClr val="339933"/>
                </a:solidFill>
              </a:rPr>
              <a:t>     </a:t>
            </a:r>
            <a:r>
              <a:rPr lang="en-US" altLang="zh-TW" sz="2880" dirty="0" err="1"/>
              <a:t>lo_sql_result</a:t>
            </a:r>
            <a:r>
              <a:rPr lang="en-US" altLang="zh-TW" sz="2880" dirty="0"/>
              <a:t>-&gt;</a:t>
            </a:r>
            <a:r>
              <a:rPr lang="en-US" altLang="zh-TW" sz="2880" b="1" dirty="0" err="1">
                <a:solidFill>
                  <a:srgbClr val="0530AD">
                    <a:lumMod val="60000"/>
                    <a:lumOff val="40000"/>
                  </a:srgbClr>
                </a:solidFill>
              </a:rPr>
              <a:t>set_param_table</a:t>
            </a:r>
            <a:r>
              <a:rPr lang="en-US" altLang="zh-TW" sz="2880" b="1" dirty="0">
                <a:solidFill>
                  <a:srgbClr val="0530AD">
                    <a:lumMod val="60000"/>
                    <a:lumOff val="40000"/>
                  </a:srgbClr>
                </a:solidFill>
              </a:rPr>
              <a:t>( </a:t>
            </a:r>
            <a:r>
              <a:rPr lang="en-US" altLang="zh-TW" sz="2880" b="1" dirty="0" err="1">
                <a:solidFill>
                  <a:srgbClr val="0530AD">
                    <a:lumMod val="60000"/>
                    <a:lumOff val="40000"/>
                  </a:srgbClr>
                </a:solidFill>
              </a:rPr>
              <a:t>lr_data</a:t>
            </a:r>
            <a:r>
              <a:rPr lang="en-US" altLang="zh-TW" sz="2880" b="1" dirty="0">
                <a:solidFill>
                  <a:srgbClr val="0530AD">
                    <a:lumMod val="60000"/>
                    <a:lumOff val="40000"/>
                  </a:srgbClr>
                </a:solidFill>
              </a:rPr>
              <a:t> )</a:t>
            </a:r>
            <a:r>
              <a:rPr lang="en-US" altLang="zh-TW" sz="2880" dirty="0">
                <a:solidFill>
                  <a:srgbClr val="000000"/>
                </a:solidFill>
              </a:rPr>
              <a:t>.  </a:t>
            </a:r>
          </a:p>
          <a:p>
            <a:pPr defTabSz="1097236"/>
            <a:r>
              <a:rPr lang="en-US" altLang="zh-TW" sz="2880" b="1" dirty="0"/>
              <a:t>CATCH</a:t>
            </a:r>
            <a:r>
              <a:rPr lang="en-US" altLang="zh-TW" sz="2880" dirty="0"/>
              <a:t> </a:t>
            </a:r>
            <a:r>
              <a:rPr lang="en-US" altLang="zh-TW" sz="2880" dirty="0" err="1"/>
              <a:t>cx_sql_exception</a:t>
            </a:r>
            <a:r>
              <a:rPr lang="en-US" altLang="zh-TW" sz="2880" dirty="0"/>
              <a:t> . </a:t>
            </a:r>
          </a:p>
          <a:p>
            <a:pPr defTabSz="1097236"/>
            <a:endParaRPr lang="en-US" altLang="zh-TW" sz="2880" dirty="0"/>
          </a:p>
          <a:p>
            <a:pPr defTabSz="1097236"/>
            <a:r>
              <a:rPr lang="en-US" altLang="zh-TW" sz="2880" b="1" dirty="0"/>
              <a:t>ENDTRY</a:t>
            </a:r>
            <a:r>
              <a:rPr lang="en-US" altLang="zh-TW" sz="2880" dirty="0"/>
              <a:t>. </a:t>
            </a:r>
            <a:endParaRPr lang="zh-TW" altLang="en-US" sz="2880" dirty="0"/>
          </a:p>
        </p:txBody>
      </p:sp>
    </p:spTree>
    <p:extLst>
      <p:ext uri="{BB962C8B-B14F-4D97-AF65-F5344CB8AC3E}">
        <p14:creationId xmlns:p14="http://schemas.microsoft.com/office/powerpoint/2010/main" val="2679905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0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1005840"/>
          </a:xfrm>
        </p:spPr>
        <p:txBody>
          <a:bodyPr vert="horz" lIns="0" tIns="0" rIns="0" bIns="0" rtlCol="0" anchor="t">
            <a:noAutofit/>
          </a:bodyPr>
          <a:lstStyle/>
          <a:p>
            <a:r>
              <a:rPr lang="en-US" altLang="zh-TW" b="1" dirty="0"/>
              <a:t>Inline field-symbol declaration</a:t>
            </a:r>
            <a:r>
              <a:rPr lang="zh-TW" altLang="en-US" b="1" dirty="0"/>
              <a:t> </a:t>
            </a:r>
            <a:r>
              <a:rPr lang="en-US" altLang="zh-TW" b="1" dirty="0"/>
              <a:t>–</a:t>
            </a:r>
            <a:r>
              <a:rPr lang="zh-TW" altLang="en-US" b="1" dirty="0"/>
              <a:t> </a:t>
            </a:r>
            <a:r>
              <a:rPr lang="en-US" altLang="zh-TW" b="1" dirty="0"/>
              <a:t>2</a:t>
            </a: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DBC16B28-3D21-E9E0-2542-56A3D7382C7F}"/>
              </a:ext>
            </a:extLst>
          </p:cNvPr>
          <p:cNvSpPr/>
          <p:nvPr/>
        </p:nvSpPr>
        <p:spPr>
          <a:xfrm>
            <a:off x="640080" y="2355116"/>
            <a:ext cx="6812280" cy="452431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Variant 2 as a LOOP work area</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SELECT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FROM mara INTO TABLE </a:t>
            </a:r>
            <a:r>
              <a:rPr lang="en-US" altLang="zh-TW" sz="1600" b="1" dirty="0">
                <a:solidFill>
                  <a:srgbClr val="FFC000"/>
                </a:solidFill>
                <a:latin typeface="IBM Plex Sans" panose="020B0503050203000203" pitchFamily="34" charset="0"/>
                <a:ea typeface="細明體" panose="02020509000000000000" pitchFamily="49" charset="-120"/>
              </a:rPr>
              <a:t>@DATA(lt_mara)</a:t>
            </a:r>
            <a:r>
              <a:rPr lang="en-US" altLang="zh-TW" sz="1600" dirty="0">
                <a:solidFill>
                  <a:schemeClr val="bg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FFC000"/>
                </a:solidFill>
                <a:latin typeface="IBM Plex Sans" panose="020B0503050203000203" pitchFamily="34" charset="0"/>
                <a:ea typeface="細明體" panose="02020509000000000000" pitchFamily="49" charset="-120"/>
              </a:rPr>
              <a:t>ASSIGNING</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FIELD-SYMBOL(</a:t>
            </a:r>
            <a:r>
              <a:rPr lang="en-US" altLang="zh-TW" sz="1600" dirty="0">
                <a:solidFill>
                  <a:schemeClr val="bg2"/>
                </a:solidFill>
                <a:latin typeface="IBM Plex Sans" panose="020B0503050203000203" pitchFamily="34" charset="0"/>
                <a:ea typeface="細明體" panose="02020509000000000000" pitchFamily="49" charset="-120"/>
              </a:rPr>
              <a:t>&lt;</a:t>
            </a:r>
            <a:r>
              <a:rPr lang="en-US" altLang="zh-TW" sz="1600" dirty="0" err="1">
                <a:solidFill>
                  <a:schemeClr val="bg2"/>
                </a:solidFill>
                <a:latin typeface="IBM Plex Sans" panose="020B0503050203000203" pitchFamily="34" charset="0"/>
                <a:ea typeface="細明體" panose="02020509000000000000" pitchFamily="49" charset="-120"/>
              </a:rPr>
              <a:t>lfs_mara_another</a:t>
            </a:r>
            <a:r>
              <a:rPr lang="en-US" altLang="zh-TW" sz="1600" dirty="0">
                <a:solidFill>
                  <a:schemeClr val="bg2"/>
                </a:solidFill>
                <a:latin typeface="IBM Plex Sans" panose="020B0503050203000203" pitchFamily="34" charset="0"/>
                <a:ea typeface="細明體" panose="02020509000000000000" pitchFamily="49" charset="-120"/>
              </a:rPr>
              <a:t>&gt;</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WRITE : / |Material no: { &lt;</a:t>
            </a:r>
            <a:r>
              <a:rPr lang="en-US" altLang="zh-TW" sz="1600" dirty="0" err="1">
                <a:solidFill>
                  <a:schemeClr val="bg2"/>
                </a:solidFill>
                <a:latin typeface="IBM Plex Sans" panose="020B0503050203000203" pitchFamily="34" charset="0"/>
                <a:ea typeface="細明體" panose="02020509000000000000" pitchFamily="49" charset="-120"/>
              </a:rPr>
              <a:t>lfs_mara_another</a:t>
            </a:r>
            <a:r>
              <a:rPr lang="en-US" altLang="zh-TW" sz="1600" dirty="0">
                <a:solidFill>
                  <a:schemeClr val="bg2"/>
                </a:solidFill>
                <a:latin typeface="IBM Plex Sans" panose="020B0503050203000203" pitchFamily="34" charset="0"/>
                <a:ea typeface="細明體" panose="02020509000000000000" pitchFamily="49" charset="-120"/>
              </a:rPr>
              <a:t>&gt;-</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 |.</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sy-tabix</a:t>
            </a:r>
            <a:r>
              <a:rPr lang="en-US" altLang="zh-TW" sz="1600" dirty="0">
                <a:solidFill>
                  <a:schemeClr val="bg2"/>
                </a:solidFill>
                <a:latin typeface="IBM Plex Sans" panose="020B0503050203000203" pitchFamily="34" charset="0"/>
                <a:ea typeface="細明體" panose="02020509000000000000" pitchFamily="49" charset="-120"/>
              </a:rPr>
              <a:t> &gt; 10.</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EXIT.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ENDIF.</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ENDLOOP</a:t>
            </a:r>
            <a:r>
              <a:rPr lang="en-US" altLang="zh-TW" sz="1600" dirty="0">
                <a:solidFill>
                  <a:schemeClr val="bg2"/>
                </a:solidFill>
                <a:latin typeface="IBM Plex Sans" panose="020B0503050203000203" pitchFamily="34" charset="0"/>
                <a:ea typeface="細明體" panose="02020509000000000000" pitchFamily="49" charset="-120"/>
              </a:rPr>
              <a:t>.</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ENDIF. </a:t>
            </a:r>
          </a:p>
        </p:txBody>
      </p:sp>
      <p:sp>
        <p:nvSpPr>
          <p:cNvPr id="5" name="文字方塊 4">
            <a:extLst>
              <a:ext uri="{FF2B5EF4-FFF2-40B4-BE49-F238E27FC236}">
                <a16:creationId xmlns:a16="http://schemas.microsoft.com/office/drawing/2014/main" id="{152A853A-52BD-EA69-4445-DE40DDF6EABF}"/>
              </a:ext>
            </a:extLst>
          </p:cNvPr>
          <p:cNvSpPr txBox="1"/>
          <p:nvPr/>
        </p:nvSpPr>
        <p:spPr>
          <a:xfrm>
            <a:off x="630936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矩形 2">
            <a:extLst>
              <a:ext uri="{FF2B5EF4-FFF2-40B4-BE49-F238E27FC236}">
                <a16:creationId xmlns:a16="http://schemas.microsoft.com/office/drawing/2014/main" id="{DBC16B28-3D21-E9E0-2542-56A3D7382C7F}"/>
              </a:ext>
            </a:extLst>
          </p:cNvPr>
          <p:cNvSpPr/>
          <p:nvPr/>
        </p:nvSpPr>
        <p:spPr>
          <a:xfrm>
            <a:off x="7726680" y="2355116"/>
            <a:ext cx="6217920" cy="4524315"/>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Variant 2 as a LOOP work area</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r>
              <a:rPr lang="en-US" altLang="zh-TW" sz="1600" b="1" dirty="0">
                <a:solidFill>
                  <a:srgbClr val="00CC99"/>
                </a:solidFill>
                <a:latin typeface="IBM Plex Sans" panose="020B0503050203000203" pitchFamily="34" charset="0"/>
                <a:ea typeface="細明體" panose="02020509000000000000" pitchFamily="49" charset="-120"/>
              </a:rPr>
              <a:t>DATA: </a:t>
            </a:r>
            <a:r>
              <a:rPr lang="en-US" altLang="zh-TW" sz="1600" b="1" dirty="0" err="1">
                <a:solidFill>
                  <a:srgbClr val="92D050"/>
                </a:solidFill>
                <a:latin typeface="IBM Plex Sans" panose="020B0503050203000203" pitchFamily="34" charset="0"/>
                <a:ea typeface="細明體" panose="02020509000000000000" pitchFamily="49" charset="-120"/>
              </a:rPr>
              <a:t>lt_mara</a:t>
            </a:r>
            <a:r>
              <a:rPr lang="en-US" altLang="zh-TW" sz="1600" b="1"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TYPE TABLE OF mara.</a:t>
            </a:r>
          </a:p>
          <a:p>
            <a:r>
              <a:rPr lang="en-US" altLang="zh-TW" sz="1600" b="1" dirty="0">
                <a:solidFill>
                  <a:srgbClr val="00CC99"/>
                </a:solidFill>
                <a:latin typeface="IBM Plex Sans" panose="020B0503050203000203" pitchFamily="34" charset="0"/>
                <a:ea typeface="細明體" panose="02020509000000000000" pitchFamily="49" charset="-120"/>
              </a:rPr>
              <a:t>FIELD-SYMBOLS: </a:t>
            </a:r>
            <a:r>
              <a:rPr lang="en-US" altLang="zh-TW" sz="1600" b="1" dirty="0">
                <a:solidFill>
                  <a:srgbClr val="92D050"/>
                </a:solidFill>
                <a:latin typeface="IBM Plex Sans" panose="020B0503050203000203" pitchFamily="34" charset="0"/>
                <a:ea typeface="細明體" panose="02020509000000000000" pitchFamily="49" charset="-120"/>
              </a:rPr>
              <a:t>&lt;</a:t>
            </a:r>
            <a:r>
              <a:rPr lang="en-US" altLang="zh-TW" sz="1600" b="1" dirty="0" err="1">
                <a:solidFill>
                  <a:srgbClr val="92D050"/>
                </a:solidFill>
                <a:latin typeface="IBM Plex Sans" panose="020B0503050203000203" pitchFamily="34" charset="0"/>
                <a:ea typeface="細明體" panose="02020509000000000000" pitchFamily="49" charset="-120"/>
              </a:rPr>
              <a:t>lfs_mara_another</a:t>
            </a:r>
            <a:r>
              <a:rPr lang="en-US" altLang="zh-TW" sz="1600" b="1" dirty="0">
                <a:solidFill>
                  <a:srgbClr val="92D050"/>
                </a:solidFill>
                <a:latin typeface="IBM Plex Sans" panose="020B0503050203000203" pitchFamily="34" charset="0"/>
                <a:ea typeface="細明體" panose="02020509000000000000" pitchFamily="49" charset="-120"/>
              </a:rPr>
              <a:t>&gt; </a:t>
            </a:r>
            <a:r>
              <a:rPr lang="en-US" altLang="zh-TW" sz="1600" b="1" dirty="0">
                <a:solidFill>
                  <a:srgbClr val="00CC99"/>
                </a:solidFill>
                <a:latin typeface="IBM Plex Sans" panose="020B0503050203000203" pitchFamily="34" charset="0"/>
                <a:ea typeface="細明體" panose="02020509000000000000" pitchFamily="49" charset="-120"/>
              </a:rPr>
              <a:t>TYPE mara.</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b="1" dirty="0">
                <a:solidFill>
                  <a:schemeClr val="bg2"/>
                </a:solidFill>
                <a:latin typeface="IBM Plex Sans" panose="020B0503050203000203" pitchFamily="34" charset="0"/>
                <a:ea typeface="細明體" panose="02020509000000000000" pitchFamily="49" charset="-120"/>
              </a:rPr>
              <a:t>SELECT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FROM mara INTO TABLE</a:t>
            </a:r>
            <a:r>
              <a:rPr lang="en-US" altLang="zh-TW" sz="1600" dirty="0">
                <a:solidFill>
                  <a:srgbClr val="92D050"/>
                </a:solidFill>
                <a:latin typeface="IBM Plex Sans" panose="020B0503050203000203" pitchFamily="34" charset="0"/>
                <a:ea typeface="細明體" panose="02020509000000000000" pitchFamily="49" charset="-120"/>
              </a:rPr>
              <a:t> </a:t>
            </a:r>
            <a:r>
              <a:rPr lang="en-US" altLang="zh-TW" sz="1600" b="1" dirty="0" err="1">
                <a:solidFill>
                  <a:srgbClr val="92D050"/>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00CC99"/>
                </a:solidFill>
                <a:latin typeface="IBM Plex Sans" panose="020B0503050203000203" pitchFamily="34" charset="0"/>
                <a:ea typeface="細明體" panose="02020509000000000000" pitchFamily="49" charset="-120"/>
              </a:rPr>
              <a:t>ASSIGNING</a:t>
            </a:r>
            <a:r>
              <a:rPr lang="en-US" altLang="zh-TW" sz="1600"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92D050"/>
                </a:solidFill>
                <a:latin typeface="IBM Plex Sans" panose="020B0503050203000203" pitchFamily="34" charset="0"/>
                <a:ea typeface="細明體" panose="02020509000000000000" pitchFamily="49" charset="-120"/>
              </a:rPr>
              <a:t>&lt;</a:t>
            </a:r>
            <a:r>
              <a:rPr lang="en-US" altLang="zh-TW" sz="1600" b="1" dirty="0" err="1">
                <a:solidFill>
                  <a:srgbClr val="92D050"/>
                </a:solidFill>
                <a:latin typeface="IBM Plex Sans" panose="020B0503050203000203" pitchFamily="34" charset="0"/>
                <a:ea typeface="細明體" panose="02020509000000000000" pitchFamily="49" charset="-120"/>
              </a:rPr>
              <a:t>lfs_mara_another</a:t>
            </a:r>
            <a:r>
              <a:rPr lang="en-US" altLang="zh-TW" sz="1600" b="1"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WRITE : / |Material no: { &lt;</a:t>
            </a:r>
            <a:r>
              <a:rPr lang="en-US" altLang="zh-TW" sz="1600" dirty="0" err="1">
                <a:solidFill>
                  <a:schemeClr val="bg2"/>
                </a:solidFill>
                <a:latin typeface="IBM Plex Sans" panose="020B0503050203000203" pitchFamily="34" charset="0"/>
                <a:ea typeface="細明體" panose="02020509000000000000" pitchFamily="49" charset="-120"/>
              </a:rPr>
              <a:t>lfs_mara_another</a:t>
            </a:r>
            <a:r>
              <a:rPr lang="en-US" altLang="zh-TW" sz="1600" dirty="0">
                <a:solidFill>
                  <a:schemeClr val="bg2"/>
                </a:solidFill>
                <a:latin typeface="IBM Plex Sans" panose="020B0503050203000203" pitchFamily="34" charset="0"/>
                <a:ea typeface="細明體" panose="02020509000000000000" pitchFamily="49" charset="-120"/>
              </a:rPr>
              <a:t>&gt;-</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 |.</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sy-tabix</a:t>
            </a:r>
            <a:r>
              <a:rPr lang="en-US" altLang="zh-TW" sz="1600" dirty="0">
                <a:solidFill>
                  <a:schemeClr val="bg2"/>
                </a:solidFill>
                <a:latin typeface="IBM Plex Sans" panose="020B0503050203000203" pitchFamily="34" charset="0"/>
                <a:ea typeface="細明體" panose="02020509000000000000" pitchFamily="49" charset="-120"/>
              </a:rPr>
              <a:t> &gt; 10.</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EXIT.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ENDIF.</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ENDLOOP</a:t>
            </a:r>
            <a:r>
              <a:rPr lang="en-US" altLang="zh-TW" sz="1600" dirty="0">
                <a:solidFill>
                  <a:schemeClr val="bg2"/>
                </a:solidFill>
                <a:latin typeface="IBM Plex Sans" panose="020B0503050203000203" pitchFamily="34" charset="0"/>
                <a:ea typeface="細明體" panose="02020509000000000000" pitchFamily="49" charset="-120"/>
              </a:rPr>
              <a:t>.</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ENDIF. </a:t>
            </a:r>
          </a:p>
        </p:txBody>
      </p:sp>
      <p:sp>
        <p:nvSpPr>
          <p:cNvPr id="6" name="文字方塊 5">
            <a:extLst>
              <a:ext uri="{FF2B5EF4-FFF2-40B4-BE49-F238E27FC236}">
                <a16:creationId xmlns:a16="http://schemas.microsoft.com/office/drawing/2014/main" id="{152A853A-52BD-EA69-4445-DE40DDF6EABF}"/>
              </a:ext>
            </a:extLst>
          </p:cNvPr>
          <p:cNvSpPr txBox="1"/>
          <p:nvPr/>
        </p:nvSpPr>
        <p:spPr>
          <a:xfrm>
            <a:off x="13294687" y="2467804"/>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3660040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1005840"/>
          </a:xfrm>
        </p:spPr>
        <p:txBody>
          <a:bodyPr vert="horz" lIns="0" tIns="0" rIns="0" bIns="0" rtlCol="0" anchor="t">
            <a:noAutofit/>
          </a:bodyPr>
          <a:lstStyle/>
          <a:p>
            <a:r>
              <a:rPr lang="en-US" altLang="zh-TW" b="1" dirty="0"/>
              <a:t>Inline declaration in SQL</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en-US" altLang="zh-TW" sz="2400" dirty="0"/>
              <a:t>Inline Declaration make it possible to </a:t>
            </a:r>
            <a:r>
              <a:rPr lang="en-US" altLang="zh-TW" sz="2400" dirty="0">
                <a:solidFill>
                  <a:srgbClr val="0F6DFF"/>
                </a:solidFill>
              </a:rPr>
              <a:t>define  internal table </a:t>
            </a:r>
            <a:r>
              <a:rPr lang="en-US" altLang="zh-TW" sz="2400" dirty="0"/>
              <a:t>, </a:t>
            </a:r>
            <a:r>
              <a:rPr lang="en-US" altLang="zh-TW" sz="2400" dirty="0">
                <a:solidFill>
                  <a:srgbClr val="0F6DFF"/>
                </a:solidFill>
              </a:rPr>
              <a:t>Work area </a:t>
            </a:r>
            <a:r>
              <a:rPr lang="en-US" altLang="zh-TW" sz="2400" dirty="0"/>
              <a:t>and </a:t>
            </a:r>
            <a:r>
              <a:rPr lang="en-US" altLang="zh-TW" sz="2400" dirty="0">
                <a:solidFill>
                  <a:srgbClr val="0F6DFF"/>
                </a:solidFill>
              </a:rPr>
              <a:t>Variable</a:t>
            </a:r>
            <a:r>
              <a:rPr lang="en-US" altLang="zh-TW" sz="2400" dirty="0"/>
              <a:t> on the fly from </a:t>
            </a:r>
            <a:r>
              <a:rPr lang="en-US" altLang="zh-TW" sz="2400" dirty="0">
                <a:solidFill>
                  <a:srgbClr val="0F6DFF"/>
                </a:solidFill>
              </a:rPr>
              <a:t>within the query</a:t>
            </a:r>
            <a:r>
              <a:rPr lang="en-US" altLang="zh-TW" sz="2400" dirty="0"/>
              <a:t>. There is no need to write a separate line for  internal table , Work area, and Variable declaration</a:t>
            </a: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332799" y="2514600"/>
            <a:ext cx="12024360" cy="4051905"/>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6" name="矩形 5">
            <a:extLst>
              <a:ext uri="{FF2B5EF4-FFF2-40B4-BE49-F238E27FC236}">
                <a16:creationId xmlns:a16="http://schemas.microsoft.com/office/drawing/2014/main" id="{C1E9244E-EB1F-4491-894F-494D448F9576}"/>
              </a:ext>
            </a:extLst>
          </p:cNvPr>
          <p:cNvSpPr/>
          <p:nvPr/>
        </p:nvSpPr>
        <p:spPr>
          <a:xfrm>
            <a:off x="822960" y="2876844"/>
            <a:ext cx="8458200" cy="400110"/>
          </a:xfrm>
          <a:prstGeom prst="rect">
            <a:avLst/>
          </a:prstGeom>
        </p:spPr>
        <p:txBody>
          <a:bodyPr wrap="square">
            <a:spAutoFit/>
          </a:bodyPr>
          <a:lstStyle/>
          <a:p>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Tree>
    <p:extLst>
      <p:ext uri="{BB962C8B-B14F-4D97-AF65-F5344CB8AC3E}">
        <p14:creationId xmlns:p14="http://schemas.microsoft.com/office/powerpoint/2010/main" val="83116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1005840"/>
          </a:xfrm>
        </p:spPr>
        <p:txBody>
          <a:bodyPr vert="horz" lIns="0" tIns="0" rIns="0" bIns="0" rtlCol="0" anchor="t">
            <a:noAutofit/>
          </a:bodyPr>
          <a:lstStyle/>
          <a:p>
            <a:r>
              <a:rPr lang="en-US" altLang="zh-TW" b="1" dirty="0"/>
              <a:t>Inline declaration in SQL</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5" name="矩形 4">
            <a:extLst>
              <a:ext uri="{FF2B5EF4-FFF2-40B4-BE49-F238E27FC236}">
                <a16:creationId xmlns:a16="http://schemas.microsoft.com/office/drawing/2014/main" id="{E6510702-C251-1AF6-24A3-3E9C78F074D6}"/>
              </a:ext>
            </a:extLst>
          </p:cNvPr>
          <p:cNvSpPr/>
          <p:nvPr/>
        </p:nvSpPr>
        <p:spPr>
          <a:xfrm>
            <a:off x="640080" y="2355116"/>
            <a:ext cx="9804574" cy="5262979"/>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Inline Declarations - SQL</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*DATA : </a:t>
            </a:r>
            <a:r>
              <a:rPr lang="en-US" altLang="zh-TW" sz="1600" i="1" dirty="0" err="1">
                <a:solidFill>
                  <a:schemeClr val="accent1">
                    <a:lumMod val="60000"/>
                    <a:lumOff val="40000"/>
                  </a:schemeClr>
                </a:solidFill>
                <a:latin typeface="IBM Plex Sans" panose="020B0503050203000203" pitchFamily="34" charset="0"/>
                <a:ea typeface="細明體" panose="02020509000000000000" pitchFamily="49" charset="-120"/>
              </a:rPr>
              <a:t>lt_mara</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TYPE STANDARD TABLE OF mara.</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Creating an  internal table  inline</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r>
              <a:rPr lang="en-US" altLang="zh-TW" sz="1600" b="1" dirty="0">
                <a:solidFill>
                  <a:schemeClr val="bg2"/>
                </a:solidFill>
                <a:latin typeface="IBM Plex Sans" panose="020B0503050203000203" pitchFamily="34" charset="0"/>
                <a:ea typeface="細明體" panose="02020509000000000000" pitchFamily="49" charset="-120"/>
              </a:rPr>
              <a:t>SELECT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ersda</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FROM mara</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INTO TABLE </a:t>
            </a:r>
            <a:r>
              <a:rPr lang="en-US" altLang="zh-TW" sz="1600" b="1" dirty="0">
                <a:solidFill>
                  <a:srgbClr val="FFC000"/>
                </a:solidFill>
                <a:latin typeface="IBM Plex Sans" panose="020B0503050203000203" pitchFamily="34" charset="0"/>
                <a:ea typeface="細明體" panose="02020509000000000000" pitchFamily="49" charset="-120"/>
              </a:rPr>
              <a:t>@DATA(lt_mara)</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Escaping host variable with @</a:t>
            </a:r>
            <a:b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br>
            <a:endPar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READ TABLE </a:t>
            </a:r>
            <a:r>
              <a:rPr lang="en-US" altLang="zh-TW" sz="1600" dirty="0" err="1">
                <a:solidFill>
                  <a:schemeClr val="bg2"/>
                </a:solidFill>
                <a:latin typeface="IBM Plex Sans" panose="020B0503050203000203" pitchFamily="34" charset="0"/>
                <a:ea typeface="細明體" panose="02020509000000000000" pitchFamily="49" charset="-120"/>
              </a:rPr>
              <a:t>lt_mara</a:t>
            </a:r>
            <a:r>
              <a:rPr lang="en-US" altLang="zh-TW" sz="1600" dirty="0">
                <a:solidFill>
                  <a:schemeClr val="bg2"/>
                </a:solidFill>
                <a:latin typeface="IBM Plex Sans" panose="020B0503050203000203" pitchFamily="34" charset="0"/>
                <a:ea typeface="細明體" panose="02020509000000000000" pitchFamily="49" charset="-120"/>
              </a:rPr>
              <a:t> INTO </a:t>
            </a:r>
            <a:r>
              <a:rPr lang="en-US" altLang="zh-TW" sz="1600" b="1" dirty="0">
                <a:solidFill>
                  <a:srgbClr val="FFC000"/>
                </a:solidFill>
                <a:latin typeface="IBM Plex Sans" panose="020B0503050203000203" pitchFamily="34" charset="0"/>
                <a:ea typeface="細明體" panose="02020509000000000000" pitchFamily="49" charset="-120"/>
              </a:rPr>
              <a:t>DATA(</a:t>
            </a:r>
            <a:r>
              <a:rPr lang="en-US" altLang="zh-TW" sz="1600" b="1" dirty="0" err="1">
                <a:solidFill>
                  <a:srgbClr val="FFC000"/>
                </a:solidFill>
                <a:latin typeface="IBM Plex Sans" panose="020B0503050203000203" pitchFamily="34" charset="0"/>
                <a:ea typeface="細明體" panose="02020509000000000000" pitchFamily="49" charset="-120"/>
              </a:rPr>
              <a:t>lwa_mara</a:t>
            </a:r>
            <a:r>
              <a:rPr lang="en-US" altLang="zh-TW" sz="1600" b="1" dirty="0">
                <a:solidFill>
                  <a:srgbClr val="FFC000"/>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INDEX 1.</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IS INITIAL.</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|Material successfully READ! | &amp; |Inline declaration works!|.</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ENDIF.</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ENDIF.</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Creating a Variable inline</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SELECT</a:t>
            </a:r>
            <a:r>
              <a:rPr lang="en-US" altLang="zh-TW" sz="1600" dirty="0">
                <a:solidFill>
                  <a:schemeClr val="bg2"/>
                </a:solidFill>
                <a:latin typeface="IBM Plex Sans" panose="020B0503050203000203" pitchFamily="34" charset="0"/>
                <a:ea typeface="細明體" panose="02020509000000000000" pitchFamily="49" charset="-120"/>
              </a:rPr>
              <a:t> SINGLE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FROM mara INTO </a:t>
            </a:r>
            <a:r>
              <a:rPr lang="en-US" altLang="zh-TW" sz="1600" b="1" dirty="0">
                <a:solidFill>
                  <a:srgbClr val="FFC000"/>
                </a:solidFill>
                <a:latin typeface="IBM Plex Sans" panose="020B0503050203000203" pitchFamily="34" charset="0"/>
                <a:ea typeface="細明體" panose="02020509000000000000" pitchFamily="49" charset="-120"/>
              </a:rPr>
              <a:t>@DATA(lv_matnr)</a:t>
            </a:r>
            <a:r>
              <a:rPr lang="en-US" altLang="zh-TW" sz="1600" dirty="0">
                <a:solidFill>
                  <a:schemeClr val="bg2"/>
                </a:solidFill>
                <a:latin typeface="IBM Plex Sans" panose="020B0503050203000203" pitchFamily="34" charset="0"/>
                <a:ea typeface="細明體" panose="02020509000000000000" pitchFamily="49" charset="-120"/>
              </a:rPr>
              <a:t>.</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Creating a work area inline</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SELECT</a:t>
            </a:r>
            <a:r>
              <a:rPr lang="en-US" altLang="zh-TW" sz="1600" dirty="0">
                <a:solidFill>
                  <a:schemeClr val="bg2"/>
                </a:solidFill>
                <a:latin typeface="IBM Plex Sans" panose="020B0503050203000203" pitchFamily="34" charset="0"/>
                <a:ea typeface="細明體" panose="02020509000000000000" pitchFamily="49" charset="-120"/>
              </a:rPr>
              <a:t> SINGLE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ersda</a:t>
            </a:r>
            <a:r>
              <a:rPr lang="en-US" altLang="zh-TW" sz="1600" dirty="0">
                <a:solidFill>
                  <a:schemeClr val="bg2"/>
                </a:solidFill>
                <a:latin typeface="IBM Plex Sans" panose="020B0503050203000203" pitchFamily="34" charset="0"/>
                <a:ea typeface="細明體" panose="02020509000000000000" pitchFamily="49" charset="-120"/>
              </a:rPr>
              <a:t> FROM mara INTO </a:t>
            </a:r>
            <a:r>
              <a:rPr lang="en-US" altLang="zh-TW" sz="1600" b="1" dirty="0">
                <a:solidFill>
                  <a:srgbClr val="FFC000"/>
                </a:solidFill>
                <a:latin typeface="IBM Plex Sans" panose="020B0503050203000203" pitchFamily="34" charset="0"/>
                <a:ea typeface="細明體" panose="02020509000000000000" pitchFamily="49" charset="-120"/>
              </a:rPr>
              <a:t>@DATA(lwa_work_area)</a:t>
            </a:r>
            <a:r>
              <a:rPr lang="en-US" altLang="zh-TW" sz="1600" dirty="0">
                <a:solidFill>
                  <a:schemeClr val="bg2"/>
                </a:solidFill>
                <a:latin typeface="IBM Plex Sans" panose="020B0503050203000203" pitchFamily="34" charset="0"/>
                <a:ea typeface="細明體" panose="02020509000000000000" pitchFamily="49" charset="-120"/>
              </a:rPr>
              <a:t>. </a:t>
            </a:r>
          </a:p>
        </p:txBody>
      </p:sp>
      <p:sp>
        <p:nvSpPr>
          <p:cNvPr id="9" name="文字方塊 8">
            <a:extLst>
              <a:ext uri="{FF2B5EF4-FFF2-40B4-BE49-F238E27FC236}">
                <a16:creationId xmlns:a16="http://schemas.microsoft.com/office/drawing/2014/main" id="{458DC37E-8918-293E-8D73-58E05A65A156}"/>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23886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9" name="矩形 8">
            <a:extLst>
              <a:ext uri="{FF2B5EF4-FFF2-40B4-BE49-F238E27FC236}">
                <a16:creationId xmlns:a16="http://schemas.microsoft.com/office/drawing/2014/main" id="{61E37A5F-310B-47CA-8FD3-D2CE3D42A597}"/>
              </a:ext>
            </a:extLst>
          </p:cNvPr>
          <p:cNvSpPr/>
          <p:nvPr/>
        </p:nvSpPr>
        <p:spPr>
          <a:xfrm>
            <a:off x="332799" y="2331720"/>
            <a:ext cx="14069001" cy="3877985"/>
          </a:xfrm>
          <a:prstGeom prst="rect">
            <a:avLst/>
          </a:prstGeom>
        </p:spPr>
        <p:txBody>
          <a:bodyPr wrap="square">
            <a:spAutoFit/>
          </a:bodyPr>
          <a:lstStyle/>
          <a:p>
            <a:r>
              <a:rPr lang="en-US" altLang="zh-TW" sz="2400" dirty="0">
                <a:latin typeface="IBM Plex Sans" panose="020B0503050203000203" pitchFamily="34" charset="0"/>
              </a:rPr>
              <a:t>This provides a powerful mechanism to declare as well as initialize  internal table s. Syntax also facilitates to set a type of  internal table .</a:t>
            </a:r>
            <a:endParaRPr lang="en-US" altLang="zh-TW" sz="2400" dirty="0">
              <a:solidFill>
                <a:srgbClr val="000000"/>
              </a:solidFill>
              <a:latin typeface="IBM Plex Sans" panose="020B0503050203000203" pitchFamily="34" charset="0"/>
              <a:ea typeface="細明體" panose="02020509000000000000" pitchFamily="49" charset="-120"/>
            </a:endParaRPr>
          </a:p>
          <a:p>
            <a:endParaRPr lang="en-US" altLang="zh-TW" sz="1800" dirty="0">
              <a:solidFill>
                <a:srgbClr val="000000"/>
              </a:solidFill>
              <a:latin typeface="IBM Plex Sans" panose="020B0503050203000203" pitchFamily="34" charset="0"/>
              <a:ea typeface="細明體" panose="02020509000000000000" pitchFamily="49" charset="-120"/>
            </a:endParaRPr>
          </a:p>
          <a:p>
            <a:r>
              <a:rPr lang="en-US" altLang="zh-TW" sz="2400" b="1" dirty="0">
                <a:solidFill>
                  <a:srgbClr val="0F6DFF"/>
                </a:solidFill>
                <a:latin typeface="IBM Plex Sans" panose="020B0503050203000203" pitchFamily="34" charset="0"/>
              </a:rPr>
              <a:t>VALUE</a:t>
            </a:r>
            <a:r>
              <a:rPr lang="en-US" altLang="zh-TW" sz="2400" dirty="0">
                <a:latin typeface="IBM Plex Sans" panose="020B0503050203000203" pitchFamily="34" charset="0"/>
              </a:rPr>
              <a:t> expression has two types:</a:t>
            </a:r>
          </a:p>
          <a:p>
            <a:endParaRPr lang="en-US" altLang="zh-TW" sz="2400" dirty="0">
              <a:latin typeface="IBM Plex Sans" panose="020B0503050203000203" pitchFamily="34" charset="0"/>
            </a:endParaRPr>
          </a:p>
          <a:p>
            <a:pPr marL="342900" indent="-342900">
              <a:buAutoNum type="arabicPeriod"/>
            </a:pPr>
            <a:r>
              <a:rPr lang="en-US" altLang="zh-TW" sz="2400" b="1" dirty="0">
                <a:solidFill>
                  <a:srgbClr val="0F6DFF"/>
                </a:solidFill>
                <a:latin typeface="IBM Plex Sans" panose="020B0503050203000203" pitchFamily="34" charset="0"/>
              </a:rPr>
              <a:t>Non-generic data type</a:t>
            </a:r>
            <a:r>
              <a:rPr lang="en-US" altLang="zh-TW" sz="2400" dirty="0">
                <a:latin typeface="IBM Plex Sans" panose="020B0503050203000203" pitchFamily="34" charset="0"/>
              </a:rPr>
              <a:t> e.g. type can be defined before using it with VALUE keyword. The Type created using this mechanism is</a:t>
            </a:r>
            <a:r>
              <a:rPr lang="zh-TW" altLang="en-US" sz="2400" dirty="0">
                <a:latin typeface="IBM Plex Sans" panose="020B0503050203000203" pitchFamily="34" charset="0"/>
              </a:rPr>
              <a:t>  </a:t>
            </a:r>
            <a:r>
              <a:rPr lang="en-US" altLang="zh-TW" sz="2400" dirty="0">
                <a:latin typeface="IBM Plex Sans" panose="020B0503050203000203" pitchFamily="34" charset="0"/>
              </a:rPr>
              <a:t>Structured or Table type.</a:t>
            </a:r>
          </a:p>
          <a:p>
            <a:endParaRPr lang="en-US" altLang="zh-TW" sz="2400" dirty="0">
              <a:latin typeface="IBM Plex Sans" panose="020B0503050203000203" pitchFamily="34" charset="0"/>
            </a:endParaRPr>
          </a:p>
          <a:p>
            <a:r>
              <a:rPr lang="en-US" altLang="zh-TW" sz="2400" dirty="0">
                <a:latin typeface="IBM Plex Sans" panose="020B0503050203000203" pitchFamily="34" charset="0"/>
              </a:rPr>
              <a:t>2.</a:t>
            </a:r>
            <a:r>
              <a:rPr lang="zh-TW" altLang="en-US" sz="2400" dirty="0">
                <a:latin typeface="IBM Plex Sans" panose="020B0503050203000203" pitchFamily="34" charset="0"/>
              </a:rPr>
              <a:t> </a:t>
            </a:r>
            <a:r>
              <a:rPr lang="en-US" altLang="zh-TW" sz="2400" dirty="0">
                <a:latin typeface="IBM Plex Sans" panose="020B0503050203000203" pitchFamily="34" charset="0"/>
              </a:rPr>
              <a:t>Using </a:t>
            </a:r>
            <a:r>
              <a:rPr lang="en-US" altLang="zh-TW" sz="2400" b="1" dirty="0">
                <a:solidFill>
                  <a:srgbClr val="0F6DFF"/>
                </a:solidFill>
                <a:latin typeface="IBM Plex Sans" panose="020B0503050203000203" pitchFamily="34" charset="0"/>
              </a:rPr>
              <a:t>#</a:t>
            </a:r>
            <a:r>
              <a:rPr lang="en-US" altLang="zh-TW" sz="2400" dirty="0">
                <a:latin typeface="IBM Plex Sans" panose="020B0503050203000203" pitchFamily="34" charset="0"/>
              </a:rPr>
              <a:t> character for type where operand position is fixed and identifiable</a:t>
            </a:r>
          </a:p>
          <a:p>
            <a:endParaRPr lang="en-US" altLang="zh-TW" sz="1800" dirty="0">
              <a:solidFill>
                <a:srgbClr val="000000"/>
              </a:solidFill>
              <a:latin typeface="IBM Plex Sans" panose="020B0503050203000203" pitchFamily="34" charset="0"/>
              <a:ea typeface="細明體" panose="02020509000000000000" pitchFamily="49" charset="-120"/>
            </a:endParaRPr>
          </a:p>
          <a:p>
            <a:r>
              <a:rPr lang="en-US" altLang="zh-TW" sz="1800" dirty="0">
                <a:solidFill>
                  <a:srgbClr val="000000"/>
                </a:solidFill>
                <a:latin typeface="IBM Plex Sans" panose="020B0503050203000203" pitchFamily="34" charset="0"/>
                <a:ea typeface="細明體" panose="02020509000000000000" pitchFamily="49" charset="-120"/>
              </a:rPr>
              <a:t>    </a:t>
            </a:r>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249105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049BAA4-2892-0CDE-A4CA-09531389BBE3}"/>
              </a:ext>
            </a:extLst>
          </p:cNvPr>
          <p:cNvSpPr/>
          <p:nvPr/>
        </p:nvSpPr>
        <p:spPr>
          <a:xfrm>
            <a:off x="619586" y="2425125"/>
            <a:ext cx="9804574" cy="3785652"/>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Value Expression</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TYPES : </a:t>
            </a:r>
            <a:r>
              <a:rPr lang="en-US" altLang="zh-TW" sz="1600" b="1" dirty="0">
                <a:solidFill>
                  <a:schemeClr val="bg2"/>
                </a:solidFill>
                <a:latin typeface="IBM Plex Sans" panose="020B0503050203000203" pitchFamily="34" charset="0"/>
                <a:ea typeface="細明體" panose="02020509000000000000" pitchFamily="49" charset="-120"/>
              </a:rPr>
              <a:t>BEGIN OF </a:t>
            </a:r>
            <a:r>
              <a:rPr lang="en-US" altLang="zh-TW" sz="1600" dirty="0" err="1">
                <a:solidFill>
                  <a:schemeClr val="accent6">
                    <a:lumMod val="20000"/>
                    <a:lumOff val="80000"/>
                  </a:schemeClr>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field1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field2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END OF </a:t>
            </a:r>
            <a:r>
              <a:rPr lang="en-US" altLang="zh-TW" sz="1600" dirty="0" err="1">
                <a:solidFill>
                  <a:schemeClr val="accent6">
                    <a:lumMod val="20000"/>
                    <a:lumOff val="80000"/>
                  </a:schemeClr>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accent6">
                    <a:lumMod val="60000"/>
                    <a:lumOff val="40000"/>
                  </a:schemeClr>
                </a:solidFill>
                <a:latin typeface="IBM Plex Sans" panose="020B0503050203000203" pitchFamily="34" charset="0"/>
                <a:ea typeface="細明體" panose="02020509000000000000" pitchFamily="49" charset="-120"/>
              </a:rPr>
              <a:t>ltty_value</a:t>
            </a:r>
            <a:r>
              <a:rPr lang="en-US" altLang="zh-TW" sz="1600" dirty="0">
                <a:solidFill>
                  <a:schemeClr val="accent6">
                    <a:lumMod val="60000"/>
                    <a:lumOff val="40000"/>
                  </a:schemeClr>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TYPE STANDARD TABLE OF</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accent6">
                    <a:lumMod val="20000"/>
                    <a:lumOff val="80000"/>
                  </a:schemeClr>
                </a:solidFill>
                <a:latin typeface="IBM Plex Sans" panose="020B0503050203000203" pitchFamily="34" charset="0"/>
                <a:ea typeface="細明體" panose="02020509000000000000" pitchFamily="49" charset="-120"/>
              </a:rPr>
              <a:t>lty_value</a:t>
            </a:r>
            <a:r>
              <a:rPr lang="en-US" altLang="zh-TW" sz="1600" dirty="0">
                <a:solidFill>
                  <a:schemeClr val="accent6">
                    <a:lumMod val="20000"/>
                    <a:lumOff val="80000"/>
                  </a:schemeClr>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WITH EMPTY KEY</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accent2">
                    <a:lumMod val="60000"/>
                    <a:lumOff val="40000"/>
                  </a:schemeClr>
                </a:solidFill>
                <a:latin typeface="IBM Plex Sans" panose="020B0503050203000203" pitchFamily="34" charset="0"/>
                <a:ea typeface="細明體" panose="02020509000000000000" pitchFamily="49" charset="-120"/>
              </a:rPr>
              <a:t>DATA(</a:t>
            </a:r>
            <a:r>
              <a:rPr lang="zh-TW" altLang="en-US" sz="1600" b="1" dirty="0">
                <a:solidFill>
                  <a:schemeClr val="accent2">
                    <a:lumMod val="60000"/>
                    <a:lumOff val="40000"/>
                  </a:schemeClr>
                </a:solidFill>
                <a:latin typeface="IBM Plex Sans" panose="020B0503050203000203" pitchFamily="34" charset="0"/>
                <a:ea typeface="細明體" panose="02020509000000000000" pitchFamily="49" charset="-120"/>
              </a:rPr>
              <a:t> </a:t>
            </a:r>
            <a:r>
              <a:rPr lang="en-US" altLang="zh-TW" sz="1600" dirty="0" err="1">
                <a:solidFill>
                  <a:schemeClr val="accent1">
                    <a:lumMod val="60000"/>
                    <a:lumOff val="40000"/>
                  </a:schemeClr>
                </a:solidFill>
                <a:latin typeface="IBM Plex Sans" panose="020B0503050203000203" pitchFamily="34" charset="0"/>
                <a:ea typeface="細明體" panose="02020509000000000000" pitchFamily="49" charset="-120"/>
              </a:rPr>
              <a:t>lt_values</a:t>
            </a:r>
            <a:r>
              <a:rPr lang="zh-TW" altLang="en-US" sz="1600"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b="1" dirty="0">
                <a:solidFill>
                  <a:schemeClr val="accent2">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VALUE</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accent6">
                    <a:lumMod val="60000"/>
                    <a:lumOff val="40000"/>
                  </a:schemeClr>
                </a:solidFill>
                <a:latin typeface="IBM Plex Sans" panose="020B0503050203000203" pitchFamily="34" charset="0"/>
                <a:ea typeface="細明體" panose="02020509000000000000" pitchFamily="49" charset="-120"/>
              </a:rPr>
              <a:t>ltty_value</a:t>
            </a:r>
            <a:r>
              <a:rPr lang="en-US" altLang="zh-TW" sz="1600" b="1" dirty="0">
                <a:solidFill>
                  <a:srgbClr val="FFC000"/>
                </a:solidFill>
                <a:latin typeface="IBM Plex Sans" panose="020B0503050203000203" pitchFamily="34" charset="0"/>
                <a:ea typeface="細明體" panose="02020509000000000000" pitchFamily="49" charset="-120"/>
              </a:rPr>
              <a:t>(</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15607F"/>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rgbClr val="15607F"/>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field1 = 1  field2 = 2 </a:t>
            </a:r>
            <a:r>
              <a:rPr lang="en-US" altLang="zh-TW" sz="1600"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field1 = 4  field2 = 3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LOOP</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accent1">
                    <a:lumMod val="60000"/>
                    <a:lumOff val="40000"/>
                  </a:schemeClr>
                </a:solidFill>
                <a:latin typeface="IBM Plex Sans" panose="020B0503050203000203" pitchFamily="34" charset="0"/>
                <a:ea typeface="細明體" panose="02020509000000000000" pitchFamily="49" charset="-120"/>
              </a:rPr>
              <a:t>lt_values</a:t>
            </a:r>
            <a:r>
              <a:rPr lang="en-US" altLang="zh-TW" sz="1600"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b="1" dirty="0">
                <a:solidFill>
                  <a:schemeClr val="bg2"/>
                </a:solidFill>
                <a:latin typeface="IBM Plex Sans" panose="020B0503050203000203" pitchFamily="34" charset="0"/>
                <a:ea typeface="細明體" panose="02020509000000000000" pitchFamily="49" charset="-120"/>
              </a:rPr>
              <a:t>ASSIGNING FIELD-SYMBOL</a:t>
            </a:r>
            <a:r>
              <a:rPr lang="en-US" altLang="zh-TW" sz="1600" dirty="0">
                <a:solidFill>
                  <a:schemeClr val="bg2"/>
                </a:solidFill>
                <a:latin typeface="IBM Plex Sans" panose="020B0503050203000203" pitchFamily="34" charset="0"/>
                <a:ea typeface="細明體" panose="02020509000000000000" pitchFamily="49" charset="-120"/>
              </a:rPr>
              <a:t>(</a:t>
            </a:r>
            <a:r>
              <a:rPr lang="en-US" altLang="zh-TW" sz="1600" dirty="0">
                <a:solidFill>
                  <a:srgbClr val="CCFFCC"/>
                </a:solidFill>
                <a:latin typeface="IBM Plex Sans" panose="020B0503050203000203" pitchFamily="34" charset="0"/>
                <a:ea typeface="細明體" panose="02020509000000000000" pitchFamily="49" charset="-120"/>
              </a:rPr>
              <a:t>&lt;</a:t>
            </a:r>
            <a:r>
              <a:rPr lang="en-US" altLang="zh-TW" sz="1600" dirty="0" err="1">
                <a:solidFill>
                  <a:srgbClr val="CCFFCC"/>
                </a:solidFill>
                <a:latin typeface="IBM Plex Sans" panose="020B0503050203000203" pitchFamily="34" charset="0"/>
                <a:ea typeface="細明體" panose="02020509000000000000" pitchFamily="49" charset="-120"/>
              </a:rPr>
              <a:t>lfs_value</a:t>
            </a:r>
            <a:r>
              <a:rPr lang="en-US" altLang="zh-TW" sz="1600" dirty="0">
                <a:solidFill>
                  <a:srgbClr val="CCFFCC"/>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zh-TW" altLang="en-US" sz="1600" dirty="0">
                <a:solidFill>
                  <a:schemeClr val="bg2"/>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WRITE : / </a:t>
            </a:r>
            <a:r>
              <a:rPr lang="en-US" altLang="zh-TW" sz="1600" dirty="0">
                <a:solidFill>
                  <a:srgbClr val="CCFFCC"/>
                </a:solidFill>
                <a:latin typeface="IBM Plex Sans" panose="020B0503050203000203" pitchFamily="34" charset="0"/>
                <a:ea typeface="細明體" panose="02020509000000000000" pitchFamily="49" charset="-120"/>
              </a:rPr>
              <a:t>&lt;</a:t>
            </a:r>
            <a:r>
              <a:rPr lang="en-US" altLang="zh-TW" sz="1600" dirty="0" err="1">
                <a:solidFill>
                  <a:srgbClr val="CCFFCC"/>
                </a:solidFill>
                <a:latin typeface="IBM Plex Sans" panose="020B0503050203000203" pitchFamily="34" charset="0"/>
                <a:ea typeface="細明體" panose="02020509000000000000" pitchFamily="49" charset="-120"/>
              </a:rPr>
              <a:t>lfs_value</a:t>
            </a:r>
            <a:r>
              <a:rPr lang="en-US" altLang="zh-TW" sz="1600" dirty="0">
                <a:solidFill>
                  <a:srgbClr val="CCFFCC"/>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-field1, space , </a:t>
            </a:r>
            <a:r>
              <a:rPr lang="en-US" altLang="zh-TW" sz="1600" dirty="0">
                <a:solidFill>
                  <a:srgbClr val="CCFFCC"/>
                </a:solidFill>
                <a:latin typeface="IBM Plex Sans" panose="020B0503050203000203" pitchFamily="34" charset="0"/>
                <a:ea typeface="細明體" panose="02020509000000000000" pitchFamily="49" charset="-120"/>
              </a:rPr>
              <a:t>&lt;</a:t>
            </a:r>
            <a:r>
              <a:rPr lang="en-US" altLang="zh-TW" sz="1600" dirty="0" err="1">
                <a:solidFill>
                  <a:srgbClr val="CCFFCC"/>
                </a:solidFill>
                <a:latin typeface="IBM Plex Sans" panose="020B0503050203000203" pitchFamily="34" charset="0"/>
                <a:ea typeface="細明體" panose="02020509000000000000" pitchFamily="49" charset="-120"/>
              </a:rPr>
              <a:t>lfs_value</a:t>
            </a:r>
            <a:r>
              <a:rPr lang="en-US" altLang="zh-TW" sz="1600" dirty="0">
                <a:solidFill>
                  <a:srgbClr val="CCFFCC"/>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-field2.</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ENDLOOP</a:t>
            </a:r>
            <a:r>
              <a:rPr lang="en-US" altLang="zh-TW" sz="1600" dirty="0">
                <a:solidFill>
                  <a:schemeClr val="bg2"/>
                </a:solidFill>
                <a:latin typeface="IBM Plex Sans" panose="020B0503050203000203" pitchFamily="34" charset="0"/>
                <a:ea typeface="細明體" panose="02020509000000000000" pitchFamily="49" charset="-120"/>
              </a:rPr>
              <a:t>. </a:t>
            </a:r>
          </a:p>
        </p:txBody>
      </p:sp>
      <p:sp>
        <p:nvSpPr>
          <p:cNvPr id="5" name="文字方塊 4">
            <a:hlinkClick r:id="rId3" action="ppaction://hlinksldjump"/>
            <a:extLst>
              <a:ext uri="{FF2B5EF4-FFF2-40B4-BE49-F238E27FC236}">
                <a16:creationId xmlns:a16="http://schemas.microsoft.com/office/drawing/2014/main" id="{966D553A-28A2-D42C-8A7B-2F30F9EAF01A}"/>
              </a:ext>
            </a:extLst>
          </p:cNvPr>
          <p:cNvSpPr txBox="1"/>
          <p:nvPr/>
        </p:nvSpPr>
        <p:spPr>
          <a:xfrm>
            <a:off x="9297845" y="2537813"/>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 name="文字方塊 2">
            <a:extLst>
              <a:ext uri="{FF2B5EF4-FFF2-40B4-BE49-F238E27FC236}">
                <a16:creationId xmlns:a16="http://schemas.microsoft.com/office/drawing/2014/main" id="{FE700FF6-AEE3-9798-7EED-5AF4B18F8E03}"/>
              </a:ext>
            </a:extLst>
          </p:cNvPr>
          <p:cNvSpPr txBox="1"/>
          <p:nvPr/>
        </p:nvSpPr>
        <p:spPr>
          <a:xfrm>
            <a:off x="8915400" y="5349240"/>
            <a:ext cx="1554480" cy="808966"/>
          </a:xfrm>
          <a:prstGeom prst="rect">
            <a:avLst/>
          </a:prstGeom>
        </p:spPr>
        <p:txBody>
          <a:bodyPr wrap="none" lIns="91440" tIns="45720" rIns="91440" bIns="45720" rtlCol="0">
            <a:noAutofit/>
          </a:bodyPr>
          <a:lstStyle/>
          <a:p>
            <a:r>
              <a:rPr lang="sv-SE" altLang="zh-TW" sz="2000" dirty="0">
                <a:solidFill>
                  <a:schemeClr val="accent3">
                    <a:lumMod val="50000"/>
                  </a:schemeClr>
                </a:solidFill>
                <a:latin typeface="IBM Plex Sans" charset="0"/>
                <a:ea typeface="IBM Plex Sans" charset="0"/>
                <a:cs typeface="IBM Plex Sans" charset="0"/>
              </a:rPr>
              <a:t>1             2</a:t>
            </a:r>
          </a:p>
          <a:p>
            <a:r>
              <a:rPr lang="sv-SE" altLang="zh-TW" sz="2000" dirty="0">
                <a:solidFill>
                  <a:schemeClr val="accent3">
                    <a:lumMod val="50000"/>
                  </a:schemeClr>
                </a:solidFill>
                <a:latin typeface="IBM Plex Sans" charset="0"/>
                <a:ea typeface="IBM Plex Sans" charset="0"/>
                <a:cs typeface="IBM Plex Sans" charset="0"/>
              </a:rPr>
              <a:t>4             3</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047821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矩形 1">
            <a:extLst>
              <a:ext uri="{FF2B5EF4-FFF2-40B4-BE49-F238E27FC236}">
                <a16:creationId xmlns:a16="http://schemas.microsoft.com/office/drawing/2014/main" id="{12A249F4-9BAA-5195-BBBB-4DF28CD8F6B7}"/>
              </a:ext>
            </a:extLst>
          </p:cNvPr>
          <p:cNvSpPr/>
          <p:nvPr/>
        </p:nvSpPr>
        <p:spPr>
          <a:xfrm>
            <a:off x="619586" y="2423160"/>
            <a:ext cx="10982960" cy="5755422"/>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dirty="0">
                <a:solidFill>
                  <a:schemeClr val="bg2"/>
                </a:solidFill>
                <a:latin typeface="IBM Plex Sans" panose="020B0503050203000203" pitchFamily="34" charset="0"/>
                <a:ea typeface="細明體" panose="02020509000000000000" pitchFamily="49" charset="-120"/>
              </a:rPr>
              <a:t>WRITE: / 'Variant 1'.</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TYPES: BEGIN OF </a:t>
            </a:r>
            <a:r>
              <a:rPr lang="en-US" altLang="zh-TW" sz="1600" dirty="0" err="1">
                <a:solidFill>
                  <a:schemeClr val="bg2"/>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field1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field2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END OF </a:t>
            </a:r>
            <a:r>
              <a:rPr lang="en-US" altLang="zh-TW" sz="1600" dirty="0" err="1">
                <a:solidFill>
                  <a:schemeClr val="bg2"/>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ltty_value</a:t>
            </a:r>
            <a:r>
              <a:rPr lang="en-US" altLang="zh-TW" sz="1600" dirty="0">
                <a:solidFill>
                  <a:schemeClr val="bg2"/>
                </a:solidFill>
                <a:latin typeface="IBM Plex Sans" panose="020B0503050203000203" pitchFamily="34" charset="0"/>
                <a:ea typeface="細明體" panose="02020509000000000000" pitchFamily="49" charset="-120"/>
              </a:rPr>
              <a:t> TYPE STANDARD TABLE OF </a:t>
            </a:r>
            <a:r>
              <a:rPr lang="en-US" altLang="zh-TW" sz="1600" dirty="0" err="1">
                <a:solidFill>
                  <a:schemeClr val="bg2"/>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 WITH EMPTY KEY.</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b="1" dirty="0">
                <a:solidFill>
                  <a:srgbClr val="00CC99"/>
                </a:solidFill>
                <a:latin typeface="IBM Plex Sans" panose="020B0503050203000203" pitchFamily="34" charset="0"/>
                <a:ea typeface="細明體" panose="02020509000000000000" pitchFamily="49" charset="-120"/>
              </a:rPr>
              <a:t>DATA: </a:t>
            </a:r>
            <a:r>
              <a:rPr lang="en-US" altLang="zh-TW" sz="1600" b="1" dirty="0" err="1">
                <a:solidFill>
                  <a:srgbClr val="92D050"/>
                </a:solidFill>
                <a:latin typeface="IBM Plex Sans" panose="020B0503050203000203" pitchFamily="34" charset="0"/>
                <a:ea typeface="細明體" panose="02020509000000000000" pitchFamily="49" charset="-120"/>
              </a:rPr>
              <a:t>lt_values</a:t>
            </a:r>
            <a:r>
              <a:rPr lang="en-US" altLang="zh-TW" sz="1600" b="1"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TYPE </a:t>
            </a:r>
            <a:r>
              <a:rPr lang="en-US" altLang="zh-TW" sz="1600" b="1" dirty="0" err="1">
                <a:solidFill>
                  <a:srgbClr val="00CC99"/>
                </a:solidFill>
                <a:latin typeface="IBM Plex Sans" panose="020B0503050203000203" pitchFamily="34" charset="0"/>
                <a:ea typeface="細明體" panose="02020509000000000000" pitchFamily="49" charset="-120"/>
              </a:rPr>
              <a:t>ltty_value</a:t>
            </a:r>
            <a:r>
              <a:rPr lang="en-US" altLang="zh-TW" sz="1600" b="1" dirty="0">
                <a:solidFill>
                  <a:srgbClr val="00CC99"/>
                </a:solidFill>
                <a:latin typeface="IBM Plex Sans" panose="020B0503050203000203" pitchFamily="34" charset="0"/>
                <a:ea typeface="細明體" panose="02020509000000000000" pitchFamily="49" charset="-120"/>
              </a:rPr>
              <a:t>,</a:t>
            </a:r>
          </a:p>
          <a:p>
            <a:r>
              <a:rPr lang="en-US" altLang="zh-TW" sz="1600" b="1" dirty="0">
                <a:solidFill>
                  <a:srgbClr val="00CC99"/>
                </a:solidFill>
                <a:latin typeface="IBM Plex Sans" panose="020B0503050203000203" pitchFamily="34" charset="0"/>
                <a:ea typeface="細明體" panose="02020509000000000000" pitchFamily="49" charset="-120"/>
              </a:rPr>
              <a:t>             </a:t>
            </a:r>
            <a:r>
              <a:rPr lang="en-US" altLang="zh-TW" sz="1600" b="1" dirty="0" err="1">
                <a:solidFill>
                  <a:srgbClr val="92D050"/>
                </a:solidFill>
                <a:latin typeface="IBM Plex Sans" panose="020B0503050203000203" pitchFamily="34" charset="0"/>
                <a:ea typeface="細明體" panose="02020509000000000000" pitchFamily="49" charset="-120"/>
              </a:rPr>
              <a:t>ls_value</a:t>
            </a:r>
            <a:r>
              <a:rPr lang="en-US" altLang="zh-TW" sz="1600" b="1"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TYPE </a:t>
            </a:r>
            <a:r>
              <a:rPr lang="en-US" altLang="zh-TW" sz="1600" b="1" dirty="0" err="1">
                <a:solidFill>
                  <a:srgbClr val="00CC99"/>
                </a:solidFill>
                <a:latin typeface="IBM Plex Sans" panose="020B0503050203000203" pitchFamily="34" charset="0"/>
                <a:ea typeface="細明體" panose="02020509000000000000" pitchFamily="49" charset="-120"/>
              </a:rPr>
              <a:t>lty_value</a:t>
            </a:r>
            <a:r>
              <a:rPr lang="en-US" altLang="zh-TW" sz="1600" b="1" dirty="0">
                <a:solidFill>
                  <a:srgbClr val="00CC99"/>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b="1" dirty="0">
                <a:solidFill>
                  <a:srgbClr val="00CC99"/>
                </a:solidFill>
                <a:latin typeface="IBM Plex Sans" panose="020B0503050203000203" pitchFamily="34" charset="0"/>
                <a:ea typeface="細明體" panose="02020509000000000000" pitchFamily="49" charset="-120"/>
              </a:rPr>
              <a:t>FIELD-SYMBOLS: </a:t>
            </a:r>
            <a:r>
              <a:rPr lang="en-US" altLang="zh-TW" sz="1600" b="1" dirty="0">
                <a:solidFill>
                  <a:srgbClr val="92D050"/>
                </a:solidFill>
                <a:latin typeface="IBM Plex Sans" panose="020B0503050203000203" pitchFamily="34" charset="0"/>
                <a:ea typeface="細明體" panose="02020509000000000000" pitchFamily="49" charset="-120"/>
              </a:rPr>
              <a:t>&lt;</a:t>
            </a:r>
            <a:r>
              <a:rPr lang="en-US" altLang="zh-TW" sz="1600" b="1" dirty="0" err="1">
                <a:solidFill>
                  <a:srgbClr val="92D050"/>
                </a:solidFill>
                <a:latin typeface="IBM Plex Sans" panose="020B0503050203000203" pitchFamily="34" charset="0"/>
                <a:ea typeface="細明體" panose="02020509000000000000" pitchFamily="49" charset="-120"/>
              </a:rPr>
              <a:t>lfs_value</a:t>
            </a:r>
            <a:r>
              <a:rPr lang="en-US" altLang="zh-TW" sz="1600" b="1" dirty="0">
                <a:solidFill>
                  <a:srgbClr val="92D050"/>
                </a:solidFill>
                <a:latin typeface="IBM Plex Sans" panose="020B0503050203000203" pitchFamily="34" charset="0"/>
                <a:ea typeface="細明體" panose="02020509000000000000" pitchFamily="49" charset="-120"/>
              </a:rPr>
              <a:t>&gt; </a:t>
            </a:r>
            <a:r>
              <a:rPr lang="en-US" altLang="zh-TW" sz="1600" b="1" dirty="0">
                <a:solidFill>
                  <a:srgbClr val="00CC99"/>
                </a:solidFill>
                <a:latin typeface="IBM Plex Sans" panose="020B0503050203000203" pitchFamily="34" charset="0"/>
                <a:ea typeface="細明體" panose="02020509000000000000" pitchFamily="49" charset="-120"/>
              </a:rPr>
              <a:t>TYPE </a:t>
            </a:r>
            <a:r>
              <a:rPr lang="en-US" altLang="zh-TW" sz="1600" b="1" dirty="0" err="1">
                <a:solidFill>
                  <a:srgbClr val="00CC99"/>
                </a:solidFill>
                <a:latin typeface="IBM Plex Sans" panose="020B0503050203000203" pitchFamily="34" charset="0"/>
                <a:ea typeface="細明體" panose="02020509000000000000" pitchFamily="49" charset="-120"/>
              </a:rPr>
              <a:t>lty_value</a:t>
            </a:r>
            <a:r>
              <a:rPr lang="en-US" altLang="zh-TW" sz="1600" b="1" dirty="0">
                <a:solidFill>
                  <a:srgbClr val="00CC99"/>
                </a:solidFill>
                <a:latin typeface="IBM Plex Sans" panose="020B0503050203000203" pitchFamily="34" charset="0"/>
                <a:ea typeface="細明體" panose="02020509000000000000" pitchFamily="49" charset="-120"/>
              </a:rPr>
              <a:t>.</a:t>
            </a:r>
          </a:p>
          <a:p>
            <a:r>
              <a:rPr lang="en-US" altLang="zh-TW" sz="1600" dirty="0">
                <a:solidFill>
                  <a:srgbClr val="E4E6A2"/>
                </a:solidFill>
                <a:latin typeface="IBM Plex Sans" panose="020B0503050203000203" pitchFamily="34" charset="0"/>
                <a:ea typeface="細明體" panose="02020509000000000000" pitchFamily="49" charset="-120"/>
              </a:rPr>
              <a:t>ls_value-field1 = 1.</a:t>
            </a:r>
          </a:p>
          <a:p>
            <a:r>
              <a:rPr lang="en-US" altLang="zh-TW" sz="1600" dirty="0">
                <a:solidFill>
                  <a:srgbClr val="E4E6A2"/>
                </a:solidFill>
                <a:latin typeface="IBM Plex Sans" panose="020B0503050203000203" pitchFamily="34" charset="0"/>
                <a:ea typeface="細明體" panose="02020509000000000000" pitchFamily="49" charset="-120"/>
              </a:rPr>
              <a:t>ls_value-field2 = 2.</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ls_value-field1 = 4.</a:t>
            </a:r>
          </a:p>
          <a:p>
            <a:r>
              <a:rPr lang="en-US" altLang="zh-TW" sz="1600" dirty="0">
                <a:solidFill>
                  <a:srgbClr val="E4E6A2"/>
                </a:solidFill>
                <a:latin typeface="IBM Plex Sans" panose="020B0503050203000203" pitchFamily="34" charset="0"/>
                <a:ea typeface="細明體" panose="02020509000000000000" pitchFamily="49" charset="-120"/>
              </a:rPr>
              <a:t>ls_value-field2 = 3.</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b="1"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lt_values</a:t>
            </a:r>
            <a:r>
              <a:rPr lang="en-US" altLang="zh-TW" sz="1600" dirty="0">
                <a:solidFill>
                  <a:schemeClr val="bg2"/>
                </a:solidFill>
                <a:latin typeface="IBM Plex Sans" panose="020B0503050203000203" pitchFamily="34" charset="0"/>
                <a:ea typeface="細明體" panose="02020509000000000000" pitchFamily="49" charset="-120"/>
              </a:rPr>
              <a:t> ASSIGNING </a:t>
            </a:r>
            <a:r>
              <a:rPr lang="en-US" altLang="zh-TW" sz="1600" dirty="0">
                <a:solidFill>
                  <a:srgbClr val="92D050"/>
                </a:solidFill>
                <a:latin typeface="IBM Plex Sans" panose="020B0503050203000203" pitchFamily="34" charset="0"/>
                <a:ea typeface="細明體" panose="02020509000000000000" pitchFamily="49" charset="-120"/>
              </a:rPr>
              <a:t>&lt;</a:t>
            </a:r>
            <a:r>
              <a:rPr lang="en-US" altLang="zh-TW" sz="1600" dirty="0" err="1">
                <a:solidFill>
                  <a:srgbClr val="92D050"/>
                </a:solidFill>
                <a:latin typeface="IBM Plex Sans" panose="020B0503050203000203" pitchFamily="34" charset="0"/>
                <a:ea typeface="細明體" panose="02020509000000000000" pitchFamily="49" charset="-120"/>
              </a:rPr>
              <a:t>lfs_value</a:t>
            </a:r>
            <a:r>
              <a:rPr lang="en-US" altLang="zh-TW" sz="1600"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WRITE: / </a:t>
            </a:r>
            <a:r>
              <a:rPr lang="en-US" altLang="zh-TW" sz="1600" dirty="0">
                <a:solidFill>
                  <a:srgbClr val="92D050"/>
                </a:solidFill>
                <a:latin typeface="IBM Plex Sans" panose="020B0503050203000203" pitchFamily="34" charset="0"/>
                <a:ea typeface="細明體" panose="02020509000000000000" pitchFamily="49" charset="-120"/>
              </a:rPr>
              <a:t>&lt;</a:t>
            </a:r>
            <a:r>
              <a:rPr lang="en-US" altLang="zh-TW" sz="1600" dirty="0" err="1">
                <a:solidFill>
                  <a:srgbClr val="92D050"/>
                </a:solidFill>
                <a:latin typeface="IBM Plex Sans" panose="020B0503050203000203" pitchFamily="34" charset="0"/>
                <a:ea typeface="細明體" panose="02020509000000000000" pitchFamily="49" charset="-120"/>
              </a:rPr>
              <a:t>lfs_value</a:t>
            </a:r>
            <a:r>
              <a:rPr lang="en-US" altLang="zh-TW" sz="1600"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-field1, space, </a:t>
            </a:r>
            <a:r>
              <a:rPr lang="en-US" altLang="zh-TW" sz="1600" dirty="0">
                <a:solidFill>
                  <a:srgbClr val="92D050"/>
                </a:solidFill>
                <a:latin typeface="IBM Plex Sans" panose="020B0503050203000203" pitchFamily="34" charset="0"/>
                <a:ea typeface="細明體" panose="02020509000000000000" pitchFamily="49" charset="-120"/>
              </a:rPr>
              <a:t>&lt;</a:t>
            </a:r>
            <a:r>
              <a:rPr lang="en-US" altLang="zh-TW" sz="1600" dirty="0" err="1">
                <a:solidFill>
                  <a:srgbClr val="92D050"/>
                </a:solidFill>
                <a:latin typeface="IBM Plex Sans" panose="020B0503050203000203" pitchFamily="34" charset="0"/>
                <a:ea typeface="細明體" panose="02020509000000000000" pitchFamily="49" charset="-120"/>
              </a:rPr>
              <a:t>lfs_value</a:t>
            </a:r>
            <a:r>
              <a:rPr lang="en-US" altLang="zh-TW" sz="1600"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-field2.</a:t>
            </a:r>
          </a:p>
          <a:p>
            <a:r>
              <a:rPr lang="en-US" altLang="zh-TW" sz="1600" b="1" dirty="0">
                <a:solidFill>
                  <a:schemeClr val="bg2"/>
                </a:solidFill>
                <a:latin typeface="IBM Plex Sans" panose="020B0503050203000203" pitchFamily="34" charset="0"/>
                <a:ea typeface="細明體" panose="02020509000000000000" pitchFamily="49" charset="-120"/>
              </a:rPr>
              <a:t>ENDLOOP</a:t>
            </a:r>
            <a:r>
              <a:rPr lang="en-US" altLang="zh-TW" sz="1600" dirty="0">
                <a:solidFill>
                  <a:schemeClr val="bg2"/>
                </a:solidFill>
                <a:latin typeface="IBM Plex Sans" panose="020B0503050203000203" pitchFamily="34" charset="0"/>
                <a:ea typeface="細明體" panose="02020509000000000000" pitchFamily="49" charset="-120"/>
              </a:rPr>
              <a:t>.</a:t>
            </a:r>
          </a:p>
        </p:txBody>
      </p:sp>
      <p:sp>
        <p:nvSpPr>
          <p:cNvPr id="6" name="文字方塊 5">
            <a:extLst>
              <a:ext uri="{FF2B5EF4-FFF2-40B4-BE49-F238E27FC236}">
                <a16:creationId xmlns:a16="http://schemas.microsoft.com/office/drawing/2014/main" id="{AA5B9A8F-E55E-8252-6795-15B4179C1147}"/>
              </a:ext>
            </a:extLst>
          </p:cNvPr>
          <p:cNvSpPr txBox="1"/>
          <p:nvPr/>
        </p:nvSpPr>
        <p:spPr>
          <a:xfrm>
            <a:off x="10927080" y="2617200"/>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36787097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3</a:t>
            </a:r>
            <a:br>
              <a:rPr lang="en-US" altLang="zh-TW" dirty="0"/>
            </a:br>
            <a:br>
              <a:rPr lang="en-US" altLang="zh-TW" dirty="0"/>
            </a:br>
            <a:br>
              <a:rPr lang="en-US" altLang="zh-TW" sz="2000" i="1" dirty="0"/>
            </a:br>
            <a:br>
              <a:rPr lang="en-US" altLang="zh-TW" sz="2000" dirty="0"/>
            </a:br>
            <a:br>
              <a:rPr lang="en-US" altLang="zh-TW" sz="2000" i="1" dirty="0"/>
            </a:br>
            <a:br>
              <a:rPr lang="en-US" altLang="zh-TW" sz="2000"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3A72AAE9-9D56-4E88-446D-1A3E8A215ECB}"/>
              </a:ext>
            </a:extLst>
          </p:cNvPr>
          <p:cNvSpPr/>
          <p:nvPr/>
        </p:nvSpPr>
        <p:spPr>
          <a:xfrm>
            <a:off x="640080" y="2355116"/>
            <a:ext cx="9804574" cy="2308324"/>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Value Expression</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err="1">
                <a:solidFill>
                  <a:schemeClr val="accent1">
                    <a:lumMod val="60000"/>
                    <a:lumOff val="40000"/>
                  </a:schemeClr>
                </a:solidFill>
                <a:latin typeface="IBM Plex Sans" panose="020B0503050203000203" pitchFamily="34" charset="0"/>
                <a:ea typeface="細明體" panose="02020509000000000000" pitchFamily="49" charset="-120"/>
              </a:rPr>
              <a:t>lt_values</a:t>
            </a:r>
            <a:r>
              <a:rPr lang="en-US" altLang="zh-TW" sz="1600"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VALUE</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accent6">
                    <a:lumMod val="60000"/>
                    <a:lumOff val="40000"/>
                  </a:schemeClr>
                </a:solidFill>
                <a:latin typeface="IBM Plex Sans" panose="020B0503050203000203" pitchFamily="34" charset="0"/>
                <a:ea typeface="細明體" panose="02020509000000000000" pitchFamily="49" charset="-120"/>
              </a:rPr>
              <a:t>ltty_value</a:t>
            </a:r>
            <a:r>
              <a:rPr lang="en-US" altLang="zh-TW" sz="1600" b="1" dirty="0">
                <a:solidFill>
                  <a:srgbClr val="FFC000"/>
                </a:solidFill>
                <a:latin typeface="IBM Plex Sans" panose="020B0503050203000203" pitchFamily="34" charset="0"/>
                <a:ea typeface="細明體" panose="02020509000000000000" pitchFamily="49" charset="-120"/>
              </a:rPr>
              <a:t>(</a:t>
            </a:r>
            <a:br>
              <a:rPr lang="en-US" altLang="zh-TW" sz="1600" dirty="0">
                <a:solidFill>
                  <a:srgbClr val="FFC000"/>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field1 = 1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field2 = 2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field1 = 4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field2 = 3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accent1">
                    <a:lumMod val="60000"/>
                    <a:lumOff val="40000"/>
                  </a:schemeClr>
                </a:solidFill>
                <a:latin typeface="IBM Plex Sans" panose="020B0503050203000203" pitchFamily="34" charset="0"/>
                <a:ea typeface="細明體" panose="02020509000000000000" pitchFamily="49" charset="-120"/>
              </a:rPr>
              <a:t>lt_values</a:t>
            </a:r>
            <a:r>
              <a:rPr lang="en-US" altLang="zh-TW" sz="1600"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ASSIGNING </a:t>
            </a:r>
            <a:r>
              <a:rPr lang="en-US" altLang="zh-TW" sz="1600" dirty="0">
                <a:solidFill>
                  <a:srgbClr val="CCFFCC"/>
                </a:solidFill>
                <a:latin typeface="IBM Plex Sans" panose="020B0503050203000203" pitchFamily="34" charset="0"/>
                <a:ea typeface="細明體" panose="02020509000000000000" pitchFamily="49" charset="-120"/>
              </a:rPr>
              <a:t>&lt;</a:t>
            </a:r>
            <a:r>
              <a:rPr lang="en-US" altLang="zh-TW" sz="1600" dirty="0" err="1">
                <a:solidFill>
                  <a:srgbClr val="CCFFCC"/>
                </a:solidFill>
                <a:latin typeface="IBM Plex Sans" panose="020B0503050203000203" pitchFamily="34" charset="0"/>
                <a:ea typeface="細明體" panose="02020509000000000000" pitchFamily="49" charset="-120"/>
              </a:rPr>
              <a:t>lfs_value</a:t>
            </a:r>
            <a:r>
              <a:rPr lang="en-US" altLang="zh-TW" sz="1600" dirty="0">
                <a:solidFill>
                  <a:srgbClr val="CCFFCC"/>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 </a:t>
            </a:r>
            <a:r>
              <a:rPr lang="en-US" altLang="zh-TW" sz="1600" dirty="0">
                <a:solidFill>
                  <a:srgbClr val="CCFFCC"/>
                </a:solidFill>
                <a:latin typeface="IBM Plex Sans" panose="020B0503050203000203" pitchFamily="34" charset="0"/>
                <a:ea typeface="細明體" panose="02020509000000000000" pitchFamily="49" charset="-120"/>
              </a:rPr>
              <a:t>&lt;</a:t>
            </a:r>
            <a:r>
              <a:rPr lang="en-US" altLang="zh-TW" sz="1600" dirty="0" err="1">
                <a:solidFill>
                  <a:srgbClr val="CCFFCC"/>
                </a:solidFill>
                <a:latin typeface="IBM Plex Sans" panose="020B0503050203000203" pitchFamily="34" charset="0"/>
                <a:ea typeface="細明體" panose="02020509000000000000" pitchFamily="49" charset="-120"/>
              </a:rPr>
              <a:t>lfs_value</a:t>
            </a:r>
            <a:r>
              <a:rPr lang="en-US" altLang="zh-TW" sz="1600" dirty="0">
                <a:solidFill>
                  <a:srgbClr val="CCFFCC"/>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-field1, space , </a:t>
            </a:r>
            <a:r>
              <a:rPr lang="en-US" altLang="zh-TW" sz="1600" dirty="0">
                <a:solidFill>
                  <a:srgbClr val="CCFFCC"/>
                </a:solidFill>
                <a:latin typeface="IBM Plex Sans" panose="020B0503050203000203" pitchFamily="34" charset="0"/>
                <a:ea typeface="細明體" panose="02020509000000000000" pitchFamily="49" charset="-120"/>
              </a:rPr>
              <a:t>&lt;</a:t>
            </a:r>
            <a:r>
              <a:rPr lang="en-US" altLang="zh-TW" sz="1600" dirty="0" err="1">
                <a:solidFill>
                  <a:srgbClr val="CCFFCC"/>
                </a:solidFill>
                <a:latin typeface="IBM Plex Sans" panose="020B0503050203000203" pitchFamily="34" charset="0"/>
                <a:ea typeface="細明體" panose="02020509000000000000" pitchFamily="49" charset="-120"/>
              </a:rPr>
              <a:t>lfs_value</a:t>
            </a:r>
            <a:r>
              <a:rPr lang="en-US" altLang="zh-TW" sz="1600" dirty="0">
                <a:solidFill>
                  <a:srgbClr val="CCFFCC"/>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-field2.</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ENDLOOP</a:t>
            </a:r>
            <a:r>
              <a:rPr lang="en-US" altLang="zh-TW" sz="1600" dirty="0">
                <a:solidFill>
                  <a:schemeClr val="bg2"/>
                </a:solidFill>
                <a:latin typeface="IBM Plex Sans" panose="020B0503050203000203" pitchFamily="34" charset="0"/>
                <a:ea typeface="細明體" panose="02020509000000000000" pitchFamily="49" charset="-120"/>
              </a:rPr>
              <a:t>.</a:t>
            </a:r>
          </a:p>
        </p:txBody>
      </p:sp>
      <p:sp>
        <p:nvSpPr>
          <p:cNvPr id="5" name="文字方塊 4">
            <a:hlinkClick r:id="rId3" action="ppaction://hlinksldjump"/>
            <a:extLst>
              <a:ext uri="{FF2B5EF4-FFF2-40B4-BE49-F238E27FC236}">
                <a16:creationId xmlns:a16="http://schemas.microsoft.com/office/drawing/2014/main" id="{A3FA3470-E281-D483-C548-C07D71D1B1AF}"/>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6" name="文字方塊 5">
            <a:extLst>
              <a:ext uri="{FF2B5EF4-FFF2-40B4-BE49-F238E27FC236}">
                <a16:creationId xmlns:a16="http://schemas.microsoft.com/office/drawing/2014/main" id="{1693F27F-33D8-DAD9-6C94-8344EB6FA4A8}"/>
              </a:ext>
            </a:extLst>
          </p:cNvPr>
          <p:cNvSpPr txBox="1"/>
          <p:nvPr/>
        </p:nvSpPr>
        <p:spPr>
          <a:xfrm>
            <a:off x="457200" y="5799501"/>
            <a:ext cx="2514600" cy="1103646"/>
          </a:xfrm>
          <a:prstGeom prst="rect">
            <a:avLst/>
          </a:prstGeom>
        </p:spPr>
        <p:txBody>
          <a:bodyPr wrap="none" lIns="91440" tIns="45720" rIns="91440" bIns="45720" rtlCol="0">
            <a:noAutofit/>
          </a:bodyPr>
          <a:lstStyle/>
          <a:p>
            <a:r>
              <a:rPr lang="en-US" altLang="zh-TW" sz="2000" dirty="0">
                <a:latin typeface="IBM Plex Sans" charset="0"/>
                <a:ea typeface="IBM Plex Sans" charset="0"/>
                <a:cs typeface="IBM Plex Sans" charset="0"/>
              </a:rPr>
              <a:t>   f</a:t>
            </a:r>
            <a:r>
              <a:rPr lang="en-US" altLang="zh-TW" sz="2000" dirty="0">
                <a:solidFill>
                  <a:schemeClr val="tx1"/>
                </a:solidFill>
                <a:latin typeface="IBM Plex Sans" charset="0"/>
                <a:ea typeface="IBM Plex Sans" charset="0"/>
                <a:cs typeface="IBM Plex Sans" charset="0"/>
              </a:rPr>
              <a:t>ield1      field2 </a:t>
            </a:r>
          </a:p>
          <a:p>
            <a:r>
              <a:rPr lang="en-US" altLang="zh-TW" sz="2000" dirty="0">
                <a:latin typeface="IBM Plex Sans" charset="0"/>
                <a:ea typeface="IBM Plex Sans" charset="0"/>
                <a:cs typeface="IBM Plex Sans" charset="0"/>
              </a:rPr>
              <a:t>       1              2</a:t>
            </a:r>
          </a:p>
          <a:p>
            <a:r>
              <a:rPr lang="en-US" altLang="zh-TW" sz="2000" dirty="0">
                <a:solidFill>
                  <a:schemeClr val="tx1"/>
                </a:solidFill>
                <a:latin typeface="IBM Plex Sans" charset="0"/>
                <a:ea typeface="IBM Plex Sans" charset="0"/>
                <a:cs typeface="IBM Plex Sans" charset="0"/>
              </a:rPr>
              <a:t>       4              3 </a:t>
            </a:r>
          </a:p>
        </p:txBody>
      </p:sp>
      <p:sp>
        <p:nvSpPr>
          <p:cNvPr id="10" name="文字方塊 9">
            <a:extLst>
              <a:ext uri="{FF2B5EF4-FFF2-40B4-BE49-F238E27FC236}">
                <a16:creationId xmlns:a16="http://schemas.microsoft.com/office/drawing/2014/main" id="{475B4653-2A9A-B7DA-57D6-CDBCE9616325}"/>
              </a:ext>
            </a:extLst>
          </p:cNvPr>
          <p:cNvSpPr txBox="1"/>
          <p:nvPr/>
        </p:nvSpPr>
        <p:spPr>
          <a:xfrm>
            <a:off x="640080" y="4878152"/>
            <a:ext cx="3977640" cy="830997"/>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defPPr>
              <a:defRPr lang="en-US"/>
            </a:defPPr>
            <a:lvl1pPr>
              <a:defRPr sz="1600" i="1">
                <a:solidFill>
                  <a:schemeClr val="accent1">
                    <a:lumMod val="60000"/>
                    <a:lumOff val="40000"/>
                  </a:schemeClr>
                </a:solidFill>
                <a:latin typeface="IBM Plex Sans" panose="020B0503050203000203" pitchFamily="34" charset="0"/>
                <a:ea typeface="細明體" panose="02020509000000000000" pitchFamily="49" charset="-120"/>
              </a:defRPr>
            </a:lvl1pPr>
          </a:lstStyle>
          <a:p>
            <a:r>
              <a:rPr lang="en-US" altLang="zh-TW" sz="1600" b="1" i="0" dirty="0">
                <a:solidFill>
                  <a:srgbClr val="FFC000"/>
                </a:solidFill>
                <a:latin typeface="IBM Plex Sans" panose="020B0503050203000203" pitchFamily="34" charset="0"/>
                <a:ea typeface="細明體" panose="02020509000000000000" pitchFamily="49" charset="-120"/>
              </a:rPr>
              <a:t>VALUE</a:t>
            </a:r>
            <a:r>
              <a:rPr lang="en-US" altLang="zh-TW" sz="1600" i="0" dirty="0">
                <a:solidFill>
                  <a:schemeClr val="bg2"/>
                </a:solidFill>
                <a:latin typeface="IBM Plex Sans" panose="020B0503050203000203" pitchFamily="34" charset="0"/>
                <a:ea typeface="細明體" panose="02020509000000000000" pitchFamily="49" charset="-120"/>
              </a:rPr>
              <a:t> </a:t>
            </a:r>
            <a:r>
              <a:rPr lang="en-US" altLang="zh-TW" sz="1600" i="0" dirty="0" err="1">
                <a:solidFill>
                  <a:schemeClr val="accent6">
                    <a:lumMod val="60000"/>
                    <a:lumOff val="40000"/>
                  </a:schemeClr>
                </a:solidFill>
                <a:latin typeface="IBM Plex Sans" panose="020B0503050203000203" pitchFamily="34" charset="0"/>
                <a:ea typeface="細明體" panose="02020509000000000000" pitchFamily="49" charset="-120"/>
              </a:rPr>
              <a:t>ltty_value</a:t>
            </a:r>
            <a:r>
              <a:rPr lang="en-US" altLang="zh-TW" sz="1600" b="1" i="0" dirty="0">
                <a:solidFill>
                  <a:srgbClr val="FFC000"/>
                </a:solidFill>
                <a:latin typeface="IBM Plex Sans" panose="020B0503050203000203" pitchFamily="34" charset="0"/>
                <a:ea typeface="細明體" panose="02020509000000000000" pitchFamily="49" charset="-120"/>
              </a:rPr>
              <a:t>(</a:t>
            </a:r>
          </a:p>
          <a:p>
            <a:endParaRPr lang="en-US" altLang="zh-TW" b="1" i="0" dirty="0">
              <a:solidFill>
                <a:srgbClr val="FFC000"/>
              </a:solidFill>
            </a:endParaRPr>
          </a:p>
          <a:p>
            <a:r>
              <a:rPr lang="zh-TW" altLang="en-US" sz="1600" b="1" i="0" dirty="0">
                <a:solidFill>
                  <a:srgbClr val="FFC000"/>
                </a:solidFill>
                <a:latin typeface="IBM Plex Sans" panose="020B0503050203000203" pitchFamily="34" charset="0"/>
                <a:ea typeface="細明體" panose="02020509000000000000" pitchFamily="49" charset="-120"/>
              </a:rPr>
              <a:t>                                                                </a:t>
            </a:r>
            <a:r>
              <a:rPr lang="en-US" altLang="zh-TW" sz="1600" b="1" i="0" dirty="0">
                <a:solidFill>
                  <a:srgbClr val="FFC000"/>
                </a:solidFill>
                <a:latin typeface="IBM Plex Sans" panose="020B0503050203000203" pitchFamily="34" charset="0"/>
                <a:ea typeface="細明體" panose="02020509000000000000" pitchFamily="49" charset="-120"/>
              </a:rPr>
              <a:t>)</a:t>
            </a:r>
            <a:endParaRPr lang="zh-TW" altLang="en-US" i="0" dirty="0" err="1"/>
          </a:p>
        </p:txBody>
      </p:sp>
      <p:sp>
        <p:nvSpPr>
          <p:cNvPr id="11" name="文字方塊 10">
            <a:extLst>
              <a:ext uri="{FF2B5EF4-FFF2-40B4-BE49-F238E27FC236}">
                <a16:creationId xmlns:a16="http://schemas.microsoft.com/office/drawing/2014/main" id="{3CAB010A-3EC2-04B2-2F32-645B81C959F4}"/>
              </a:ext>
            </a:extLst>
          </p:cNvPr>
          <p:cNvSpPr txBox="1"/>
          <p:nvPr/>
        </p:nvSpPr>
        <p:spPr>
          <a:xfrm>
            <a:off x="1348400" y="5139167"/>
            <a:ext cx="1402080" cy="338554"/>
          </a:xfrm>
          <a:prstGeom prst="rect">
            <a:avLst/>
          </a:prstGeom>
          <a:noFill/>
          <a:effectLst/>
        </p:spPr>
        <p:txBody>
          <a:bodyPr wrap="square">
            <a:spAutoFit/>
          </a:bodyPr>
          <a:lstStyle>
            <a:defPPr>
              <a:defRPr lang="en-US"/>
            </a:defPPr>
            <a:lvl1pPr>
              <a:defRPr sz="1600" i="1">
                <a:solidFill>
                  <a:schemeClr val="accent1">
                    <a:lumMod val="60000"/>
                    <a:lumOff val="40000"/>
                  </a:schemeClr>
                </a:solidFill>
                <a:latin typeface="IBM Plex Sans" panose="020B0503050203000203" pitchFamily="34" charset="0"/>
                <a:ea typeface="細明體" panose="02020509000000000000" pitchFamily="49" charset="-120"/>
              </a:defRPr>
            </a:lvl1pPr>
          </a:lstStyle>
          <a:p>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i="0" dirty="0">
                <a:solidFill>
                  <a:schemeClr val="bg2"/>
                </a:solidFill>
                <a:latin typeface="IBM Plex Sans" panose="020B0503050203000203" pitchFamily="34" charset="0"/>
                <a:ea typeface="細明體" panose="02020509000000000000" pitchFamily="49" charset="-120"/>
              </a:rPr>
              <a:t> field1 = 1 </a:t>
            </a:r>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 </a:t>
            </a:r>
            <a:endParaRPr lang="zh-TW" altLang="en-US" i="0" dirty="0" err="1"/>
          </a:p>
        </p:txBody>
      </p:sp>
      <p:sp>
        <p:nvSpPr>
          <p:cNvPr id="12" name="文字方塊 11">
            <a:extLst>
              <a:ext uri="{FF2B5EF4-FFF2-40B4-BE49-F238E27FC236}">
                <a16:creationId xmlns:a16="http://schemas.microsoft.com/office/drawing/2014/main" id="{978ECBBD-04A4-C186-A79E-E2E5A8AB779E}"/>
              </a:ext>
            </a:extLst>
          </p:cNvPr>
          <p:cNvSpPr txBox="1"/>
          <p:nvPr/>
        </p:nvSpPr>
        <p:spPr>
          <a:xfrm>
            <a:off x="2514600" y="5139167"/>
            <a:ext cx="1402080" cy="338554"/>
          </a:xfrm>
          <a:prstGeom prst="rect">
            <a:avLst/>
          </a:prstGeom>
          <a:noFill/>
          <a:effectLst/>
        </p:spPr>
        <p:txBody>
          <a:bodyPr wrap="square">
            <a:spAutoFit/>
          </a:bodyPr>
          <a:lstStyle>
            <a:defPPr>
              <a:defRPr lang="en-US"/>
            </a:defPPr>
            <a:lvl1pPr>
              <a:defRPr sz="1600" i="1">
                <a:solidFill>
                  <a:schemeClr val="accent1">
                    <a:lumMod val="60000"/>
                    <a:lumOff val="40000"/>
                  </a:schemeClr>
                </a:solidFill>
                <a:latin typeface="IBM Plex Sans" panose="020B0503050203000203" pitchFamily="34" charset="0"/>
                <a:ea typeface="細明體" panose="02020509000000000000" pitchFamily="49" charset="-120"/>
              </a:defRPr>
            </a:lvl1pPr>
          </a:lstStyle>
          <a:p>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i="0" dirty="0">
                <a:solidFill>
                  <a:schemeClr val="bg2"/>
                </a:solidFill>
                <a:latin typeface="IBM Plex Sans" panose="020B0503050203000203" pitchFamily="34" charset="0"/>
                <a:ea typeface="細明體" panose="02020509000000000000" pitchFamily="49" charset="-120"/>
              </a:rPr>
              <a:t> field2 = 2 </a:t>
            </a:r>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a:t>
            </a:r>
            <a:endParaRPr lang="zh-TW" altLang="en-US" i="0" dirty="0" err="1"/>
          </a:p>
        </p:txBody>
      </p:sp>
      <p:sp>
        <p:nvSpPr>
          <p:cNvPr id="13" name="文字方塊 12">
            <a:extLst>
              <a:ext uri="{FF2B5EF4-FFF2-40B4-BE49-F238E27FC236}">
                <a16:creationId xmlns:a16="http://schemas.microsoft.com/office/drawing/2014/main" id="{9B09206A-9ADB-8FA4-48F7-6C842A875FA9}"/>
              </a:ext>
            </a:extLst>
          </p:cNvPr>
          <p:cNvSpPr txBox="1"/>
          <p:nvPr/>
        </p:nvSpPr>
        <p:spPr>
          <a:xfrm>
            <a:off x="1349557" y="5367767"/>
            <a:ext cx="1402080" cy="338554"/>
          </a:xfrm>
          <a:prstGeom prst="rect">
            <a:avLst/>
          </a:prstGeom>
          <a:noFill/>
          <a:effectLst/>
        </p:spPr>
        <p:txBody>
          <a:bodyPr wrap="square">
            <a:spAutoFit/>
          </a:bodyPr>
          <a:lstStyle>
            <a:defPPr>
              <a:defRPr lang="en-US"/>
            </a:defPPr>
            <a:lvl1pPr>
              <a:defRPr sz="1600" i="1">
                <a:solidFill>
                  <a:schemeClr val="accent1">
                    <a:lumMod val="60000"/>
                    <a:lumOff val="40000"/>
                  </a:schemeClr>
                </a:solidFill>
                <a:latin typeface="IBM Plex Sans" panose="020B0503050203000203" pitchFamily="34" charset="0"/>
                <a:ea typeface="細明體" panose="02020509000000000000" pitchFamily="49" charset="-120"/>
              </a:defRPr>
            </a:lvl1pPr>
          </a:lstStyle>
          <a:p>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i="0" dirty="0">
                <a:solidFill>
                  <a:schemeClr val="bg2"/>
                </a:solidFill>
                <a:latin typeface="IBM Plex Sans" panose="020B0503050203000203" pitchFamily="34" charset="0"/>
                <a:ea typeface="細明體" panose="02020509000000000000" pitchFamily="49" charset="-120"/>
              </a:rPr>
              <a:t> field1 = 4 </a:t>
            </a:r>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 </a:t>
            </a:r>
            <a:endParaRPr lang="zh-TW" altLang="en-US" i="0" dirty="0" err="1"/>
          </a:p>
        </p:txBody>
      </p:sp>
      <p:sp>
        <p:nvSpPr>
          <p:cNvPr id="14" name="文字方塊 13">
            <a:extLst>
              <a:ext uri="{FF2B5EF4-FFF2-40B4-BE49-F238E27FC236}">
                <a16:creationId xmlns:a16="http://schemas.microsoft.com/office/drawing/2014/main" id="{E8561C12-CC58-49FE-AF8F-0238248FFAB2}"/>
              </a:ext>
            </a:extLst>
          </p:cNvPr>
          <p:cNvSpPr txBox="1"/>
          <p:nvPr/>
        </p:nvSpPr>
        <p:spPr>
          <a:xfrm>
            <a:off x="2514600" y="5367767"/>
            <a:ext cx="1402080" cy="338554"/>
          </a:xfrm>
          <a:prstGeom prst="rect">
            <a:avLst/>
          </a:prstGeom>
          <a:noFill/>
          <a:effectLst/>
        </p:spPr>
        <p:txBody>
          <a:bodyPr wrap="square">
            <a:spAutoFit/>
          </a:bodyPr>
          <a:lstStyle>
            <a:defPPr>
              <a:defRPr lang="en-US"/>
            </a:defPPr>
            <a:lvl1pPr>
              <a:defRPr sz="1600" i="1">
                <a:solidFill>
                  <a:schemeClr val="accent1">
                    <a:lumMod val="60000"/>
                    <a:lumOff val="40000"/>
                  </a:schemeClr>
                </a:solidFill>
                <a:latin typeface="IBM Plex Sans" panose="020B0503050203000203" pitchFamily="34" charset="0"/>
                <a:ea typeface="細明體" panose="02020509000000000000" pitchFamily="49" charset="-120"/>
              </a:defRPr>
            </a:lvl1pPr>
          </a:lstStyle>
          <a:p>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i="0" dirty="0">
                <a:solidFill>
                  <a:schemeClr val="bg2"/>
                </a:solidFill>
                <a:latin typeface="IBM Plex Sans" panose="020B0503050203000203" pitchFamily="34" charset="0"/>
                <a:ea typeface="細明體" panose="02020509000000000000" pitchFamily="49" charset="-120"/>
              </a:rPr>
              <a:t> field2 = 3 </a:t>
            </a:r>
            <a:r>
              <a:rPr lang="en-US" altLang="zh-TW" sz="1600" b="1" i="0" dirty="0">
                <a:solidFill>
                  <a:schemeClr val="accent5">
                    <a:lumMod val="60000"/>
                    <a:lumOff val="40000"/>
                  </a:schemeClr>
                </a:solidFill>
                <a:latin typeface="IBM Plex Sans" panose="020B0503050203000203" pitchFamily="34" charset="0"/>
                <a:ea typeface="細明體" panose="02020509000000000000" pitchFamily="49" charset="-120"/>
              </a:rPr>
              <a:t>)</a:t>
            </a:r>
            <a:endParaRPr lang="zh-TW" altLang="en-US" i="0" dirty="0" err="1"/>
          </a:p>
        </p:txBody>
      </p:sp>
      <p:sp>
        <p:nvSpPr>
          <p:cNvPr id="15" name="文字方塊 14">
            <a:extLst>
              <a:ext uri="{FF2B5EF4-FFF2-40B4-BE49-F238E27FC236}">
                <a16:creationId xmlns:a16="http://schemas.microsoft.com/office/drawing/2014/main" id="{5D55BDDD-E3BE-1596-8974-B3183E173504}"/>
              </a:ext>
            </a:extLst>
          </p:cNvPr>
          <p:cNvSpPr txBox="1"/>
          <p:nvPr/>
        </p:nvSpPr>
        <p:spPr>
          <a:xfrm>
            <a:off x="2606041" y="5799501"/>
            <a:ext cx="3446651" cy="489615"/>
          </a:xfrm>
          <a:prstGeom prst="rect">
            <a:avLst/>
          </a:prstGeom>
        </p:spPr>
        <p:txBody>
          <a:bodyPr wrap="none" lIns="91440" tIns="45720" rIns="91440" bIns="45720" rtlCol="0">
            <a:noAutofit/>
          </a:bodyPr>
          <a:lstStyle/>
          <a:p>
            <a:r>
              <a:rPr lang="en-US" altLang="zh-TW" sz="2000" dirty="0">
                <a:solidFill>
                  <a:schemeClr val="bg1">
                    <a:lumMod val="50000"/>
                    <a:lumOff val="50000"/>
                  </a:schemeClr>
                </a:solidFill>
                <a:latin typeface="IBM Plex Sans" charset="0"/>
                <a:ea typeface="IBM Plex Sans" charset="0"/>
                <a:cs typeface="IBM Plex Sans" charset="0"/>
              </a:rPr>
              <a:t>   field1      field2 </a:t>
            </a:r>
          </a:p>
        </p:txBody>
      </p:sp>
      <p:sp>
        <p:nvSpPr>
          <p:cNvPr id="16" name="文字方塊 15">
            <a:extLst>
              <a:ext uri="{FF2B5EF4-FFF2-40B4-BE49-F238E27FC236}">
                <a16:creationId xmlns:a16="http://schemas.microsoft.com/office/drawing/2014/main" id="{283E0581-3782-0DDF-96B6-DBBF37A53C41}"/>
              </a:ext>
            </a:extLst>
          </p:cNvPr>
          <p:cNvSpPr txBox="1"/>
          <p:nvPr/>
        </p:nvSpPr>
        <p:spPr>
          <a:xfrm>
            <a:off x="2606040" y="6137477"/>
            <a:ext cx="3446651" cy="489615"/>
          </a:xfrm>
          <a:prstGeom prst="rect">
            <a:avLst/>
          </a:prstGeom>
        </p:spPr>
        <p:txBody>
          <a:bodyPr wrap="none" lIns="91440" tIns="45720" rIns="91440" bIns="45720" rtlCol="0">
            <a:noAutofit/>
          </a:bodyPr>
          <a:lstStyle/>
          <a:p>
            <a:r>
              <a:rPr lang="en-US" altLang="zh-TW" sz="2000" dirty="0">
                <a:solidFill>
                  <a:schemeClr val="bg1">
                    <a:lumMod val="50000"/>
                    <a:lumOff val="50000"/>
                  </a:schemeClr>
                </a:solidFill>
                <a:latin typeface="IBM Plex Sans" charset="0"/>
                <a:ea typeface="IBM Plex Sans" charset="0"/>
                <a:cs typeface="IBM Plex Sans" charset="0"/>
              </a:rPr>
              <a:t>        1              0</a:t>
            </a:r>
          </a:p>
        </p:txBody>
      </p:sp>
      <p:sp>
        <p:nvSpPr>
          <p:cNvPr id="17" name="文字方塊 16">
            <a:extLst>
              <a:ext uri="{FF2B5EF4-FFF2-40B4-BE49-F238E27FC236}">
                <a16:creationId xmlns:a16="http://schemas.microsoft.com/office/drawing/2014/main" id="{53F11D73-CAEC-E227-6A73-9B88A1CB5808}"/>
              </a:ext>
            </a:extLst>
          </p:cNvPr>
          <p:cNvSpPr txBox="1"/>
          <p:nvPr/>
        </p:nvSpPr>
        <p:spPr>
          <a:xfrm>
            <a:off x="2606041" y="6458393"/>
            <a:ext cx="3446651" cy="489615"/>
          </a:xfrm>
          <a:prstGeom prst="rect">
            <a:avLst/>
          </a:prstGeom>
        </p:spPr>
        <p:txBody>
          <a:bodyPr wrap="none" lIns="91440" tIns="45720" rIns="91440" bIns="45720" rtlCol="0">
            <a:noAutofit/>
          </a:bodyPr>
          <a:lstStyle/>
          <a:p>
            <a:r>
              <a:rPr lang="en-US" altLang="zh-TW" sz="2000" dirty="0">
                <a:solidFill>
                  <a:schemeClr val="bg1">
                    <a:lumMod val="50000"/>
                    <a:lumOff val="50000"/>
                  </a:schemeClr>
                </a:solidFill>
                <a:latin typeface="IBM Plex Sans" charset="0"/>
                <a:ea typeface="IBM Plex Sans" charset="0"/>
                <a:cs typeface="IBM Plex Sans" charset="0"/>
              </a:rPr>
              <a:t>        0              2</a:t>
            </a:r>
          </a:p>
        </p:txBody>
      </p:sp>
      <p:sp>
        <p:nvSpPr>
          <p:cNvPr id="18" name="文字方塊 17">
            <a:extLst>
              <a:ext uri="{FF2B5EF4-FFF2-40B4-BE49-F238E27FC236}">
                <a16:creationId xmlns:a16="http://schemas.microsoft.com/office/drawing/2014/main" id="{A12A611C-7135-07E6-050D-7D58F7EE0E76}"/>
              </a:ext>
            </a:extLst>
          </p:cNvPr>
          <p:cNvSpPr txBox="1"/>
          <p:nvPr/>
        </p:nvSpPr>
        <p:spPr>
          <a:xfrm>
            <a:off x="2606041" y="6800131"/>
            <a:ext cx="3446651" cy="489615"/>
          </a:xfrm>
          <a:prstGeom prst="rect">
            <a:avLst/>
          </a:prstGeom>
        </p:spPr>
        <p:txBody>
          <a:bodyPr wrap="none" lIns="91440" tIns="45720" rIns="91440" bIns="45720" rtlCol="0">
            <a:noAutofit/>
          </a:bodyPr>
          <a:lstStyle/>
          <a:p>
            <a:r>
              <a:rPr lang="en-US" altLang="zh-TW" sz="2000" dirty="0">
                <a:solidFill>
                  <a:schemeClr val="bg1">
                    <a:lumMod val="50000"/>
                    <a:lumOff val="50000"/>
                  </a:schemeClr>
                </a:solidFill>
                <a:latin typeface="IBM Plex Sans" charset="0"/>
                <a:ea typeface="IBM Plex Sans" charset="0"/>
                <a:cs typeface="IBM Plex Sans" charset="0"/>
              </a:rPr>
              <a:t>        4              0</a:t>
            </a:r>
          </a:p>
        </p:txBody>
      </p:sp>
      <p:sp>
        <p:nvSpPr>
          <p:cNvPr id="19" name="文字方塊 18">
            <a:extLst>
              <a:ext uri="{FF2B5EF4-FFF2-40B4-BE49-F238E27FC236}">
                <a16:creationId xmlns:a16="http://schemas.microsoft.com/office/drawing/2014/main" id="{5BF4DA65-38EB-CB76-EBCD-6697C4876A2B}"/>
              </a:ext>
            </a:extLst>
          </p:cNvPr>
          <p:cNvSpPr txBox="1"/>
          <p:nvPr/>
        </p:nvSpPr>
        <p:spPr>
          <a:xfrm>
            <a:off x="2607947" y="7119015"/>
            <a:ext cx="3446651" cy="489615"/>
          </a:xfrm>
          <a:prstGeom prst="rect">
            <a:avLst/>
          </a:prstGeom>
        </p:spPr>
        <p:txBody>
          <a:bodyPr wrap="none" lIns="91440" tIns="45720" rIns="91440" bIns="45720" rtlCol="0">
            <a:noAutofit/>
          </a:bodyPr>
          <a:lstStyle/>
          <a:p>
            <a:r>
              <a:rPr lang="en-US" altLang="zh-TW" sz="2000" dirty="0">
                <a:solidFill>
                  <a:schemeClr val="bg1">
                    <a:lumMod val="50000"/>
                    <a:lumOff val="50000"/>
                  </a:schemeClr>
                </a:solidFill>
                <a:latin typeface="IBM Plex Sans" charset="0"/>
                <a:ea typeface="IBM Plex Sans" charset="0"/>
                <a:cs typeface="IBM Plex Sans" charset="0"/>
              </a:rPr>
              <a:t>        0              3</a:t>
            </a:r>
          </a:p>
        </p:txBody>
      </p:sp>
    </p:spTree>
    <p:extLst>
      <p:ext uri="{BB962C8B-B14F-4D97-AF65-F5344CB8AC3E}">
        <p14:creationId xmlns:p14="http://schemas.microsoft.com/office/powerpoint/2010/main" val="10049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2" grpId="0"/>
      <p:bldP spid="13" grpId="0"/>
      <p:bldP spid="14" grpId="0"/>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7D93-27BD-4F83-BB90-031225444314}"/>
              </a:ext>
            </a:extLst>
          </p:cNvPr>
          <p:cNvSpPr>
            <a:spLocks noGrp="1"/>
          </p:cNvSpPr>
          <p:nvPr>
            <p:ph type="title"/>
          </p:nvPr>
        </p:nvSpPr>
        <p:spPr>
          <a:xfrm>
            <a:off x="457200" y="685800"/>
            <a:ext cx="6629400" cy="933312"/>
          </a:xfrm>
        </p:spPr>
        <p:txBody>
          <a:bodyPr/>
          <a:lstStyle/>
          <a:p>
            <a:r>
              <a:rPr lang="en-US" dirty="0">
                <a:solidFill>
                  <a:srgbClr val="FACF18"/>
                </a:solidFill>
              </a:rPr>
              <a:t>Agenda</a:t>
            </a:r>
            <a:br>
              <a:rPr lang="en-US" dirty="0">
                <a:solidFill>
                  <a:srgbClr val="FACF18"/>
                </a:solidFill>
              </a:rPr>
            </a:br>
            <a:endParaRPr lang="en-US" dirty="0">
              <a:solidFill>
                <a:srgbClr val="FACF18"/>
              </a:solidFill>
            </a:endParaRPr>
          </a:p>
        </p:txBody>
      </p:sp>
      <p:sp>
        <p:nvSpPr>
          <p:cNvPr id="3" name="Rectangle 4">
            <a:extLst>
              <a:ext uri="{FF2B5EF4-FFF2-40B4-BE49-F238E27FC236}">
                <a16:creationId xmlns:a16="http://schemas.microsoft.com/office/drawing/2014/main" id="{88C83D23-E9CB-959F-16B3-F133AE7CF806}"/>
              </a:ext>
            </a:extLst>
          </p:cNvPr>
          <p:cNvSpPr>
            <a:spLocks noChangeArrowheads="1"/>
          </p:cNvSpPr>
          <p:nvPr/>
        </p:nvSpPr>
        <p:spPr bwMode="gray">
          <a:xfrm>
            <a:off x="1309286" y="1760963"/>
            <a:ext cx="5486400" cy="450921"/>
          </a:xfrm>
          <a:prstGeom prst="rect">
            <a:avLst/>
          </a:prstGeom>
          <a:solidFill>
            <a:srgbClr val="FEF085"/>
          </a:solidFill>
          <a:ln w="12700" algn="ctr">
            <a:solidFill>
              <a:srgbClr val="CA8016"/>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b="1" dirty="0">
                <a:solidFill>
                  <a:srgbClr val="D99D00"/>
                </a:solidFill>
                <a:latin typeface="Microsoft JhengHei" panose="020B0604030504040204" pitchFamily="34" charset="-120"/>
                <a:ea typeface="Microsoft JhengHei" panose="020B0604030504040204" pitchFamily="34" charset="-120"/>
                <a:cs typeface="Microsoft GothicNeo" panose="020B0500000101010101" pitchFamily="34" charset="-127"/>
              </a:rPr>
              <a:t>Extended expressions</a:t>
            </a:r>
            <a:endParaRPr lang="en-US" altLang="zh-CN" sz="2000" b="1" dirty="0">
              <a:solidFill>
                <a:srgbClr val="D99D00"/>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Text Box 3">
            <a:extLst>
              <a:ext uri="{FF2B5EF4-FFF2-40B4-BE49-F238E27FC236}">
                <a16:creationId xmlns:a16="http://schemas.microsoft.com/office/drawing/2014/main" id="{DAB11412-384D-01F5-79B4-472EF28ACA3D}"/>
              </a:ext>
            </a:extLst>
          </p:cNvPr>
          <p:cNvSpPr txBox="1">
            <a:spLocks noChangeArrowheads="1"/>
          </p:cNvSpPr>
          <p:nvPr/>
        </p:nvSpPr>
        <p:spPr bwMode="gray">
          <a:xfrm>
            <a:off x="444500" y="1760963"/>
            <a:ext cx="797538" cy="450921"/>
          </a:xfrm>
          <a:prstGeom prst="rect">
            <a:avLst/>
          </a:prstGeom>
          <a:solidFill>
            <a:srgbClr val="FEF085"/>
          </a:solidFill>
          <a:ln w="12700" algn="ctr">
            <a:solidFill>
              <a:srgbClr val="CA8016"/>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a:solidFill>
                  <a:srgbClr val="D99D00"/>
                </a:solidFill>
              </a:rPr>
              <a:t>1</a:t>
            </a:r>
            <a:endParaRPr lang="de-DE" altLang="zh-CN" dirty="0">
              <a:solidFill>
                <a:srgbClr val="D99D00"/>
              </a:solidFill>
            </a:endParaRPr>
          </a:p>
        </p:txBody>
      </p:sp>
      <p:sp>
        <p:nvSpPr>
          <p:cNvPr id="9" name="Rectangle 4">
            <a:extLst>
              <a:ext uri="{FF2B5EF4-FFF2-40B4-BE49-F238E27FC236}">
                <a16:creationId xmlns:a16="http://schemas.microsoft.com/office/drawing/2014/main" id="{946EF9E8-204C-398F-8870-BBF1FC979C7E}"/>
              </a:ext>
            </a:extLst>
          </p:cNvPr>
          <p:cNvSpPr>
            <a:spLocks noChangeArrowheads="1"/>
          </p:cNvSpPr>
          <p:nvPr/>
        </p:nvSpPr>
        <p:spPr bwMode="gray">
          <a:xfrm>
            <a:off x="1309286" y="2286574"/>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10" name="Text Box 3">
            <a:extLst>
              <a:ext uri="{FF2B5EF4-FFF2-40B4-BE49-F238E27FC236}">
                <a16:creationId xmlns:a16="http://schemas.microsoft.com/office/drawing/2014/main" id="{B0E71AB3-98C4-F539-45D0-8E36143DD2F6}"/>
              </a:ext>
            </a:extLst>
          </p:cNvPr>
          <p:cNvSpPr txBox="1">
            <a:spLocks noChangeArrowheads="1"/>
          </p:cNvSpPr>
          <p:nvPr/>
        </p:nvSpPr>
        <p:spPr bwMode="gray">
          <a:xfrm>
            <a:off x="444500" y="2286574"/>
            <a:ext cx="797538" cy="450922"/>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2</a:t>
            </a:r>
          </a:p>
        </p:txBody>
      </p:sp>
      <p:sp>
        <p:nvSpPr>
          <p:cNvPr id="11" name="Text Box 3">
            <a:extLst>
              <a:ext uri="{FF2B5EF4-FFF2-40B4-BE49-F238E27FC236}">
                <a16:creationId xmlns:a16="http://schemas.microsoft.com/office/drawing/2014/main" id="{E6F1DDA2-D8E2-89BC-59A4-39C58D5D2AC1}"/>
              </a:ext>
            </a:extLst>
          </p:cNvPr>
          <p:cNvSpPr txBox="1">
            <a:spLocks noChangeArrowheads="1"/>
          </p:cNvSpPr>
          <p:nvPr/>
        </p:nvSpPr>
        <p:spPr bwMode="gray">
          <a:xfrm>
            <a:off x="444500" y="281218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3</a:t>
            </a:r>
          </a:p>
        </p:txBody>
      </p:sp>
      <p:sp>
        <p:nvSpPr>
          <p:cNvPr id="12" name="Rectangle 4">
            <a:extLst>
              <a:ext uri="{FF2B5EF4-FFF2-40B4-BE49-F238E27FC236}">
                <a16:creationId xmlns:a16="http://schemas.microsoft.com/office/drawing/2014/main" id="{659C94EF-23D6-FCD0-049E-592F39FE0EEF}"/>
              </a:ext>
            </a:extLst>
          </p:cNvPr>
          <p:cNvSpPr>
            <a:spLocks noChangeArrowheads="1"/>
          </p:cNvSpPr>
          <p:nvPr/>
        </p:nvSpPr>
        <p:spPr bwMode="gray">
          <a:xfrm>
            <a:off x="1309287" y="281218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13" name="Rectangle 4">
            <a:extLst>
              <a:ext uri="{FF2B5EF4-FFF2-40B4-BE49-F238E27FC236}">
                <a16:creationId xmlns:a16="http://schemas.microsoft.com/office/drawing/2014/main" id="{E48F0141-CC72-E510-D74F-248253F343F2}"/>
              </a:ext>
            </a:extLst>
          </p:cNvPr>
          <p:cNvSpPr>
            <a:spLocks noChangeArrowheads="1"/>
          </p:cNvSpPr>
          <p:nvPr/>
        </p:nvSpPr>
        <p:spPr bwMode="gray">
          <a:xfrm>
            <a:off x="1309287" y="386340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ADBC</a:t>
            </a:r>
          </a:p>
        </p:txBody>
      </p:sp>
      <p:sp>
        <p:nvSpPr>
          <p:cNvPr id="14" name="Text Box 3">
            <a:extLst>
              <a:ext uri="{FF2B5EF4-FFF2-40B4-BE49-F238E27FC236}">
                <a16:creationId xmlns:a16="http://schemas.microsoft.com/office/drawing/2014/main" id="{873CCAA2-DD2B-7368-ADB5-77555605C6F3}"/>
              </a:ext>
            </a:extLst>
          </p:cNvPr>
          <p:cNvSpPr txBox="1">
            <a:spLocks noChangeArrowheads="1"/>
          </p:cNvSpPr>
          <p:nvPr/>
        </p:nvSpPr>
        <p:spPr bwMode="gray">
          <a:xfrm>
            <a:off x="444500" y="386340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5</a:t>
            </a:r>
          </a:p>
        </p:txBody>
      </p:sp>
      <p:sp>
        <p:nvSpPr>
          <p:cNvPr id="15" name="Rectangle 4">
            <a:extLst>
              <a:ext uri="{FF2B5EF4-FFF2-40B4-BE49-F238E27FC236}">
                <a16:creationId xmlns:a16="http://schemas.microsoft.com/office/drawing/2014/main" id="{65F9CBA8-0659-5CA1-2D7F-FE43D1C8F659}"/>
              </a:ext>
            </a:extLst>
          </p:cNvPr>
          <p:cNvSpPr>
            <a:spLocks noChangeArrowheads="1"/>
          </p:cNvSpPr>
          <p:nvPr/>
        </p:nvSpPr>
        <p:spPr bwMode="gray">
          <a:xfrm>
            <a:off x="1309287" y="333779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Native SQL</a:t>
            </a:r>
          </a:p>
        </p:txBody>
      </p:sp>
      <p:sp>
        <p:nvSpPr>
          <p:cNvPr id="16" name="Text Box 3">
            <a:extLst>
              <a:ext uri="{FF2B5EF4-FFF2-40B4-BE49-F238E27FC236}">
                <a16:creationId xmlns:a16="http://schemas.microsoft.com/office/drawing/2014/main" id="{BA97BB98-ADB8-B147-D591-EE13F73DD4F7}"/>
              </a:ext>
            </a:extLst>
          </p:cNvPr>
          <p:cNvSpPr txBox="1">
            <a:spLocks noChangeArrowheads="1"/>
          </p:cNvSpPr>
          <p:nvPr/>
        </p:nvSpPr>
        <p:spPr bwMode="gray">
          <a:xfrm>
            <a:off x="444500" y="333779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a:t>4</a:t>
            </a:r>
            <a:endParaRPr lang="de-DE" altLang="zh-CN" b="0" dirty="0"/>
          </a:p>
        </p:txBody>
      </p:sp>
      <p:pic>
        <p:nvPicPr>
          <p:cNvPr id="37" name="圖片版面配置區 36" descr="一張含有 油畫, 藝術 的圖片&#10;&#10;自動產生的描述">
            <a:extLst>
              <a:ext uri="{FF2B5EF4-FFF2-40B4-BE49-F238E27FC236}">
                <a16:creationId xmlns:a16="http://schemas.microsoft.com/office/drawing/2014/main" id="{8B5F7510-9403-7226-6CE6-60D5706574E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84494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3</a:t>
            </a: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矩形 1">
            <a:extLst>
              <a:ext uri="{FF2B5EF4-FFF2-40B4-BE49-F238E27FC236}">
                <a16:creationId xmlns:a16="http://schemas.microsoft.com/office/drawing/2014/main" id="{12A249F4-9BAA-5195-BBBB-4DF28CD8F6B7}"/>
              </a:ext>
            </a:extLst>
          </p:cNvPr>
          <p:cNvSpPr/>
          <p:nvPr/>
        </p:nvSpPr>
        <p:spPr>
          <a:xfrm>
            <a:off x="619586" y="2423160"/>
            <a:ext cx="10982960" cy="5509200"/>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dirty="0">
                <a:solidFill>
                  <a:schemeClr val="bg2"/>
                </a:solidFill>
                <a:latin typeface="IBM Plex Sans" panose="020B0503050203000203" pitchFamily="34" charset="0"/>
                <a:ea typeface="細明體" panose="02020509000000000000" pitchFamily="49" charset="-120"/>
              </a:rPr>
              <a:t>WRITE: / 'Variant 2'.</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i="1" dirty="0">
                <a:solidFill>
                  <a:schemeClr val="accent2">
                    <a:lumMod val="20000"/>
                    <a:lumOff val="80000"/>
                  </a:schemeClr>
                </a:solidFill>
                <a:latin typeface="IBM Plex Sans" panose="020B0503050203000203" pitchFamily="34" charset="0"/>
                <a:ea typeface="細明體" panose="02020509000000000000" pitchFamily="49" charset="-120"/>
              </a:rPr>
              <a:t>* Initialize values</a:t>
            </a:r>
            <a:endParaRPr lang="zh-TW" altLang="en-US" sz="1600" i="1" dirty="0">
              <a:solidFill>
                <a:schemeClr val="accent2">
                  <a:lumMod val="20000"/>
                  <a:lumOff val="80000"/>
                </a:schemeClr>
              </a:solidFill>
              <a:latin typeface="IBM Plex Sans" panose="020B0503050203000203" pitchFamily="34" charset="0"/>
              <a:ea typeface="細明體" panose="02020509000000000000" pitchFamily="49" charset="-120"/>
            </a:endParaRPr>
          </a:p>
          <a:p>
            <a:r>
              <a:rPr lang="en-US" altLang="zh-TW" sz="1600" dirty="0">
                <a:solidFill>
                  <a:srgbClr val="FFFF00"/>
                </a:solidFill>
                <a:latin typeface="IBM Plex Sans" panose="020B0503050203000203" pitchFamily="34" charset="0"/>
                <a:ea typeface="細明體" panose="02020509000000000000" pitchFamily="49" charset="-120"/>
              </a:rPr>
              <a:t>CLEAR </a:t>
            </a:r>
            <a:r>
              <a:rPr lang="en-US" altLang="zh-TW" sz="1600" dirty="0" err="1">
                <a:solidFill>
                  <a:srgbClr val="FFFF00"/>
                </a:solidFill>
                <a:latin typeface="IBM Plex Sans" panose="020B0503050203000203" pitchFamily="34" charset="0"/>
                <a:ea typeface="細明體" panose="02020509000000000000" pitchFamily="49" charset="-120"/>
              </a:rPr>
              <a:t>lt_values</a:t>
            </a:r>
            <a:r>
              <a:rPr lang="en-US" altLang="zh-TW" sz="1600" dirty="0">
                <a:solidFill>
                  <a:srgbClr val="FFFF00"/>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ls_value-field1 = 1.</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ls_value-field2 = 2.</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ls_value-field1 = 4.</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ls_value-field2 = 3.</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i="1" dirty="0">
                <a:solidFill>
                  <a:schemeClr val="accent2">
                    <a:lumMod val="20000"/>
                    <a:lumOff val="80000"/>
                  </a:schemeClr>
                </a:solidFill>
                <a:latin typeface="IBM Plex Sans" panose="020B0503050203000203" pitchFamily="34" charset="0"/>
                <a:ea typeface="細明體" panose="02020509000000000000" pitchFamily="49" charset="-120"/>
              </a:rPr>
              <a:t>* Loop</a:t>
            </a:r>
            <a:r>
              <a:rPr lang="zh-TW" altLang="en-US" sz="1600" i="1" dirty="0">
                <a:solidFill>
                  <a:schemeClr val="accent2">
                    <a:lumMod val="20000"/>
                    <a:lumOff val="8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20000"/>
                    <a:lumOff val="80000"/>
                  </a:schemeClr>
                </a:solidFill>
                <a:latin typeface="IBM Plex Sans" panose="020B0503050203000203" pitchFamily="34" charset="0"/>
                <a:ea typeface="細明體" panose="02020509000000000000" pitchFamily="49" charset="-120"/>
              </a:rPr>
              <a:t>write</a:t>
            </a:r>
            <a:r>
              <a:rPr lang="zh-TW" altLang="en-US" sz="1600" i="1" dirty="0">
                <a:solidFill>
                  <a:schemeClr val="accent2">
                    <a:lumMod val="20000"/>
                    <a:lumOff val="8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20000"/>
                    <a:lumOff val="80000"/>
                  </a:schemeClr>
                </a:solidFill>
                <a:latin typeface="IBM Plex Sans" panose="020B0503050203000203" pitchFamily="34" charset="0"/>
                <a:ea typeface="細明體" panose="02020509000000000000" pitchFamily="49" charset="-120"/>
              </a:rPr>
              <a:t>exporting</a:t>
            </a:r>
            <a:r>
              <a:rPr lang="zh-TW" altLang="en-US" sz="1600" i="1" dirty="0">
                <a:solidFill>
                  <a:schemeClr val="accent2">
                    <a:lumMod val="20000"/>
                    <a:lumOff val="8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20000"/>
                    <a:lumOff val="80000"/>
                  </a:schemeClr>
                </a:solidFill>
                <a:latin typeface="IBM Plex Sans" panose="020B0503050203000203" pitchFamily="34" charset="0"/>
                <a:ea typeface="細明體" panose="02020509000000000000" pitchFamily="49" charset="-120"/>
              </a:rPr>
              <a:t>values</a:t>
            </a:r>
            <a:endParaRPr lang="zh-TW" altLang="en-US" sz="1600" i="1" dirty="0">
              <a:solidFill>
                <a:schemeClr val="accent2">
                  <a:lumMod val="20000"/>
                  <a:lumOff val="80000"/>
                </a:schemeClr>
              </a:solidFill>
              <a:latin typeface="IBM Plex Sans" panose="020B0503050203000203" pitchFamily="34" charset="0"/>
              <a:ea typeface="細明體" panose="02020509000000000000" pitchFamily="49" charset="-120"/>
            </a:endParaRPr>
          </a:p>
          <a:p>
            <a:r>
              <a:rPr lang="en-US" altLang="zh-TW" sz="1600" b="1"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lt_values</a:t>
            </a:r>
            <a:r>
              <a:rPr lang="en-US" altLang="zh-TW" sz="1600" dirty="0">
                <a:solidFill>
                  <a:schemeClr val="bg2"/>
                </a:solidFill>
                <a:latin typeface="IBM Plex Sans" panose="020B0503050203000203" pitchFamily="34" charset="0"/>
                <a:ea typeface="細明體" panose="02020509000000000000" pitchFamily="49" charset="-120"/>
              </a:rPr>
              <a:t> ASSIGNING </a:t>
            </a:r>
            <a:r>
              <a:rPr lang="en-US" altLang="zh-TW" sz="1600" dirty="0">
                <a:solidFill>
                  <a:srgbClr val="92D050"/>
                </a:solidFill>
                <a:latin typeface="IBM Plex Sans" panose="020B0503050203000203" pitchFamily="34" charset="0"/>
                <a:ea typeface="細明體" panose="02020509000000000000" pitchFamily="49" charset="-120"/>
              </a:rPr>
              <a:t>&lt;</a:t>
            </a:r>
            <a:r>
              <a:rPr lang="en-US" altLang="zh-TW" sz="1600" dirty="0" err="1">
                <a:solidFill>
                  <a:srgbClr val="92D050"/>
                </a:solidFill>
                <a:latin typeface="IBM Plex Sans" panose="020B0503050203000203" pitchFamily="34" charset="0"/>
                <a:ea typeface="細明體" panose="02020509000000000000" pitchFamily="49" charset="-120"/>
              </a:rPr>
              <a:t>lfs_value</a:t>
            </a:r>
            <a:r>
              <a:rPr lang="en-US" altLang="zh-TW" sz="1600"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WRITE: / </a:t>
            </a:r>
            <a:r>
              <a:rPr lang="en-US" altLang="zh-TW" sz="1600" dirty="0">
                <a:solidFill>
                  <a:srgbClr val="92D050"/>
                </a:solidFill>
                <a:latin typeface="IBM Plex Sans" panose="020B0503050203000203" pitchFamily="34" charset="0"/>
                <a:ea typeface="細明體" panose="02020509000000000000" pitchFamily="49" charset="-120"/>
              </a:rPr>
              <a:t>&lt;</a:t>
            </a:r>
            <a:r>
              <a:rPr lang="en-US" altLang="zh-TW" sz="1600" dirty="0" err="1">
                <a:solidFill>
                  <a:srgbClr val="92D050"/>
                </a:solidFill>
                <a:latin typeface="IBM Plex Sans" panose="020B0503050203000203" pitchFamily="34" charset="0"/>
                <a:ea typeface="細明體" panose="02020509000000000000" pitchFamily="49" charset="-120"/>
              </a:rPr>
              <a:t>lfs_value</a:t>
            </a:r>
            <a:r>
              <a:rPr lang="en-US" altLang="zh-TW" sz="1600"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-field1, space, </a:t>
            </a:r>
            <a:r>
              <a:rPr lang="en-US" altLang="zh-TW" sz="1600" dirty="0">
                <a:solidFill>
                  <a:srgbClr val="92D050"/>
                </a:solidFill>
                <a:latin typeface="IBM Plex Sans" panose="020B0503050203000203" pitchFamily="34" charset="0"/>
                <a:ea typeface="細明體" panose="02020509000000000000" pitchFamily="49" charset="-120"/>
              </a:rPr>
              <a:t>&lt;</a:t>
            </a:r>
            <a:r>
              <a:rPr lang="en-US" altLang="zh-TW" sz="1600" dirty="0" err="1">
                <a:solidFill>
                  <a:srgbClr val="92D050"/>
                </a:solidFill>
                <a:latin typeface="IBM Plex Sans" panose="020B0503050203000203" pitchFamily="34" charset="0"/>
                <a:ea typeface="細明體" panose="02020509000000000000" pitchFamily="49" charset="-120"/>
              </a:rPr>
              <a:t>lfs_value</a:t>
            </a:r>
            <a:r>
              <a:rPr lang="en-US" altLang="zh-TW" sz="1600" dirty="0">
                <a:solidFill>
                  <a:srgbClr val="92D050"/>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-field2.</a:t>
            </a:r>
          </a:p>
          <a:p>
            <a:r>
              <a:rPr lang="en-US" altLang="zh-TW" sz="1600" b="1" dirty="0">
                <a:solidFill>
                  <a:schemeClr val="bg2"/>
                </a:solidFill>
                <a:latin typeface="IBM Plex Sans" panose="020B0503050203000203" pitchFamily="34" charset="0"/>
                <a:ea typeface="細明體" panose="02020509000000000000" pitchFamily="49" charset="-120"/>
              </a:rPr>
              <a:t>ENDLOOP</a:t>
            </a:r>
            <a:r>
              <a:rPr lang="en-US" altLang="zh-TW" sz="1600" dirty="0">
                <a:solidFill>
                  <a:schemeClr val="bg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p:txBody>
      </p:sp>
      <p:sp>
        <p:nvSpPr>
          <p:cNvPr id="6" name="文字方塊 5">
            <a:extLst>
              <a:ext uri="{FF2B5EF4-FFF2-40B4-BE49-F238E27FC236}">
                <a16:creationId xmlns:a16="http://schemas.microsoft.com/office/drawing/2014/main" id="{AA5B9A8F-E55E-8252-6795-15B4179C1147}"/>
              </a:ext>
            </a:extLst>
          </p:cNvPr>
          <p:cNvSpPr txBox="1"/>
          <p:nvPr/>
        </p:nvSpPr>
        <p:spPr>
          <a:xfrm>
            <a:off x="10927080" y="2617200"/>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36344298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4</a:t>
            </a:r>
            <a:br>
              <a:rPr lang="en-US" altLang="zh-TW" sz="2000"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8003BF57-7FE4-C618-6D52-60D494D97064}"/>
              </a:ext>
            </a:extLst>
          </p:cNvPr>
          <p:cNvSpPr/>
          <p:nvPr/>
        </p:nvSpPr>
        <p:spPr>
          <a:xfrm>
            <a:off x="640080" y="2355116"/>
            <a:ext cx="9804574" cy="4031873"/>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Value chaining</a:t>
            </a:r>
            <a:br>
              <a:rPr lang="en-US" altLang="zh-TW" sz="1600" dirty="0">
                <a:solidFill>
                  <a:schemeClr val="bg2"/>
                </a:solidFill>
                <a:latin typeface="IBM Plex Sans" panose="020B0503050203000203" pitchFamily="34" charset="0"/>
                <a:ea typeface="細明體" panose="02020509000000000000" pitchFamily="49" charset="-120"/>
              </a:rPr>
            </a:br>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DATA : </a:t>
            </a:r>
            <a:r>
              <a:rPr lang="en-US" altLang="zh-TW" sz="1600" dirty="0" err="1">
                <a:solidFill>
                  <a:schemeClr val="accent5">
                    <a:lumMod val="20000"/>
                    <a:lumOff val="80000"/>
                  </a:schemeClr>
                </a:solidFill>
                <a:latin typeface="IBM Plex Sans" panose="020B0503050203000203" pitchFamily="34" charset="0"/>
                <a:ea typeface="細明體" panose="02020509000000000000" pitchFamily="49" charset="-120"/>
              </a:rPr>
              <a:t>lt_range</a:t>
            </a:r>
            <a:r>
              <a:rPr lang="en-US" altLang="zh-TW" sz="1600" dirty="0">
                <a:solidFill>
                  <a:schemeClr val="accent5">
                    <a:lumMod val="20000"/>
                    <a:lumOff val="8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TYPE RANGE OF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err="1">
                <a:solidFill>
                  <a:schemeClr val="accent5">
                    <a:lumMod val="20000"/>
                    <a:lumOff val="80000"/>
                  </a:schemeClr>
                </a:solidFill>
                <a:latin typeface="IBM Plex Sans" panose="020B0503050203000203" pitchFamily="34" charset="0"/>
                <a:ea typeface="細明體" panose="02020509000000000000" pitchFamily="49" charset="-120"/>
              </a:rPr>
              <a:t>lt_range</a:t>
            </a:r>
            <a:r>
              <a:rPr lang="en-US" altLang="zh-TW" sz="1600" dirty="0">
                <a:solidFill>
                  <a:schemeClr val="accent5">
                    <a:lumMod val="20000"/>
                    <a:lumOff val="8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VALUE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sign  =  'I'</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option =  'EQ'</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low = 1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low = 2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WRITE : |Sign | &amp; |Option   | &amp;  |Low      | &amp; |   High|.</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WRITE : / |----------------------------------------------|.</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accent5">
                    <a:lumMod val="20000"/>
                    <a:lumOff val="80000"/>
                  </a:schemeClr>
                </a:solidFill>
                <a:latin typeface="IBM Plex Sans" panose="020B0503050203000203" pitchFamily="34" charset="0"/>
                <a:ea typeface="細明體" panose="02020509000000000000" pitchFamily="49" charset="-120"/>
              </a:rPr>
              <a:t>lt_range</a:t>
            </a:r>
            <a:r>
              <a:rPr lang="en-US" altLang="zh-TW" sz="1600" dirty="0">
                <a:solidFill>
                  <a:schemeClr val="accent5">
                    <a:lumMod val="20000"/>
                    <a:lumOff val="8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ASSIGNING FIELD-SYMBOL(</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&lt;</a:t>
            </a:r>
            <a:r>
              <a:rPr lang="en-US" altLang="zh-TW" sz="1600" dirty="0" err="1">
                <a:solidFill>
                  <a:schemeClr val="accent3">
                    <a:lumMod val="20000"/>
                    <a:lumOff val="80000"/>
                  </a:schemeClr>
                </a:solidFill>
                <a:latin typeface="IBM Plex Sans" panose="020B0503050203000203" pitchFamily="34" charset="0"/>
                <a:ea typeface="細明體" panose="02020509000000000000" pitchFamily="49" charset="-120"/>
              </a:rPr>
              <a:t>lfs_range</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 </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&lt;</a:t>
            </a:r>
            <a:r>
              <a:rPr lang="en-US" altLang="zh-TW" sz="1600" dirty="0" err="1">
                <a:solidFill>
                  <a:schemeClr val="accent3">
                    <a:lumMod val="20000"/>
                    <a:lumOff val="80000"/>
                  </a:schemeClr>
                </a:solidFill>
                <a:latin typeface="IBM Plex Sans" panose="020B0503050203000203" pitchFamily="34" charset="0"/>
                <a:ea typeface="細明體" panose="02020509000000000000" pitchFamily="49" charset="-120"/>
              </a:rPr>
              <a:t>lfs_range</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-sign, </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&lt;</a:t>
            </a:r>
            <a:r>
              <a:rPr lang="en-US" altLang="zh-TW" sz="1600" dirty="0" err="1">
                <a:solidFill>
                  <a:schemeClr val="accent3">
                    <a:lumMod val="20000"/>
                    <a:lumOff val="80000"/>
                  </a:schemeClr>
                </a:solidFill>
                <a:latin typeface="IBM Plex Sans" panose="020B0503050203000203" pitchFamily="34" charset="0"/>
                <a:ea typeface="細明體" panose="02020509000000000000" pitchFamily="49" charset="-120"/>
              </a:rPr>
              <a:t>lfs_range</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-option, </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&lt;</a:t>
            </a:r>
            <a:r>
              <a:rPr lang="en-US" altLang="zh-TW" sz="1600" dirty="0" err="1">
                <a:solidFill>
                  <a:schemeClr val="accent3">
                    <a:lumMod val="20000"/>
                    <a:lumOff val="80000"/>
                  </a:schemeClr>
                </a:solidFill>
                <a:latin typeface="IBM Plex Sans" panose="020B0503050203000203" pitchFamily="34" charset="0"/>
                <a:ea typeface="細明體" panose="02020509000000000000" pitchFamily="49" charset="-120"/>
              </a:rPr>
              <a:t>lfs_range</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-low, </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&lt;</a:t>
            </a:r>
            <a:r>
              <a:rPr lang="en-US" altLang="zh-TW" sz="1600" dirty="0" err="1">
                <a:solidFill>
                  <a:schemeClr val="accent3">
                    <a:lumMod val="20000"/>
                    <a:lumOff val="80000"/>
                  </a:schemeClr>
                </a:solidFill>
                <a:latin typeface="IBM Plex Sans" panose="020B0503050203000203" pitchFamily="34" charset="0"/>
                <a:ea typeface="細明體" panose="02020509000000000000" pitchFamily="49" charset="-120"/>
              </a:rPr>
              <a:t>lfs_range</a:t>
            </a:r>
            <a:r>
              <a:rPr lang="en-US" altLang="zh-TW" sz="1600" dirty="0">
                <a:solidFill>
                  <a:schemeClr val="accent3">
                    <a:lumMod val="20000"/>
                    <a:lumOff val="8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-high.</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ENDLOOP.</a:t>
            </a:r>
          </a:p>
        </p:txBody>
      </p:sp>
      <p:sp>
        <p:nvSpPr>
          <p:cNvPr id="5" name="文字方塊 4">
            <a:hlinkClick r:id="rId3" action="ppaction://hlinksldjump"/>
            <a:extLst>
              <a:ext uri="{FF2B5EF4-FFF2-40B4-BE49-F238E27FC236}">
                <a16:creationId xmlns:a16="http://schemas.microsoft.com/office/drawing/2014/main" id="{E9255621-D727-A54A-FB18-C1EFA2D0E5ED}"/>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文字方塊 2">
            <a:extLst>
              <a:ext uri="{FF2B5EF4-FFF2-40B4-BE49-F238E27FC236}">
                <a16:creationId xmlns:a16="http://schemas.microsoft.com/office/drawing/2014/main" id="{7D6E4131-3231-FF4E-32D1-9DECE29C881E}"/>
              </a:ext>
            </a:extLst>
          </p:cNvPr>
          <p:cNvSpPr txBox="1"/>
          <p:nvPr/>
        </p:nvSpPr>
        <p:spPr>
          <a:xfrm>
            <a:off x="7086600" y="4371052"/>
            <a:ext cx="3611880" cy="141732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Sign    Option   Low    High</a:t>
            </a:r>
          </a:p>
          <a:p>
            <a:r>
              <a:rPr lang="en-US" altLang="zh-TW" sz="2000" dirty="0">
                <a:solidFill>
                  <a:schemeClr val="accent3">
                    <a:lumMod val="50000"/>
                  </a:schemeClr>
                </a:solidFill>
                <a:latin typeface="IBM Plex Sans" charset="0"/>
                <a:ea typeface="IBM Plex Sans" charset="0"/>
                <a:cs typeface="IBM Plex Sans" charset="0"/>
              </a:rPr>
              <a:t>------------------------------</a:t>
            </a:r>
          </a:p>
          <a:p>
            <a:r>
              <a:rPr lang="en-US" altLang="zh-TW" sz="2000" dirty="0">
                <a:solidFill>
                  <a:schemeClr val="accent3">
                    <a:lumMod val="50000"/>
                  </a:schemeClr>
                </a:solidFill>
                <a:latin typeface="IBM Plex Sans" charset="0"/>
                <a:ea typeface="IBM Plex Sans" charset="0"/>
                <a:cs typeface="IBM Plex Sans" charset="0"/>
              </a:rPr>
              <a:t>   I          EQ          1           0</a:t>
            </a:r>
          </a:p>
          <a:p>
            <a:r>
              <a:rPr lang="en-US" altLang="zh-TW" sz="2000" dirty="0">
                <a:solidFill>
                  <a:schemeClr val="accent3">
                    <a:lumMod val="50000"/>
                  </a:schemeClr>
                </a:solidFill>
                <a:latin typeface="IBM Plex Sans" charset="0"/>
                <a:ea typeface="IBM Plex Sans" charset="0"/>
                <a:cs typeface="IBM Plex Sans" charset="0"/>
              </a:rPr>
              <a:t>   I          EQ          2           0</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90397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4</a:t>
            </a: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矩形 1">
            <a:extLst>
              <a:ext uri="{FF2B5EF4-FFF2-40B4-BE49-F238E27FC236}">
                <a16:creationId xmlns:a16="http://schemas.microsoft.com/office/drawing/2014/main" id="{12A249F4-9BAA-5195-BBBB-4DF28CD8F6B7}"/>
              </a:ext>
            </a:extLst>
          </p:cNvPr>
          <p:cNvSpPr/>
          <p:nvPr/>
        </p:nvSpPr>
        <p:spPr>
          <a:xfrm>
            <a:off x="619586" y="2423160"/>
            <a:ext cx="10982960" cy="5016758"/>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dirty="0">
                <a:solidFill>
                  <a:schemeClr val="bg2"/>
                </a:solidFill>
                <a:latin typeface="IBM Plex Sans" panose="020B0503050203000203" pitchFamily="34" charset="0"/>
                <a:ea typeface="細明體" panose="02020509000000000000" pitchFamily="49" charset="-120"/>
              </a:rPr>
              <a:t>WRITE: / 'Variant 3'.</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DATA: </a:t>
            </a: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 TYPE RANGE OF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ls_range</a:t>
            </a:r>
            <a:r>
              <a:rPr lang="en-US" altLang="zh-TW" sz="1600" dirty="0">
                <a:solidFill>
                  <a:schemeClr val="bg2"/>
                </a:solidFill>
                <a:latin typeface="IBM Plex Sans" panose="020B0503050203000203" pitchFamily="34" charset="0"/>
                <a:ea typeface="細明體" panose="02020509000000000000" pitchFamily="49" charset="-120"/>
              </a:rPr>
              <a:t> TYPE LINE OF </a:t>
            </a: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 Fill range table</a:t>
            </a:r>
            <a:endPar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endParaRP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-sign = 'I'.</a:t>
            </a: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-option = 'EQ'.</a:t>
            </a: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-low = 1.</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lt_range</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-low = 2.</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lt_range</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WRITE: 'Sign', space, 'Option', space, 'Low', space, 'High'.</a:t>
            </a:r>
          </a:p>
          <a:p>
            <a:r>
              <a:rPr lang="en-US" altLang="zh-TW" sz="1600" dirty="0">
                <a:solidFill>
                  <a:schemeClr val="bg2"/>
                </a:solidFill>
                <a:latin typeface="IBM Plex Sans" panose="020B0503050203000203" pitchFamily="34" charset="0"/>
                <a:ea typeface="細明體" panose="02020509000000000000" pitchFamily="49" charset="-120"/>
              </a:rPr>
              <a:t>WRITE: / '----------------------------------------------'.</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 ASSIGNING FIELD-SYMBOL(&lt;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a:t>
            </a:r>
          </a:p>
          <a:p>
            <a:r>
              <a:rPr lang="en-US" altLang="zh-TW" sz="1600" dirty="0">
                <a:solidFill>
                  <a:schemeClr val="bg2"/>
                </a:solidFill>
                <a:latin typeface="IBM Plex Sans" panose="020B0503050203000203" pitchFamily="34" charset="0"/>
                <a:ea typeface="細明體" panose="02020509000000000000" pitchFamily="49" charset="-120"/>
              </a:rPr>
              <a:t>    WRITE: /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&gt;-sign,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&gt;-option,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&gt;-low,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&gt;-high.</a:t>
            </a:r>
          </a:p>
          <a:p>
            <a:r>
              <a:rPr lang="en-US" altLang="zh-TW" sz="1600" dirty="0">
                <a:solidFill>
                  <a:schemeClr val="bg2"/>
                </a:solidFill>
                <a:latin typeface="IBM Plex Sans" panose="020B0503050203000203" pitchFamily="34" charset="0"/>
                <a:ea typeface="細明體" panose="02020509000000000000" pitchFamily="49" charset="-120"/>
              </a:rPr>
              <a:t>ENDLOOP.</a:t>
            </a:r>
          </a:p>
        </p:txBody>
      </p:sp>
      <p:sp>
        <p:nvSpPr>
          <p:cNvPr id="6" name="文字方塊 5">
            <a:extLst>
              <a:ext uri="{FF2B5EF4-FFF2-40B4-BE49-F238E27FC236}">
                <a16:creationId xmlns:a16="http://schemas.microsoft.com/office/drawing/2014/main" id="{AA5B9A8F-E55E-8252-6795-15B4179C1147}"/>
              </a:ext>
            </a:extLst>
          </p:cNvPr>
          <p:cNvSpPr txBox="1"/>
          <p:nvPr/>
        </p:nvSpPr>
        <p:spPr>
          <a:xfrm>
            <a:off x="10927080" y="2617200"/>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10283073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5</a:t>
            </a: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8FD3F208-3333-9324-2A6A-EC6730B6BB11}"/>
              </a:ext>
            </a:extLst>
          </p:cNvPr>
          <p:cNvSpPr/>
          <p:nvPr/>
        </p:nvSpPr>
        <p:spPr>
          <a:xfrm>
            <a:off x="640080" y="2355116"/>
            <a:ext cx="9804574" cy="5262979"/>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Value chaining</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 | Variant 4|.</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DATA : </a:t>
            </a: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 TYPE RANGE OF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VALUE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sign = 'I'</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option = 'EQ'</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 low = 1</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low = 2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sign = 'I'</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option = 'BT'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low = 5  high = 10 </a:t>
            </a:r>
            <a:r>
              <a:rPr lang="en-US" altLang="zh-TW" sz="16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WRITE : |SIGN | &amp; |Option   | &amp;  |Low      | &amp; |   High|.</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WRITE : / |----------------------------------------------|.</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 ASSIGNING </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&lt;</a:t>
            </a:r>
            <a:r>
              <a:rPr lang="en-US" altLang="zh-TW" sz="1600" dirty="0" err="1">
                <a:solidFill>
                  <a:schemeClr val="accent2">
                    <a:lumMod val="40000"/>
                    <a:lumOff val="60000"/>
                  </a:schemeClr>
                </a:solidFill>
                <a:latin typeface="IBM Plex Sans" panose="020B0503050203000203" pitchFamily="34" charset="0"/>
                <a:ea typeface="細明體" panose="02020509000000000000" pitchFamily="49" charset="-120"/>
              </a:rPr>
              <a:t>lfs_range</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 </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&lt;</a:t>
            </a:r>
            <a:r>
              <a:rPr lang="en-US" altLang="zh-TW" sz="1600" dirty="0" err="1">
                <a:solidFill>
                  <a:schemeClr val="accent2">
                    <a:lumMod val="40000"/>
                    <a:lumOff val="60000"/>
                  </a:schemeClr>
                </a:solidFill>
                <a:latin typeface="IBM Plex Sans" panose="020B0503050203000203" pitchFamily="34" charset="0"/>
                <a:ea typeface="細明體" panose="02020509000000000000" pitchFamily="49" charset="-120"/>
              </a:rPr>
              <a:t>lfs_range</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-sign, </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&lt;</a:t>
            </a:r>
            <a:r>
              <a:rPr lang="en-US" altLang="zh-TW" sz="1600" dirty="0" err="1">
                <a:solidFill>
                  <a:schemeClr val="accent2">
                    <a:lumMod val="40000"/>
                    <a:lumOff val="60000"/>
                  </a:schemeClr>
                </a:solidFill>
                <a:latin typeface="IBM Plex Sans" panose="020B0503050203000203" pitchFamily="34" charset="0"/>
                <a:ea typeface="細明體" panose="02020509000000000000" pitchFamily="49" charset="-120"/>
              </a:rPr>
              <a:t>lfs_range</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-option, </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&lt;</a:t>
            </a:r>
            <a:r>
              <a:rPr lang="en-US" altLang="zh-TW" sz="1600" dirty="0" err="1">
                <a:solidFill>
                  <a:schemeClr val="accent2">
                    <a:lumMod val="40000"/>
                    <a:lumOff val="60000"/>
                  </a:schemeClr>
                </a:solidFill>
                <a:latin typeface="IBM Plex Sans" panose="020B0503050203000203" pitchFamily="34" charset="0"/>
                <a:ea typeface="細明體" panose="02020509000000000000" pitchFamily="49" charset="-120"/>
              </a:rPr>
              <a:t>lfs_range</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-low, </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&lt;</a:t>
            </a:r>
            <a:r>
              <a:rPr lang="en-US" altLang="zh-TW" sz="1600" dirty="0" err="1">
                <a:solidFill>
                  <a:schemeClr val="accent2">
                    <a:lumMod val="40000"/>
                    <a:lumOff val="60000"/>
                  </a:schemeClr>
                </a:solidFill>
                <a:latin typeface="IBM Plex Sans" panose="020B0503050203000203" pitchFamily="34" charset="0"/>
                <a:ea typeface="細明體" panose="02020509000000000000" pitchFamily="49" charset="-120"/>
              </a:rPr>
              <a:t>lfs_range</a:t>
            </a:r>
            <a:r>
              <a:rPr lang="en-US" altLang="zh-TW" sz="1600" dirty="0">
                <a:solidFill>
                  <a:schemeClr val="accent2">
                    <a:lumMod val="40000"/>
                    <a:lumOff val="60000"/>
                  </a:schemeClr>
                </a:solidFill>
                <a:latin typeface="IBM Plex Sans" panose="020B0503050203000203" pitchFamily="34" charset="0"/>
                <a:ea typeface="細明體" panose="02020509000000000000" pitchFamily="49" charset="-120"/>
              </a:rPr>
              <a:t>&gt;</a:t>
            </a:r>
            <a:r>
              <a:rPr lang="en-US" altLang="zh-TW" sz="1600" dirty="0">
                <a:solidFill>
                  <a:schemeClr val="bg2"/>
                </a:solidFill>
                <a:latin typeface="IBM Plex Sans" panose="020B0503050203000203" pitchFamily="34" charset="0"/>
                <a:ea typeface="細明體" panose="02020509000000000000" pitchFamily="49" charset="-120"/>
              </a:rPr>
              <a:t>-high.</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ENDLOOP.</a:t>
            </a:r>
          </a:p>
        </p:txBody>
      </p:sp>
      <p:sp>
        <p:nvSpPr>
          <p:cNvPr id="5" name="文字方塊 4">
            <a:hlinkClick r:id="rId3" action="ppaction://hlinksldjump"/>
            <a:extLst>
              <a:ext uri="{FF2B5EF4-FFF2-40B4-BE49-F238E27FC236}">
                <a16:creationId xmlns:a16="http://schemas.microsoft.com/office/drawing/2014/main" id="{20823EB5-00A4-79BE-F4D2-19092608269D}"/>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文字方塊 2">
            <a:extLst>
              <a:ext uri="{FF2B5EF4-FFF2-40B4-BE49-F238E27FC236}">
                <a16:creationId xmlns:a16="http://schemas.microsoft.com/office/drawing/2014/main" id="{D37B86A5-F87A-CF56-8FA6-F3C3612DADF0}"/>
              </a:ext>
            </a:extLst>
          </p:cNvPr>
          <p:cNvSpPr txBox="1"/>
          <p:nvPr/>
        </p:nvSpPr>
        <p:spPr>
          <a:xfrm>
            <a:off x="6903720" y="5166360"/>
            <a:ext cx="3611880" cy="173736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Sign    Option   Low    High</a:t>
            </a:r>
          </a:p>
          <a:p>
            <a:r>
              <a:rPr lang="en-US" altLang="zh-TW" sz="2000" dirty="0">
                <a:solidFill>
                  <a:schemeClr val="accent3">
                    <a:lumMod val="50000"/>
                  </a:schemeClr>
                </a:solidFill>
                <a:latin typeface="IBM Plex Sans" charset="0"/>
                <a:ea typeface="IBM Plex Sans" charset="0"/>
                <a:cs typeface="IBM Plex Sans" charset="0"/>
              </a:rPr>
              <a:t>-----------------------------</a:t>
            </a:r>
          </a:p>
          <a:p>
            <a:r>
              <a:rPr lang="en-US" altLang="zh-TW" sz="2000" dirty="0">
                <a:solidFill>
                  <a:schemeClr val="accent3">
                    <a:lumMod val="50000"/>
                  </a:schemeClr>
                </a:solidFill>
                <a:latin typeface="IBM Plex Sans" charset="0"/>
                <a:ea typeface="IBM Plex Sans" charset="0"/>
                <a:cs typeface="IBM Plex Sans" charset="0"/>
              </a:rPr>
              <a:t>  I           EQ          1           0</a:t>
            </a:r>
          </a:p>
          <a:p>
            <a:r>
              <a:rPr lang="en-US" altLang="zh-TW" sz="2000" dirty="0">
                <a:solidFill>
                  <a:schemeClr val="accent3">
                    <a:lumMod val="50000"/>
                  </a:schemeClr>
                </a:solidFill>
                <a:latin typeface="IBM Plex Sans" charset="0"/>
                <a:ea typeface="IBM Plex Sans" charset="0"/>
                <a:cs typeface="IBM Plex Sans" charset="0"/>
              </a:rPr>
              <a:t>  I           EQ          2           0</a:t>
            </a:r>
          </a:p>
          <a:p>
            <a:r>
              <a:rPr lang="en-US" altLang="zh-TW" sz="2000" dirty="0">
                <a:solidFill>
                  <a:schemeClr val="accent3">
                    <a:lumMod val="50000"/>
                  </a:schemeClr>
                </a:solidFill>
                <a:latin typeface="IBM Plex Sans" charset="0"/>
                <a:ea typeface="IBM Plex Sans" charset="0"/>
                <a:cs typeface="IBM Plex Sans" charset="0"/>
              </a:rPr>
              <a:t>  I           BT          5          10</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41952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5</a:t>
            </a: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矩形 1">
            <a:extLst>
              <a:ext uri="{FF2B5EF4-FFF2-40B4-BE49-F238E27FC236}">
                <a16:creationId xmlns:a16="http://schemas.microsoft.com/office/drawing/2014/main" id="{12A249F4-9BAA-5195-BBBB-4DF28CD8F6B7}"/>
              </a:ext>
            </a:extLst>
          </p:cNvPr>
          <p:cNvSpPr/>
          <p:nvPr/>
        </p:nvSpPr>
        <p:spPr>
          <a:xfrm>
            <a:off x="619586" y="2423160"/>
            <a:ext cx="10982960" cy="5755422"/>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dirty="0">
                <a:solidFill>
                  <a:schemeClr val="bg2"/>
                </a:solidFill>
                <a:latin typeface="IBM Plex Sans" panose="020B0503050203000203" pitchFamily="34" charset="0"/>
                <a:ea typeface="細明體" panose="02020509000000000000" pitchFamily="49" charset="-120"/>
              </a:rPr>
              <a:t>WRITE: / 'Variant 4'.</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b="1" dirty="0">
                <a:solidFill>
                  <a:srgbClr val="FFFF00"/>
                </a:solidFill>
                <a:latin typeface="IBM Plex Sans" panose="020B0503050203000203" pitchFamily="34" charset="0"/>
                <a:ea typeface="細明體" panose="02020509000000000000" pitchFamily="49" charset="-120"/>
              </a:rPr>
              <a:t>CLEAR </a:t>
            </a:r>
            <a:r>
              <a:rPr lang="en-US" altLang="zh-TW" sz="1600" b="1" dirty="0" err="1">
                <a:solidFill>
                  <a:srgbClr val="FFFF00"/>
                </a:solidFill>
                <a:latin typeface="IBM Plex Sans" panose="020B0503050203000203" pitchFamily="34" charset="0"/>
                <a:ea typeface="細明體" panose="02020509000000000000" pitchFamily="49" charset="-120"/>
              </a:rPr>
              <a:t>lt_range</a:t>
            </a:r>
            <a:r>
              <a:rPr lang="en-US" altLang="zh-TW" sz="1600" b="1" dirty="0">
                <a:solidFill>
                  <a:srgbClr val="FFFF00"/>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 Fill 2</a:t>
            </a:r>
            <a:r>
              <a:rPr lang="en-US" altLang="zh-TW" sz="1600" i="1" baseline="30000" dirty="0">
                <a:solidFill>
                  <a:schemeClr val="accent2">
                    <a:lumMod val="40000"/>
                    <a:lumOff val="60000"/>
                  </a:schemeClr>
                </a:solidFill>
                <a:latin typeface="IBM Plex Sans" panose="020B0503050203000203" pitchFamily="34" charset="0"/>
                <a:ea typeface="細明體" panose="02020509000000000000" pitchFamily="49" charset="-120"/>
              </a:rPr>
              <a:t>nd</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 range table</a:t>
            </a:r>
            <a:endPar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endParaRP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-sign = 'I'.</a:t>
            </a: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-option = 'EQ'.</a:t>
            </a: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-low = 1.</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lt_range</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-low = 2.</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lt_range</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-option = 'BT'.</a:t>
            </a: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-low = 5.</a:t>
            </a:r>
          </a:p>
          <a:p>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-high = 10.</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ls_range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lt_range</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WRITE: 'Sign', space, 'Option', space, 'Low', space, 'High'.</a:t>
            </a:r>
          </a:p>
          <a:p>
            <a:r>
              <a:rPr lang="en-US" altLang="zh-TW" sz="1600" dirty="0">
                <a:solidFill>
                  <a:schemeClr val="bg2"/>
                </a:solidFill>
                <a:latin typeface="IBM Plex Sans" panose="020B0503050203000203" pitchFamily="34" charset="0"/>
                <a:ea typeface="細明體" panose="02020509000000000000" pitchFamily="49" charset="-120"/>
              </a:rPr>
              <a:t>WRITE: / '----------------------------------------------'.</a:t>
            </a:r>
          </a:p>
          <a:p>
            <a:r>
              <a:rPr lang="en-US" altLang="zh-TW" sz="1600" dirty="0">
                <a:solidFill>
                  <a:schemeClr val="bg2"/>
                </a:solidFill>
                <a:latin typeface="IBM Plex Sans" panose="020B0503050203000203" pitchFamily="34" charset="0"/>
                <a:ea typeface="細明體" panose="02020509000000000000" pitchFamily="49" charset="-120"/>
              </a:rPr>
              <a:t>LOOP AT </a:t>
            </a:r>
            <a:r>
              <a:rPr lang="en-US" altLang="zh-TW" sz="1600" dirty="0" err="1">
                <a:solidFill>
                  <a:schemeClr val="bg2"/>
                </a:solidFill>
                <a:latin typeface="IBM Plex Sans" panose="020B0503050203000203" pitchFamily="34" charset="0"/>
                <a:ea typeface="細明體" panose="02020509000000000000" pitchFamily="49" charset="-120"/>
              </a:rPr>
              <a:t>lt_range</a:t>
            </a:r>
            <a:r>
              <a:rPr lang="en-US" altLang="zh-TW" sz="1600" dirty="0">
                <a:solidFill>
                  <a:schemeClr val="bg2"/>
                </a:solidFill>
                <a:latin typeface="IBM Plex Sans" panose="020B0503050203000203" pitchFamily="34" charset="0"/>
                <a:ea typeface="細明體" panose="02020509000000000000" pitchFamily="49" charset="-120"/>
              </a:rPr>
              <a:t> ASSIGNING FIELD-SYMBOL(&lt;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a:t>
            </a:r>
          </a:p>
          <a:p>
            <a:r>
              <a:rPr lang="en-US" altLang="zh-TW" sz="1600" dirty="0">
                <a:solidFill>
                  <a:schemeClr val="bg2"/>
                </a:solidFill>
                <a:latin typeface="IBM Plex Sans" panose="020B0503050203000203" pitchFamily="34" charset="0"/>
                <a:ea typeface="細明體" panose="02020509000000000000" pitchFamily="49" charset="-120"/>
              </a:rPr>
              <a:t>  WRITE: /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&gt;-sign,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&gt;-option,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&gt;-low, &lt;</a:t>
            </a:r>
            <a:r>
              <a:rPr lang="en-US" altLang="zh-TW" sz="1600" dirty="0" err="1">
                <a:solidFill>
                  <a:schemeClr val="bg2"/>
                </a:solidFill>
                <a:latin typeface="IBM Plex Sans" panose="020B0503050203000203" pitchFamily="34" charset="0"/>
                <a:ea typeface="細明體" panose="02020509000000000000" pitchFamily="49" charset="-120"/>
              </a:rPr>
              <a:t>lfs_range</a:t>
            </a:r>
            <a:r>
              <a:rPr lang="en-US" altLang="zh-TW" sz="1600" dirty="0">
                <a:solidFill>
                  <a:schemeClr val="bg2"/>
                </a:solidFill>
                <a:latin typeface="IBM Plex Sans" panose="020B0503050203000203" pitchFamily="34" charset="0"/>
                <a:ea typeface="細明體" panose="02020509000000000000" pitchFamily="49" charset="-120"/>
              </a:rPr>
              <a:t>&gt;-high.</a:t>
            </a:r>
          </a:p>
          <a:p>
            <a:r>
              <a:rPr lang="en-US" altLang="zh-TW" sz="1600" dirty="0">
                <a:solidFill>
                  <a:schemeClr val="bg2"/>
                </a:solidFill>
                <a:latin typeface="IBM Plex Sans" panose="020B0503050203000203" pitchFamily="34" charset="0"/>
                <a:ea typeface="細明體" panose="02020509000000000000" pitchFamily="49" charset="-120"/>
              </a:rPr>
              <a:t>ENDLOOP.</a:t>
            </a:r>
          </a:p>
        </p:txBody>
      </p:sp>
      <p:sp>
        <p:nvSpPr>
          <p:cNvPr id="6" name="文字方塊 5">
            <a:extLst>
              <a:ext uri="{FF2B5EF4-FFF2-40B4-BE49-F238E27FC236}">
                <a16:creationId xmlns:a16="http://schemas.microsoft.com/office/drawing/2014/main" id="{AA5B9A8F-E55E-8252-6795-15B4179C1147}"/>
              </a:ext>
            </a:extLst>
          </p:cNvPr>
          <p:cNvSpPr txBox="1"/>
          <p:nvPr/>
        </p:nvSpPr>
        <p:spPr>
          <a:xfrm>
            <a:off x="10927080" y="2617200"/>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18283604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6</a:t>
            </a: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877AD479-DBDE-D8CD-5515-1B19054E0377}"/>
              </a:ext>
            </a:extLst>
          </p:cNvPr>
          <p:cNvSpPr/>
          <p:nvPr/>
        </p:nvSpPr>
        <p:spPr>
          <a:xfrm>
            <a:off x="640080" y="2355116"/>
            <a:ext cx="9804574" cy="3539430"/>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VALUE-DEFAULT pair</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DATA : </a:t>
            </a:r>
            <a:r>
              <a:rPr lang="en-US" altLang="zh-TW" sz="1600" dirty="0" err="1">
                <a:solidFill>
                  <a:schemeClr val="bg2"/>
                </a:solidFill>
                <a:latin typeface="IBM Plex Sans" panose="020B0503050203000203" pitchFamily="34" charset="0"/>
                <a:ea typeface="細明體" panose="02020509000000000000" pitchFamily="49" charset="-120"/>
              </a:rPr>
              <a:t>lt_values</a:t>
            </a:r>
            <a:r>
              <a:rPr lang="en-US" altLang="zh-TW" sz="1600" dirty="0">
                <a:solidFill>
                  <a:schemeClr val="bg2"/>
                </a:solidFill>
                <a:latin typeface="IBM Plex Sans" panose="020B0503050203000203" pitchFamily="34" charset="0"/>
                <a:ea typeface="細明體" panose="02020509000000000000" pitchFamily="49" charset="-120"/>
              </a:rPr>
              <a:t> TYPE STANDARD TABLE OF </a:t>
            </a:r>
            <a:r>
              <a:rPr lang="en-US" altLang="zh-TW" sz="1600" dirty="0" err="1">
                <a:solidFill>
                  <a:schemeClr val="bg2"/>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 WITH EMPTY KEY.</a:t>
            </a:r>
          </a:p>
          <a:p>
            <a:r>
              <a:rPr lang="en-US" altLang="zh-TW" sz="1600" dirty="0">
                <a:solidFill>
                  <a:schemeClr val="bg2"/>
                </a:solidFill>
                <a:latin typeface="IBM Plex Sans" panose="020B0503050203000203" pitchFamily="34" charset="0"/>
                <a:ea typeface="細明體" panose="02020509000000000000" pitchFamily="49" charset="-120"/>
              </a:rPr>
              <a:t>DATA :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p>
          <a:p>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err="1">
                <a:solidFill>
                  <a:schemeClr val="bg2"/>
                </a:solidFill>
                <a:latin typeface="IBM Plex Sans" panose="020B0503050203000203" pitchFamily="34" charset="0"/>
                <a:ea typeface="細明體" panose="02020509000000000000" pitchFamily="49" charset="-120"/>
              </a:rPr>
              <a:t>lt_values</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VALUE</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rgbClr val="FFC000"/>
                </a:solidFill>
                <a:latin typeface="IBM Plex Sans" panose="020B0503050203000203" pitchFamily="34" charset="0"/>
                <a:ea typeface="細明體" panose="02020509000000000000" pitchFamily="49" charset="-120"/>
              </a:rPr>
              <a:t>ltty_value</a:t>
            </a:r>
            <a:r>
              <a:rPr lang="en-US" altLang="zh-TW" sz="1600" dirty="0">
                <a:solidFill>
                  <a:srgbClr val="FFC000"/>
                </a:solidFill>
                <a:latin typeface="IBM Plex Sans" panose="020B0503050203000203" pitchFamily="34" charset="0"/>
                <a:ea typeface="細明體" panose="02020509000000000000" pitchFamily="49" charset="-120"/>
              </a:rPr>
              <a:t>(</a:t>
            </a:r>
            <a:br>
              <a:rPr lang="en-US" altLang="zh-TW" sz="1600" dirty="0">
                <a:solidFill>
                  <a:srgbClr val="FFC000"/>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 field1 = 1 field2 = 5 )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 field1 = 1 )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 field1 = 2 field2 = 7 ) </a:t>
            </a:r>
            <a:r>
              <a:rPr lang="en-US" altLang="zh-TW" sz="1600"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DO</a:t>
            </a:r>
            <a:r>
              <a:rPr lang="en-US" altLang="zh-TW" sz="1600" dirty="0">
                <a:solidFill>
                  <a:schemeClr val="bg2"/>
                </a:solidFill>
                <a:latin typeface="IBM Plex Sans" panose="020B0503050203000203" pitchFamily="34" charset="0"/>
                <a:ea typeface="細明體" panose="02020509000000000000" pitchFamily="49" charset="-120"/>
              </a:rPr>
              <a:t> 5 </a:t>
            </a:r>
            <a:r>
              <a:rPr lang="en-US" altLang="zh-TW" sz="1600" b="1" dirty="0">
                <a:solidFill>
                  <a:schemeClr val="bg2"/>
                </a:solidFill>
                <a:latin typeface="IBM Plex Sans" panose="020B0503050203000203" pitchFamily="34" charset="0"/>
                <a:ea typeface="細明體" panose="02020509000000000000" pitchFamily="49" charset="-120"/>
              </a:rPr>
              <a:t>TIMES</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VALUE #</a:t>
            </a:r>
            <a:r>
              <a:rPr lang="en-US" altLang="zh-TW" sz="1600" dirty="0">
                <a:solidFill>
                  <a:srgbClr val="FFC000"/>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lt_values</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sy</a:t>
            </a:r>
            <a:r>
              <a:rPr lang="en-US" altLang="zh-TW" sz="1600" dirty="0">
                <a:solidFill>
                  <a:schemeClr val="bg2"/>
                </a:solidFill>
                <a:latin typeface="IBM Plex Sans" panose="020B0503050203000203" pitchFamily="34" charset="0"/>
                <a:ea typeface="細明體" panose="02020509000000000000" pitchFamily="49" charset="-120"/>
              </a:rPr>
              <a:t>-index ]-field2  </a:t>
            </a:r>
            <a:r>
              <a:rPr lang="en-US" altLang="zh-TW" sz="1600" b="1" dirty="0">
                <a:solidFill>
                  <a:srgbClr val="FFC000"/>
                </a:solidFill>
                <a:latin typeface="IBM Plex Sans" panose="020B0503050203000203" pitchFamily="34" charset="0"/>
                <a:ea typeface="細明體" panose="02020509000000000000" pitchFamily="49" charset="-120"/>
              </a:rPr>
              <a:t>DEFAULT</a:t>
            </a:r>
            <a:r>
              <a:rPr lang="en-US" altLang="zh-TW" sz="1600" dirty="0">
                <a:solidFill>
                  <a:schemeClr val="accent1">
                    <a:lumMod val="60000"/>
                    <a:lumOff val="40000"/>
                  </a:schemeClr>
                </a:solidFill>
                <a:latin typeface="IBM Plex Sans" panose="020B0503050203000203" pitchFamily="34" charset="0"/>
                <a:ea typeface="細明體" panose="02020509000000000000" pitchFamily="49" charset="-120"/>
              </a:rPr>
              <a:t> -1 </a:t>
            </a:r>
            <a:r>
              <a:rPr lang="en-US" altLang="zh-TW" sz="1600"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     WRITE : /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ENDDO</a:t>
            </a:r>
            <a:r>
              <a:rPr lang="en-US" altLang="zh-TW" sz="1600" dirty="0">
                <a:solidFill>
                  <a:schemeClr val="bg2"/>
                </a:solidFill>
                <a:latin typeface="IBM Plex Sans" panose="020B0503050203000203" pitchFamily="34" charset="0"/>
                <a:ea typeface="細明體" panose="02020509000000000000" pitchFamily="49" charset="-120"/>
              </a:rPr>
              <a:t>. </a:t>
            </a:r>
          </a:p>
        </p:txBody>
      </p:sp>
      <p:sp>
        <p:nvSpPr>
          <p:cNvPr id="5" name="文字方塊 4">
            <a:hlinkClick r:id="rId3" action="ppaction://hlinksldjump"/>
            <a:extLst>
              <a:ext uri="{FF2B5EF4-FFF2-40B4-BE49-F238E27FC236}">
                <a16:creationId xmlns:a16="http://schemas.microsoft.com/office/drawing/2014/main" id="{8E9ABF31-78E7-C8A5-30FA-0A3C6E8B5761}"/>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文字方塊 2">
            <a:extLst>
              <a:ext uri="{FF2B5EF4-FFF2-40B4-BE49-F238E27FC236}">
                <a16:creationId xmlns:a16="http://schemas.microsoft.com/office/drawing/2014/main" id="{E612BC00-0F2F-1AB8-9823-D1E3BD82CFED}"/>
              </a:ext>
            </a:extLst>
          </p:cNvPr>
          <p:cNvSpPr txBox="1"/>
          <p:nvPr/>
        </p:nvSpPr>
        <p:spPr>
          <a:xfrm>
            <a:off x="9738360" y="3886200"/>
            <a:ext cx="914400" cy="1692953"/>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5</a:t>
            </a:r>
          </a:p>
          <a:p>
            <a:r>
              <a:rPr lang="en-US" altLang="zh-TW" sz="2000" dirty="0">
                <a:solidFill>
                  <a:schemeClr val="accent3">
                    <a:lumMod val="50000"/>
                  </a:schemeClr>
                </a:solidFill>
                <a:latin typeface="IBM Plex Sans" charset="0"/>
                <a:ea typeface="IBM Plex Sans" charset="0"/>
                <a:cs typeface="IBM Plex Sans" charset="0"/>
              </a:rPr>
              <a:t>0</a:t>
            </a:r>
          </a:p>
          <a:p>
            <a:r>
              <a:rPr lang="en-US" altLang="zh-TW" sz="2000" dirty="0">
                <a:solidFill>
                  <a:schemeClr val="accent3">
                    <a:lumMod val="50000"/>
                  </a:schemeClr>
                </a:solidFill>
                <a:latin typeface="IBM Plex Sans" charset="0"/>
                <a:ea typeface="IBM Plex Sans" charset="0"/>
                <a:cs typeface="IBM Plex Sans" charset="0"/>
              </a:rPr>
              <a:t>7</a:t>
            </a:r>
          </a:p>
          <a:p>
            <a:r>
              <a:rPr lang="en-US" altLang="zh-TW" sz="2000" dirty="0">
                <a:solidFill>
                  <a:schemeClr val="accent3">
                    <a:lumMod val="50000"/>
                  </a:schemeClr>
                </a:solidFill>
                <a:latin typeface="IBM Plex Sans" charset="0"/>
                <a:ea typeface="IBM Plex Sans" charset="0"/>
                <a:cs typeface="IBM Plex Sans" charset="0"/>
              </a:rPr>
              <a:t>1-</a:t>
            </a:r>
          </a:p>
          <a:p>
            <a:r>
              <a:rPr lang="en-US" altLang="zh-TW" sz="2000" dirty="0">
                <a:solidFill>
                  <a:schemeClr val="accent3">
                    <a:lumMod val="50000"/>
                  </a:schemeClr>
                </a:solidFill>
                <a:latin typeface="IBM Plex Sans" charset="0"/>
                <a:ea typeface="IBM Plex Sans" charset="0"/>
                <a:cs typeface="IBM Plex Sans" charset="0"/>
              </a:rPr>
              <a:t>1-</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97854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VALUE Expressions</a:t>
            </a:r>
            <a:r>
              <a:rPr lang="zh-TW" altLang="en-US" b="1" dirty="0"/>
              <a:t> </a:t>
            </a:r>
            <a:r>
              <a:rPr lang="en-US" altLang="zh-TW" b="1" dirty="0"/>
              <a:t>-</a:t>
            </a:r>
            <a:r>
              <a:rPr lang="zh-TW" altLang="en-US" b="1" dirty="0"/>
              <a:t> </a:t>
            </a:r>
            <a:r>
              <a:rPr lang="en-US" altLang="zh-TW" b="1" dirty="0"/>
              <a:t>6</a:t>
            </a: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矩形 1">
            <a:extLst>
              <a:ext uri="{FF2B5EF4-FFF2-40B4-BE49-F238E27FC236}">
                <a16:creationId xmlns:a16="http://schemas.microsoft.com/office/drawing/2014/main" id="{12A249F4-9BAA-5195-BBBB-4DF28CD8F6B7}"/>
              </a:ext>
            </a:extLst>
          </p:cNvPr>
          <p:cNvSpPr/>
          <p:nvPr/>
        </p:nvSpPr>
        <p:spPr>
          <a:xfrm>
            <a:off x="619586" y="2423160"/>
            <a:ext cx="6238414" cy="4031873"/>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dirty="0">
                <a:solidFill>
                  <a:schemeClr val="bg2"/>
                </a:solidFill>
                <a:latin typeface="IBM Plex Sans" panose="020B0503050203000203" pitchFamily="34" charset="0"/>
                <a:ea typeface="細明體" panose="02020509000000000000" pitchFamily="49" charset="-120"/>
              </a:rPr>
              <a:t>DATA: </a:t>
            </a:r>
            <a:r>
              <a:rPr lang="en-US" altLang="zh-TW" sz="1600" dirty="0" err="1">
                <a:solidFill>
                  <a:schemeClr val="bg2"/>
                </a:solidFill>
                <a:latin typeface="IBM Plex Sans" panose="020B0503050203000203" pitchFamily="34" charset="0"/>
                <a:ea typeface="細明體" panose="02020509000000000000" pitchFamily="49" charset="-120"/>
              </a:rPr>
              <a:t>lt_values</a:t>
            </a:r>
            <a:r>
              <a:rPr lang="en-US" altLang="zh-TW" sz="1600" dirty="0">
                <a:solidFill>
                  <a:schemeClr val="bg2"/>
                </a:solidFill>
                <a:latin typeface="IBM Plex Sans" panose="020B0503050203000203" pitchFamily="34" charset="0"/>
                <a:ea typeface="細明體" panose="02020509000000000000" pitchFamily="49" charset="-120"/>
              </a:rPr>
              <a:t> TYPE STANDARD TABLE OF </a:t>
            </a:r>
            <a:r>
              <a:rPr lang="en-US" altLang="zh-TW" sz="1600" dirty="0" err="1">
                <a:solidFill>
                  <a:schemeClr val="bg2"/>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ls_value</a:t>
            </a:r>
            <a:r>
              <a:rPr lang="en-US" altLang="zh-TW" sz="1600" dirty="0">
                <a:solidFill>
                  <a:schemeClr val="bg2"/>
                </a:solidFill>
                <a:latin typeface="IBM Plex Sans" panose="020B0503050203000203" pitchFamily="34" charset="0"/>
                <a:ea typeface="細明體" panose="02020509000000000000" pitchFamily="49" charset="-120"/>
              </a:rPr>
              <a:t>  TYPE </a:t>
            </a:r>
            <a:r>
              <a:rPr lang="en-US" altLang="zh-TW" sz="1600" dirty="0" err="1">
                <a:solidFill>
                  <a:schemeClr val="bg2"/>
                </a:solidFill>
                <a:latin typeface="IBM Plex Sans" panose="020B0503050203000203" pitchFamily="34" charset="0"/>
                <a:ea typeface="細明體" panose="02020509000000000000" pitchFamily="49" charset="-120"/>
              </a:rPr>
              <a:t>lty_value</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ls_value-field1 = 1.</a:t>
            </a:r>
          </a:p>
          <a:p>
            <a:r>
              <a:rPr lang="en-US" altLang="zh-TW" sz="1600" dirty="0">
                <a:solidFill>
                  <a:srgbClr val="E4E6A2"/>
                </a:solidFill>
                <a:latin typeface="IBM Plex Sans" panose="020B0503050203000203" pitchFamily="34" charset="0"/>
                <a:ea typeface="細明體" panose="02020509000000000000" pitchFamily="49" charset="-120"/>
              </a:rPr>
              <a:t>ls_value-field2 = 5.</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CLEAR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a:t>
            </a:r>
          </a:p>
          <a:p>
            <a:r>
              <a:rPr lang="en-US" altLang="zh-TW" sz="1600" dirty="0">
                <a:solidFill>
                  <a:srgbClr val="E4E6A2"/>
                </a:solidFill>
                <a:latin typeface="IBM Plex Sans" panose="020B0503050203000203" pitchFamily="34" charset="0"/>
                <a:ea typeface="細明體" panose="02020509000000000000" pitchFamily="49" charset="-120"/>
              </a:rPr>
              <a:t>ls_value-field1 = 1.</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a:p>
            <a:endParaRPr lang="en-US" altLang="zh-TW" sz="1600" dirty="0">
              <a:solidFill>
                <a:srgbClr val="E4E6A2"/>
              </a:solidFill>
              <a:latin typeface="IBM Plex Sans" panose="020B0503050203000203" pitchFamily="34" charset="0"/>
              <a:ea typeface="細明體" panose="02020509000000000000" pitchFamily="49" charset="-120"/>
            </a:endParaRPr>
          </a:p>
          <a:p>
            <a:r>
              <a:rPr lang="en-US" altLang="zh-TW" sz="1600" dirty="0">
                <a:solidFill>
                  <a:srgbClr val="E4E6A2"/>
                </a:solidFill>
                <a:latin typeface="IBM Plex Sans" panose="020B0503050203000203" pitchFamily="34" charset="0"/>
                <a:ea typeface="細明體" panose="02020509000000000000" pitchFamily="49" charset="-120"/>
              </a:rPr>
              <a:t>CLEAR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a:t>
            </a:r>
          </a:p>
          <a:p>
            <a:r>
              <a:rPr lang="en-US" altLang="zh-TW" sz="1600" dirty="0">
                <a:solidFill>
                  <a:srgbClr val="E4E6A2"/>
                </a:solidFill>
                <a:latin typeface="IBM Plex Sans" panose="020B0503050203000203" pitchFamily="34" charset="0"/>
                <a:ea typeface="細明體" panose="02020509000000000000" pitchFamily="49" charset="-120"/>
              </a:rPr>
              <a:t>ls_value-field1 = 2.</a:t>
            </a:r>
          </a:p>
          <a:p>
            <a:r>
              <a:rPr lang="en-US" altLang="zh-TW" sz="1600" dirty="0">
                <a:solidFill>
                  <a:srgbClr val="E4E6A2"/>
                </a:solidFill>
                <a:latin typeface="IBM Plex Sans" panose="020B0503050203000203" pitchFamily="34" charset="0"/>
                <a:ea typeface="細明體" panose="02020509000000000000" pitchFamily="49" charset="-120"/>
              </a:rPr>
              <a:t>ls_value-field2 = 7.</a:t>
            </a:r>
          </a:p>
          <a:p>
            <a:r>
              <a:rPr lang="en-US" altLang="zh-TW" sz="1600" dirty="0">
                <a:solidFill>
                  <a:srgbClr val="E4E6A2"/>
                </a:solidFill>
                <a:latin typeface="IBM Plex Sans" panose="020B0503050203000203" pitchFamily="34" charset="0"/>
                <a:ea typeface="細明體" panose="02020509000000000000" pitchFamily="49" charset="-120"/>
              </a:rPr>
              <a:t>APPEND </a:t>
            </a:r>
            <a:r>
              <a:rPr lang="en-US" altLang="zh-TW" sz="1600" dirty="0" err="1">
                <a:solidFill>
                  <a:srgbClr val="E4E6A2"/>
                </a:solidFill>
                <a:latin typeface="IBM Plex Sans" panose="020B0503050203000203" pitchFamily="34" charset="0"/>
                <a:ea typeface="細明體" panose="02020509000000000000" pitchFamily="49" charset="-120"/>
              </a:rPr>
              <a:t>ls_value</a:t>
            </a:r>
            <a:r>
              <a:rPr lang="en-US" altLang="zh-TW" sz="1600" dirty="0">
                <a:solidFill>
                  <a:srgbClr val="E4E6A2"/>
                </a:solidFill>
                <a:latin typeface="IBM Plex Sans" panose="020B0503050203000203" pitchFamily="34" charset="0"/>
                <a:ea typeface="細明體" panose="02020509000000000000" pitchFamily="49" charset="-120"/>
              </a:rPr>
              <a:t> TO </a:t>
            </a:r>
            <a:r>
              <a:rPr lang="en-US" altLang="zh-TW" sz="1600" dirty="0" err="1">
                <a:solidFill>
                  <a:srgbClr val="E4E6A2"/>
                </a:solidFill>
                <a:latin typeface="IBM Plex Sans" panose="020B0503050203000203" pitchFamily="34" charset="0"/>
                <a:ea typeface="細明體" panose="02020509000000000000" pitchFamily="49" charset="-120"/>
              </a:rPr>
              <a:t>lt_values</a:t>
            </a:r>
            <a:r>
              <a:rPr lang="en-US" altLang="zh-TW" sz="1600" dirty="0">
                <a:solidFill>
                  <a:srgbClr val="E4E6A2"/>
                </a:solidFill>
                <a:latin typeface="IBM Plex Sans" panose="020B0503050203000203" pitchFamily="34" charset="0"/>
                <a:ea typeface="細明體" panose="02020509000000000000" pitchFamily="49" charset="-120"/>
              </a:rPr>
              <a:t>.</a:t>
            </a:r>
          </a:p>
        </p:txBody>
      </p:sp>
      <p:sp>
        <p:nvSpPr>
          <p:cNvPr id="6" name="文字方塊 5">
            <a:extLst>
              <a:ext uri="{FF2B5EF4-FFF2-40B4-BE49-F238E27FC236}">
                <a16:creationId xmlns:a16="http://schemas.microsoft.com/office/drawing/2014/main" id="{AA5B9A8F-E55E-8252-6795-15B4179C1147}"/>
              </a:ext>
            </a:extLst>
          </p:cNvPr>
          <p:cNvSpPr txBox="1"/>
          <p:nvPr/>
        </p:nvSpPr>
        <p:spPr>
          <a:xfrm>
            <a:off x="6217920" y="2560320"/>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
        <p:nvSpPr>
          <p:cNvPr id="3" name="矩形 2">
            <a:extLst>
              <a:ext uri="{FF2B5EF4-FFF2-40B4-BE49-F238E27FC236}">
                <a16:creationId xmlns:a16="http://schemas.microsoft.com/office/drawing/2014/main" id="{4193EB4F-E492-05A0-48A5-61C76D9D2A07}"/>
              </a:ext>
            </a:extLst>
          </p:cNvPr>
          <p:cNvSpPr/>
          <p:nvPr/>
        </p:nvSpPr>
        <p:spPr>
          <a:xfrm>
            <a:off x="7086600" y="2423160"/>
            <a:ext cx="6238414" cy="4031873"/>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b="1" dirty="0">
                <a:solidFill>
                  <a:schemeClr val="bg2"/>
                </a:solidFill>
                <a:latin typeface="IBM Plex Sans" panose="020B0503050203000203" pitchFamily="34" charset="0"/>
                <a:ea typeface="細明體" panose="02020509000000000000" pitchFamily="49" charset="-120"/>
              </a:rPr>
              <a:t>DO</a:t>
            </a:r>
            <a:r>
              <a:rPr lang="en-US" altLang="zh-TW" sz="1600" dirty="0">
                <a:solidFill>
                  <a:schemeClr val="bg2"/>
                </a:solidFill>
                <a:latin typeface="IBM Plex Sans" panose="020B0503050203000203" pitchFamily="34" charset="0"/>
                <a:ea typeface="細明體" panose="02020509000000000000" pitchFamily="49" charset="-120"/>
              </a:rPr>
              <a:t> 5 </a:t>
            </a:r>
            <a:r>
              <a:rPr lang="en-US" altLang="zh-TW" sz="1600" b="1" dirty="0">
                <a:solidFill>
                  <a:schemeClr val="bg2"/>
                </a:solidFill>
                <a:latin typeface="IBM Plex Sans" panose="020B0503050203000203" pitchFamily="34" charset="0"/>
                <a:ea typeface="細明體" panose="02020509000000000000" pitchFamily="49" charset="-120"/>
              </a:rPr>
              <a:t>TIMES</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CLEAR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READ TABLE </a:t>
            </a:r>
            <a:r>
              <a:rPr lang="en-US" altLang="zh-TW" sz="1600" dirty="0" err="1">
                <a:solidFill>
                  <a:srgbClr val="92D050"/>
                </a:solidFill>
                <a:latin typeface="IBM Plex Sans" panose="020B0503050203000203" pitchFamily="34" charset="0"/>
                <a:ea typeface="細明體" panose="02020509000000000000" pitchFamily="49" charset="-120"/>
              </a:rPr>
              <a:t>lt_values</a:t>
            </a:r>
            <a:r>
              <a:rPr lang="en-US" altLang="zh-TW" sz="1600"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INTO</a:t>
            </a:r>
            <a:r>
              <a:rPr lang="en-US" altLang="zh-TW" sz="1600" dirty="0">
                <a:solidFill>
                  <a:srgbClr val="00CC99"/>
                </a:solidFill>
                <a:latin typeface="IBM Plex Sans" panose="020B0503050203000203" pitchFamily="34" charset="0"/>
                <a:ea typeface="細明體" panose="02020509000000000000" pitchFamily="49" charset="-120"/>
              </a:rPr>
              <a:t> </a:t>
            </a:r>
            <a:r>
              <a:rPr lang="en-US" altLang="zh-TW" sz="1600" dirty="0" err="1">
                <a:solidFill>
                  <a:srgbClr val="92D050"/>
                </a:solidFill>
                <a:latin typeface="IBM Plex Sans" panose="020B0503050203000203" pitchFamily="34" charset="0"/>
                <a:ea typeface="細明體" panose="02020509000000000000" pitchFamily="49" charset="-120"/>
              </a:rPr>
              <a:t>ls_value</a:t>
            </a:r>
            <a:r>
              <a:rPr lang="en-US" altLang="zh-TW" sz="1600" dirty="0">
                <a:solidFill>
                  <a:srgbClr val="92D050"/>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INDEX</a:t>
            </a:r>
            <a:r>
              <a:rPr lang="en-US" altLang="zh-TW" sz="1600" dirty="0">
                <a:solidFill>
                  <a:srgbClr val="00CC99"/>
                </a:solidFill>
                <a:latin typeface="IBM Plex Sans" panose="020B0503050203000203" pitchFamily="34" charset="0"/>
                <a:ea typeface="細明體" panose="02020509000000000000" pitchFamily="49" charset="-120"/>
              </a:rPr>
              <a:t> </a:t>
            </a:r>
            <a:r>
              <a:rPr lang="en-US" altLang="zh-TW" sz="1600" dirty="0" err="1">
                <a:solidFill>
                  <a:srgbClr val="92D050"/>
                </a:solidFill>
                <a:latin typeface="IBM Plex Sans" panose="020B0503050203000203" pitchFamily="34" charset="0"/>
                <a:ea typeface="細明體" panose="02020509000000000000" pitchFamily="49" charset="-120"/>
              </a:rPr>
              <a:t>sy</a:t>
            </a:r>
            <a:r>
              <a:rPr lang="en-US" altLang="zh-TW" sz="1600" dirty="0">
                <a:solidFill>
                  <a:srgbClr val="92D050"/>
                </a:solidFill>
                <a:latin typeface="IBM Plex Sans" panose="020B0503050203000203" pitchFamily="34" charset="0"/>
                <a:ea typeface="細明體" panose="02020509000000000000" pitchFamily="49" charset="-120"/>
              </a:rPr>
              <a:t>-index</a:t>
            </a:r>
            <a:r>
              <a:rPr lang="en-US" altLang="zh-TW" sz="1600" dirty="0">
                <a:solidFill>
                  <a:srgbClr val="E4E6A2"/>
                </a:solidFill>
                <a:latin typeface="IBM Plex Sans" panose="020B0503050203000203" pitchFamily="34" charset="0"/>
                <a:ea typeface="細明體" panose="02020509000000000000" pitchFamily="49" charset="-120"/>
              </a:rPr>
              <a:t>.</a:t>
            </a:r>
          </a:p>
          <a:p>
            <a:r>
              <a:rPr lang="en-US" altLang="zh-TW" sz="1600" dirty="0">
                <a:solidFill>
                  <a:schemeClr val="bg2"/>
                </a:solidFill>
                <a:latin typeface="IBM Plex Sans" panose="020B0503050203000203" pitchFamily="34" charset="0"/>
                <a:ea typeface="細明體" panose="02020509000000000000" pitchFamily="49" charset="-120"/>
              </a:rPr>
              <a:t>  IF </a:t>
            </a:r>
            <a:r>
              <a:rPr lang="en-US" altLang="zh-TW" sz="1600" dirty="0" err="1">
                <a:solidFill>
                  <a:schemeClr val="bg2"/>
                </a:solidFill>
                <a:latin typeface="IBM Plex Sans" panose="020B0503050203000203" pitchFamily="34" charset="0"/>
                <a:ea typeface="細明體" panose="02020509000000000000" pitchFamily="49" charset="-120"/>
              </a:rPr>
              <a:t>sy-subrc</a:t>
            </a:r>
            <a:r>
              <a:rPr lang="en-US" altLang="zh-TW" sz="1600" dirty="0">
                <a:solidFill>
                  <a:schemeClr val="bg2"/>
                </a:solidFill>
                <a:latin typeface="IBM Plex Sans" panose="020B0503050203000203" pitchFamily="34" charset="0"/>
                <a:ea typeface="細明體" panose="02020509000000000000" pitchFamily="49" charset="-120"/>
              </a:rPr>
              <a:t> = 0.</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E4E6A2"/>
                </a:solidFill>
                <a:latin typeface="IBM Plex Sans" panose="020B0503050203000203" pitchFamily="34" charset="0"/>
                <a:ea typeface="細明體" panose="02020509000000000000" pitchFamily="49" charset="-120"/>
              </a:rPr>
              <a:t>IF ls_value-field2 IS INITIAL.</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 = -1.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 if</a:t>
            </a:r>
            <a:r>
              <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field2 is</a:t>
            </a:r>
            <a:r>
              <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empty</a:t>
            </a:r>
            <a:r>
              <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rPr>
              <a:t>，</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default value is</a:t>
            </a:r>
            <a:r>
              <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-1</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E4E6A2"/>
                </a:solidFill>
                <a:latin typeface="IBM Plex Sans" panose="020B0503050203000203" pitchFamily="34" charset="0"/>
                <a:ea typeface="細明體" panose="02020509000000000000" pitchFamily="49" charset="-120"/>
              </a:rPr>
              <a:t>ELSE.</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 = ls_value-field2.</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a:solidFill>
                  <a:srgbClr val="E4E6A2"/>
                </a:solidFill>
                <a:latin typeface="IBM Plex Sans" panose="020B0503050203000203" pitchFamily="34" charset="0"/>
                <a:ea typeface="細明體" panose="02020509000000000000" pitchFamily="49" charset="-120"/>
              </a:rPr>
              <a:t>ENDIF.</a:t>
            </a:r>
          </a:p>
          <a:p>
            <a:r>
              <a:rPr lang="en-US" altLang="zh-TW" sz="1600" dirty="0">
                <a:solidFill>
                  <a:schemeClr val="bg2"/>
                </a:solidFill>
                <a:latin typeface="IBM Plex Sans" panose="020B0503050203000203" pitchFamily="34" charset="0"/>
                <a:ea typeface="細明體" panose="02020509000000000000" pitchFamily="49" charset="-120"/>
              </a:rPr>
              <a:t>  ELSE.</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 = -1.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 default</a:t>
            </a:r>
            <a:r>
              <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value</a:t>
            </a:r>
            <a:r>
              <a:rPr lang="zh-TW" altLang="en-US" sz="1600" i="1" dirty="0">
                <a:solidFill>
                  <a:schemeClr val="accent2">
                    <a:lumMod val="40000"/>
                    <a:lumOff val="60000"/>
                  </a:schemeClr>
                </a:solidFill>
                <a:latin typeface="IBM Plex Sans" panose="020B0503050203000203" pitchFamily="34" charset="0"/>
                <a:ea typeface="細明體" panose="02020509000000000000" pitchFamily="49" charset="-120"/>
              </a:rPr>
              <a:t> </a:t>
            </a:r>
            <a:r>
              <a:rPr lang="en-US" altLang="zh-TW" sz="1600" i="1" dirty="0">
                <a:solidFill>
                  <a:schemeClr val="accent2">
                    <a:lumMod val="40000"/>
                    <a:lumOff val="60000"/>
                  </a:schemeClr>
                </a:solidFill>
                <a:latin typeface="IBM Plex Sans" panose="020B0503050203000203" pitchFamily="34" charset="0"/>
                <a:ea typeface="細明體" panose="02020509000000000000" pitchFamily="49" charset="-120"/>
              </a:rPr>
              <a:t>-1</a:t>
            </a:r>
          </a:p>
          <a:p>
            <a:r>
              <a:rPr lang="en-US" altLang="zh-TW" sz="1600" dirty="0">
                <a:solidFill>
                  <a:schemeClr val="bg2"/>
                </a:solidFill>
                <a:latin typeface="IBM Plex Sans" panose="020B0503050203000203" pitchFamily="34" charset="0"/>
                <a:ea typeface="細明體" panose="02020509000000000000" pitchFamily="49" charset="-120"/>
              </a:rPr>
              <a:t>  ENDIF.</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  WRITE: / </a:t>
            </a:r>
            <a:r>
              <a:rPr lang="en-US" altLang="zh-TW" sz="1600" dirty="0" err="1">
                <a:solidFill>
                  <a:schemeClr val="bg2"/>
                </a:solidFill>
                <a:latin typeface="IBM Plex Sans" panose="020B0503050203000203" pitchFamily="34" charset="0"/>
                <a:ea typeface="細明體" panose="02020509000000000000" pitchFamily="49" charset="-120"/>
              </a:rPr>
              <a:t>lv_value</a:t>
            </a:r>
            <a:r>
              <a:rPr lang="en-US" altLang="zh-TW" sz="1600" dirty="0">
                <a:solidFill>
                  <a:schemeClr val="bg2"/>
                </a:solidFill>
                <a:latin typeface="IBM Plex Sans" panose="020B0503050203000203" pitchFamily="34" charset="0"/>
                <a:ea typeface="細明體" panose="02020509000000000000" pitchFamily="49" charset="-120"/>
              </a:rPr>
              <a:t>.</a:t>
            </a:r>
          </a:p>
          <a:p>
            <a:r>
              <a:rPr lang="en-US" altLang="zh-TW" sz="1600" b="1" dirty="0">
                <a:solidFill>
                  <a:schemeClr val="bg2"/>
                </a:solidFill>
                <a:latin typeface="IBM Plex Sans" panose="020B0503050203000203" pitchFamily="34" charset="0"/>
                <a:ea typeface="細明體" panose="02020509000000000000" pitchFamily="49" charset="-120"/>
              </a:rPr>
              <a:t>ENDDO</a:t>
            </a:r>
            <a:r>
              <a:rPr lang="en-US" altLang="zh-TW" sz="1600" dirty="0">
                <a:solidFill>
                  <a:schemeClr val="bg2"/>
                </a:solidFill>
                <a:latin typeface="IBM Plex Sans" panose="020B0503050203000203" pitchFamily="34" charset="0"/>
                <a:ea typeface="細明體" panose="02020509000000000000" pitchFamily="49" charset="-120"/>
              </a:rPr>
              <a:t>.</a:t>
            </a:r>
          </a:p>
        </p:txBody>
      </p:sp>
      <p:sp>
        <p:nvSpPr>
          <p:cNvPr id="4" name="文字方塊 3">
            <a:extLst>
              <a:ext uri="{FF2B5EF4-FFF2-40B4-BE49-F238E27FC236}">
                <a16:creationId xmlns:a16="http://schemas.microsoft.com/office/drawing/2014/main" id="{91D6ED5B-2798-6484-C628-D0E800A1CA92}"/>
              </a:ext>
            </a:extLst>
          </p:cNvPr>
          <p:cNvSpPr txBox="1"/>
          <p:nvPr/>
        </p:nvSpPr>
        <p:spPr>
          <a:xfrm>
            <a:off x="12710160" y="2535848"/>
            <a:ext cx="512753"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19972505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CONV – Conversion Operator</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en-US" altLang="zh-TW" sz="2400" dirty="0"/>
              <a:t>CONV operator converts the argument to specified data type. The parentheses of CONV operator has just like VALUE operator, </a:t>
            </a:r>
            <a:r>
              <a:rPr lang="en-US" altLang="zh-TW" sz="2400" b="1" dirty="0">
                <a:solidFill>
                  <a:srgbClr val="0F6DFF"/>
                </a:solidFill>
              </a:rPr>
              <a:t>CONV</a:t>
            </a:r>
            <a:r>
              <a:rPr lang="en-US" altLang="zh-TW" sz="2400" dirty="0"/>
              <a:t> operator also assumes two variants:</a:t>
            </a:r>
            <a:br>
              <a:rPr lang="en-US" altLang="zh-TW" sz="2400" dirty="0"/>
            </a:br>
            <a:br>
              <a:rPr lang="en-US" altLang="zh-TW" sz="2400" dirty="0"/>
            </a:br>
            <a:r>
              <a:rPr lang="en-US" altLang="zh-TW" sz="2400" dirty="0"/>
              <a:t>1.</a:t>
            </a:r>
            <a:r>
              <a:rPr lang="zh-TW" altLang="en-US" sz="2400" dirty="0"/>
              <a:t> </a:t>
            </a:r>
            <a:r>
              <a:rPr lang="en-US" altLang="zh-TW" sz="2400" b="1" dirty="0">
                <a:solidFill>
                  <a:srgbClr val="0F6DFF"/>
                </a:solidFill>
              </a:rPr>
              <a:t>Non-generic data types </a:t>
            </a:r>
            <a:r>
              <a:rPr lang="en-US" altLang="zh-TW" sz="2400" dirty="0"/>
              <a:t>e.g. </a:t>
            </a:r>
            <a:r>
              <a:rPr lang="en-US" altLang="zh-TW" sz="2400" b="1" dirty="0">
                <a:solidFill>
                  <a:srgbClr val="0F6DFF"/>
                </a:solidFill>
              </a:rPr>
              <a:t>Custom types </a:t>
            </a:r>
            <a:r>
              <a:rPr lang="en-US" altLang="zh-TW" sz="2400" dirty="0"/>
              <a:t>defined just before its usage</a:t>
            </a:r>
            <a:br>
              <a:rPr lang="en-US" altLang="zh-TW" sz="2400" dirty="0"/>
            </a:br>
            <a:r>
              <a:rPr lang="en-US" altLang="zh-TW" sz="2400" dirty="0"/>
              <a:t>2.</a:t>
            </a:r>
            <a:r>
              <a:rPr lang="zh-TW" altLang="en-US" sz="2400" dirty="0"/>
              <a:t> </a:t>
            </a:r>
            <a:r>
              <a:rPr lang="en-US" altLang="zh-TW" sz="2400" dirty="0"/>
              <a:t>Generic types and these are referred with the help of </a:t>
            </a:r>
            <a:r>
              <a:rPr lang="en-US" altLang="zh-TW" sz="2400" b="1" dirty="0">
                <a:solidFill>
                  <a:srgbClr val="0F6DFF"/>
                </a:solidFill>
              </a:rPr>
              <a:t>#</a:t>
            </a:r>
            <a:r>
              <a:rPr lang="en-US" altLang="zh-TW" sz="2400" dirty="0"/>
              <a:t> character. Attributes and position of</a:t>
            </a:r>
            <a:br>
              <a:rPr lang="en-US" altLang="zh-TW" sz="2400" dirty="0"/>
            </a:br>
            <a:r>
              <a:rPr lang="zh-TW" altLang="en-US" sz="2400" dirty="0"/>
              <a:t>     </a:t>
            </a:r>
            <a:r>
              <a:rPr lang="en-US" altLang="zh-TW" sz="2400" dirty="0"/>
              <a:t>generic data type should always be fixed.</a:t>
            </a: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Tree>
    <p:extLst>
      <p:ext uri="{BB962C8B-B14F-4D97-AF65-F5344CB8AC3E}">
        <p14:creationId xmlns:p14="http://schemas.microsoft.com/office/powerpoint/2010/main" val="767641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CONV – Conversion Operator</a:t>
            </a:r>
            <a:r>
              <a:rPr lang="zh-TW" altLang="en-US" b="1" dirty="0"/>
              <a:t> </a:t>
            </a:r>
            <a:r>
              <a:rPr lang="en-US" altLang="zh-TW" b="1" dirty="0"/>
              <a:t>-</a:t>
            </a:r>
            <a:r>
              <a:rPr lang="zh-TW" altLang="en-US" b="1" dirty="0"/>
              <a:t> </a:t>
            </a:r>
            <a:r>
              <a:rPr lang="en-US" altLang="zh-TW" b="1" dirty="0"/>
              <a:t>2</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8AE793BC-43FD-BC06-1E65-F6D61CC2F6A2}"/>
              </a:ext>
            </a:extLst>
          </p:cNvPr>
          <p:cNvSpPr/>
          <p:nvPr/>
        </p:nvSpPr>
        <p:spPr>
          <a:xfrm>
            <a:off x="640080" y="2355116"/>
            <a:ext cx="9804574" cy="3046988"/>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*Extended Expressions : Conversion Operator</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DATA : </a:t>
            </a: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 SQRT( 5 ) + SQRT( 6 ).</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WRITE : / </a:t>
            </a: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5</a:t>
            </a:r>
            <a:br>
              <a:rPr lang="en-US" altLang="zh-TW" sz="1600" dirty="0">
                <a:solidFill>
                  <a:schemeClr val="bg2"/>
                </a:solidFill>
                <a:latin typeface="IBM Plex Sans" panose="020B0503050203000203" pitchFamily="34" charset="0"/>
                <a:ea typeface="細明體" panose="02020509000000000000" pitchFamily="49" charset="-120"/>
              </a:rPr>
            </a:b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CONV I(</a:t>
            </a:r>
            <a:r>
              <a:rPr lang="en-US" altLang="zh-TW" sz="1600" dirty="0">
                <a:solidFill>
                  <a:srgbClr val="FFC000"/>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SQRT( 5 )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CONV I(</a:t>
            </a:r>
            <a:r>
              <a:rPr lang="en-US" altLang="zh-TW" sz="1600" b="1" dirty="0">
                <a:solidFill>
                  <a:srgbClr val="DBFBFB"/>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SQRT( 6 )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a:t>
            </a:r>
            <a:br>
              <a:rPr lang="en-US" altLang="zh-TW" sz="1600" dirty="0">
                <a:solidFill>
                  <a:schemeClr val="bg2"/>
                </a:solidFill>
                <a:latin typeface="IBM Plex Sans" panose="020B0503050203000203" pitchFamily="34" charset="0"/>
                <a:ea typeface="細明體" panose="02020509000000000000" pitchFamily="49" charset="-120"/>
              </a:rPr>
            </a:br>
            <a:r>
              <a:rPr lang="en-US" altLang="zh-TW" sz="1600" dirty="0">
                <a:solidFill>
                  <a:schemeClr val="bg2"/>
                </a:solidFill>
                <a:latin typeface="IBM Plex Sans" panose="020B0503050203000203" pitchFamily="34" charset="0"/>
                <a:ea typeface="細明體" panose="02020509000000000000" pitchFamily="49" charset="-120"/>
              </a:rPr>
              <a:t>WRITE : / </a:t>
            </a: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4 </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FFC000"/>
                </a:solidFill>
                <a:latin typeface="IBM Plex Sans" panose="020B0503050203000203" pitchFamily="34" charset="0"/>
                <a:ea typeface="細明體" panose="02020509000000000000" pitchFamily="49" charset="-120"/>
              </a:rPr>
              <a:t>CONV #( </a:t>
            </a:r>
            <a:r>
              <a:rPr lang="en-US" altLang="zh-TW" sz="1600" dirty="0">
                <a:solidFill>
                  <a:schemeClr val="bg2"/>
                </a:solidFill>
                <a:latin typeface="IBM Plex Sans" panose="020B0503050203000203" pitchFamily="34" charset="0"/>
                <a:ea typeface="細明體" panose="02020509000000000000" pitchFamily="49" charset="-120"/>
              </a:rPr>
              <a:t>SQRT( 25 ) </a:t>
            </a:r>
            <a:r>
              <a:rPr lang="en-US" altLang="zh-TW" sz="1600" b="1" dirty="0">
                <a:solidFill>
                  <a:srgbClr val="FFC000"/>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p>
          <a:p>
            <a:r>
              <a:rPr lang="en-US" altLang="zh-TW" sz="1600" dirty="0">
                <a:solidFill>
                  <a:schemeClr val="bg2"/>
                </a:solidFill>
                <a:latin typeface="IBM Plex Sans" panose="020B0503050203000203" pitchFamily="34" charset="0"/>
                <a:ea typeface="細明體" panose="02020509000000000000" pitchFamily="49" charset="-120"/>
              </a:rPr>
              <a:t>WRITE : / </a:t>
            </a: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5</a:t>
            </a:r>
            <a:endParaRPr lang="en-US" altLang="zh-TW" sz="16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7845F341-35E1-4879-FCBF-ECBD29757616}"/>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11" name="矩形 10">
            <a:extLst>
              <a:ext uri="{FF2B5EF4-FFF2-40B4-BE49-F238E27FC236}">
                <a16:creationId xmlns:a16="http://schemas.microsoft.com/office/drawing/2014/main" id="{6717AFBC-D217-666C-4A67-0AF8946AAE63}"/>
              </a:ext>
            </a:extLst>
          </p:cNvPr>
          <p:cNvSpPr/>
          <p:nvPr/>
        </p:nvSpPr>
        <p:spPr>
          <a:xfrm>
            <a:off x="640080" y="5577840"/>
            <a:ext cx="9804574" cy="1815882"/>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600" dirty="0">
                <a:solidFill>
                  <a:schemeClr val="bg2"/>
                </a:solidFill>
                <a:latin typeface="IBM Plex Sans" panose="020B0503050203000203" pitchFamily="34" charset="0"/>
                <a:ea typeface="細明體" panose="02020509000000000000" pitchFamily="49" charset="-120"/>
              </a:rPr>
              <a:t>DATA: </a:t>
            </a: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TYPE </a:t>
            </a:r>
            <a:r>
              <a:rPr lang="en-US" altLang="zh-TW" sz="1600" dirty="0" err="1">
                <a:solidFill>
                  <a:schemeClr val="bg2"/>
                </a:solidFill>
                <a:latin typeface="IBM Plex Sans" panose="020B0503050203000203" pitchFamily="34" charset="0"/>
                <a:ea typeface="細明體" panose="02020509000000000000" pitchFamily="49" charset="-120"/>
              </a:rPr>
              <a:t>i</a:t>
            </a:r>
            <a:r>
              <a:rPr lang="en-US" altLang="zh-TW" sz="1600" dirty="0">
                <a:solidFill>
                  <a:schemeClr val="bg2"/>
                </a:solidFill>
                <a:latin typeface="IBM Plex Sans" panose="020B0503050203000203" pitchFamily="34" charset="0"/>
                <a:ea typeface="細明體" panose="02020509000000000000" pitchFamily="49" charset="-120"/>
              </a:rPr>
              <a:t>, </a:t>
            </a:r>
          </a:p>
          <a:p>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lv_float</a:t>
            </a:r>
            <a:r>
              <a:rPr lang="en-US" altLang="zh-TW" sz="1600" dirty="0">
                <a:solidFill>
                  <a:schemeClr val="bg2"/>
                </a:solidFill>
                <a:latin typeface="IBM Plex Sans" panose="020B0503050203000203" pitchFamily="34" charset="0"/>
                <a:ea typeface="細明體" panose="02020509000000000000" pitchFamily="49" charset="-120"/>
              </a:rPr>
              <a:t> TYPE f. </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err="1">
                <a:solidFill>
                  <a:schemeClr val="bg2"/>
                </a:solidFill>
                <a:latin typeface="IBM Plex Sans" panose="020B0503050203000203" pitchFamily="34" charset="0"/>
                <a:ea typeface="細明體" panose="02020509000000000000" pitchFamily="49" charset="-120"/>
              </a:rPr>
              <a:t>lv_float</a:t>
            </a:r>
            <a:r>
              <a:rPr lang="en-US" altLang="zh-TW" sz="1600" dirty="0">
                <a:solidFill>
                  <a:schemeClr val="bg2"/>
                </a:solidFill>
                <a:latin typeface="IBM Plex Sans" panose="020B0503050203000203" pitchFamily="34" charset="0"/>
                <a:ea typeface="細明體" panose="02020509000000000000" pitchFamily="49" charset="-120"/>
              </a:rPr>
              <a:t> = SQRT( 5 ) + SQRT( 6 ). </a:t>
            </a:r>
          </a:p>
          <a:p>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rgbClr val="00CC99"/>
                </a:solidFill>
                <a:latin typeface="IBM Plex Sans" panose="020B0503050203000203" pitchFamily="34" charset="0"/>
                <a:ea typeface="細明體" panose="02020509000000000000" pitchFamily="49" charset="-120"/>
              </a:rPr>
              <a:t>TRUNC(</a:t>
            </a:r>
            <a:r>
              <a:rPr lang="en-US" altLang="zh-TW" sz="1600" dirty="0">
                <a:solidFill>
                  <a:srgbClr val="00CC99"/>
                </a:solidFill>
                <a:latin typeface="IBM Plex Sans" panose="020B0503050203000203" pitchFamily="34" charset="0"/>
                <a:ea typeface="細明體" panose="02020509000000000000" pitchFamily="49" charset="-120"/>
              </a:rPr>
              <a:t> </a:t>
            </a:r>
            <a:r>
              <a:rPr lang="en-US" altLang="zh-TW" sz="1600" dirty="0" err="1">
                <a:solidFill>
                  <a:schemeClr val="bg2"/>
                </a:solidFill>
                <a:latin typeface="IBM Plex Sans" panose="020B0503050203000203" pitchFamily="34" charset="0"/>
                <a:ea typeface="細明體" panose="02020509000000000000" pitchFamily="49" charset="-120"/>
              </a:rPr>
              <a:t>lv_float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rgbClr val="00CC99"/>
                </a:solidFill>
                <a:latin typeface="IBM Plex Sans" panose="020B0503050203000203" pitchFamily="34" charset="0"/>
                <a:ea typeface="細明體" panose="02020509000000000000" pitchFamily="49" charset="-120"/>
              </a:rPr>
              <a:t>)</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use</a:t>
            </a:r>
            <a:r>
              <a:rPr lang="zh-TW" altLang="en-US" sz="16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TRUNC function</a:t>
            </a:r>
            <a:r>
              <a:rPr lang="zh-TW" altLang="en-US" sz="16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to</a:t>
            </a:r>
            <a:r>
              <a:rPr lang="zh-TW" altLang="en-US" sz="16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get rid of decimal part</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WRITE: / </a:t>
            </a:r>
            <a:r>
              <a:rPr lang="en-US" altLang="zh-TW" sz="1600" dirty="0" err="1">
                <a:solidFill>
                  <a:schemeClr val="bg2"/>
                </a:solidFill>
                <a:latin typeface="IBM Plex Sans" panose="020B0503050203000203" pitchFamily="34" charset="0"/>
                <a:ea typeface="細明體" panose="02020509000000000000" pitchFamily="49" charset="-120"/>
              </a:rPr>
              <a:t>lv_integer</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i="1" dirty="0">
                <a:solidFill>
                  <a:schemeClr val="accent1">
                    <a:lumMod val="60000"/>
                    <a:lumOff val="40000"/>
                  </a:schemeClr>
                </a:solidFill>
                <a:latin typeface="IBM Plex Sans" panose="020B0503050203000203" pitchFamily="34" charset="0"/>
                <a:ea typeface="細明體" panose="02020509000000000000" pitchFamily="49" charset="-120"/>
              </a:rPr>
              <a:t>" 4</a:t>
            </a:r>
          </a:p>
        </p:txBody>
      </p:sp>
      <p:sp>
        <p:nvSpPr>
          <p:cNvPr id="12" name="文字方塊 11">
            <a:extLst>
              <a:ext uri="{FF2B5EF4-FFF2-40B4-BE49-F238E27FC236}">
                <a16:creationId xmlns:a16="http://schemas.microsoft.com/office/drawing/2014/main" id="{B5A6DD55-8475-715B-9180-705C705C964C}"/>
              </a:ext>
            </a:extLst>
          </p:cNvPr>
          <p:cNvSpPr txBox="1"/>
          <p:nvPr/>
        </p:nvSpPr>
        <p:spPr>
          <a:xfrm>
            <a:off x="9875519" y="5690528"/>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1573797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LET Expression</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en-US" altLang="zh-TW" sz="2400" b="1" dirty="0">
                <a:solidFill>
                  <a:srgbClr val="0F6DFF"/>
                </a:solidFill>
              </a:rPr>
              <a:t>LET</a:t>
            </a:r>
            <a:r>
              <a:rPr lang="en-US" altLang="zh-TW" sz="2400" dirty="0"/>
              <a:t> expression defines as well as initialize variables and field-symbols. This works as a </a:t>
            </a:r>
            <a:r>
              <a:rPr lang="en-US" altLang="zh-TW" sz="2400" i="1" dirty="0"/>
              <a:t>local helper </a:t>
            </a:r>
            <a:r>
              <a:rPr lang="en-US" altLang="zh-TW" sz="2400" dirty="0"/>
              <a:t>for the expression. Some important points to be noticed regarding LET expression are as follows:</a:t>
            </a:r>
            <a:br>
              <a:rPr lang="en-US" altLang="zh-TW" sz="2400" dirty="0"/>
            </a:br>
            <a:br>
              <a:rPr lang="en-US" altLang="zh-TW" sz="2400" dirty="0"/>
            </a:br>
            <a:r>
              <a:rPr lang="en-US" altLang="zh-TW" sz="2400" dirty="0"/>
              <a:t>1.</a:t>
            </a:r>
            <a:r>
              <a:rPr lang="zh-TW" altLang="en-US" sz="2400" dirty="0"/>
              <a:t> </a:t>
            </a:r>
            <a:r>
              <a:rPr lang="en-US" altLang="zh-TW" sz="2400" dirty="0"/>
              <a:t>Variables or Field-symbols defined for LET expressions </a:t>
            </a:r>
            <a:r>
              <a:rPr lang="en-US" altLang="zh-TW" sz="2400" dirty="0">
                <a:solidFill>
                  <a:srgbClr val="0F6DFF"/>
                </a:solidFill>
              </a:rPr>
              <a:t>can't be used outside scope of expression</a:t>
            </a:r>
            <a:br>
              <a:rPr lang="en-US" altLang="zh-TW" sz="2400" dirty="0"/>
            </a:br>
            <a:br>
              <a:rPr lang="en-US" altLang="zh-TW" sz="2400" dirty="0"/>
            </a:br>
            <a:r>
              <a:rPr lang="en-US" altLang="zh-TW" sz="2400" dirty="0"/>
              <a:t>2.</a:t>
            </a:r>
            <a:r>
              <a:rPr lang="zh-TW" altLang="en-US" sz="2400" dirty="0"/>
              <a:t> </a:t>
            </a:r>
            <a:r>
              <a:rPr lang="en-US" altLang="zh-TW" sz="2400" dirty="0"/>
              <a:t>Variables or Field-symbols defined for LET expressions </a:t>
            </a:r>
            <a:r>
              <a:rPr lang="en-US" altLang="zh-TW" sz="2400" dirty="0">
                <a:solidFill>
                  <a:srgbClr val="0F6DFF"/>
                </a:solidFill>
              </a:rPr>
              <a:t>can't be redefined even if they are not</a:t>
            </a:r>
            <a:br>
              <a:rPr lang="en-US" altLang="zh-TW" sz="2400" dirty="0">
                <a:solidFill>
                  <a:srgbClr val="0F6DFF"/>
                </a:solidFill>
              </a:rPr>
            </a:br>
            <a:r>
              <a:rPr lang="zh-TW" altLang="en-US" sz="2400" dirty="0">
                <a:solidFill>
                  <a:srgbClr val="0F6DFF"/>
                </a:solidFill>
              </a:rPr>
              <a:t>     </a:t>
            </a:r>
            <a:r>
              <a:rPr lang="en-US" altLang="zh-TW" sz="2400" dirty="0">
                <a:solidFill>
                  <a:srgbClr val="0F6DFF"/>
                </a:solidFill>
              </a:rPr>
              <a:t>accessible outside LET scope</a:t>
            </a:r>
            <a:br>
              <a:rPr lang="en-US" altLang="zh-TW" sz="2400" dirty="0"/>
            </a:br>
            <a:br>
              <a:rPr lang="en-US" altLang="zh-TW" sz="2400" dirty="0"/>
            </a:br>
            <a:r>
              <a:rPr lang="en-US" altLang="zh-TW" sz="2400" dirty="0"/>
              <a:t>3.</a:t>
            </a:r>
            <a:r>
              <a:rPr lang="zh-TW" altLang="en-US" sz="2400" dirty="0"/>
              <a:t> </a:t>
            </a:r>
            <a:r>
              <a:rPr lang="en-US" altLang="zh-TW" sz="2400" dirty="0"/>
              <a:t>LET expression </a:t>
            </a:r>
            <a:r>
              <a:rPr lang="en-US" altLang="zh-TW" sz="2400" dirty="0">
                <a:solidFill>
                  <a:srgbClr val="0F6DFF"/>
                </a:solidFill>
              </a:rPr>
              <a:t>can be encapsulated</a:t>
            </a:r>
            <a:r>
              <a:rPr lang="en-US" altLang="zh-TW" sz="2400" dirty="0"/>
              <a:t> inside constructors, </a:t>
            </a:r>
            <a:r>
              <a:rPr lang="en-US" altLang="zh-TW" sz="2400" b="1" dirty="0"/>
              <a:t>VALUE</a:t>
            </a:r>
            <a:r>
              <a:rPr lang="en-US" altLang="zh-TW" sz="2400" dirty="0"/>
              <a:t> operator, </a:t>
            </a:r>
            <a:r>
              <a:rPr lang="en-US" altLang="zh-TW" sz="2400" b="1" dirty="0"/>
              <a:t>FOR</a:t>
            </a:r>
            <a:r>
              <a:rPr lang="en-US" altLang="zh-TW" sz="2400" dirty="0"/>
              <a:t> operator, </a:t>
            </a:r>
            <a:r>
              <a:rPr lang="en-US" altLang="zh-TW" sz="2400" b="1" dirty="0"/>
              <a:t>COND</a:t>
            </a:r>
            <a:br>
              <a:rPr lang="en-US" altLang="zh-TW" sz="2400" dirty="0"/>
            </a:br>
            <a:r>
              <a:rPr lang="zh-TW" altLang="en-US" sz="2400" dirty="0"/>
              <a:t>     </a:t>
            </a:r>
            <a:r>
              <a:rPr lang="en-US" altLang="zh-TW" sz="2400" dirty="0"/>
              <a:t>operator, </a:t>
            </a:r>
            <a:r>
              <a:rPr lang="en-US" altLang="zh-TW" sz="2400" b="1" dirty="0"/>
              <a:t>SWITCH</a:t>
            </a:r>
            <a:r>
              <a:rPr lang="en-US" altLang="zh-TW" sz="2400" dirty="0"/>
              <a:t> operator etc.</a:t>
            </a:r>
            <a:br>
              <a:rPr lang="en-US" altLang="zh-TW" sz="2400"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Tree>
    <p:extLst>
      <p:ext uri="{BB962C8B-B14F-4D97-AF65-F5344CB8AC3E}">
        <p14:creationId xmlns:p14="http://schemas.microsoft.com/office/powerpoint/2010/main" val="410292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Concatenating Literals and Variables</a:t>
            </a: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1234440" y="2788920"/>
            <a:ext cx="8275320" cy="260604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9" name="矩形 8">
            <a:extLst>
              <a:ext uri="{FF2B5EF4-FFF2-40B4-BE49-F238E27FC236}">
                <a16:creationId xmlns:a16="http://schemas.microsoft.com/office/drawing/2014/main" id="{DC862AAE-FEA3-437B-A092-62B262F40EB3}"/>
              </a:ext>
            </a:extLst>
          </p:cNvPr>
          <p:cNvSpPr/>
          <p:nvPr/>
        </p:nvSpPr>
        <p:spPr>
          <a:xfrm>
            <a:off x="640080" y="6602398"/>
            <a:ext cx="9804574" cy="707886"/>
          </a:xfrm>
          <a:prstGeom prst="rect">
            <a:avLst/>
          </a:prstGeom>
          <a:solidFill>
            <a:schemeClr val="accent2">
              <a:lumMod val="50000"/>
            </a:schemeClr>
          </a:solidFill>
          <a:effectLst>
            <a:outerShdw blurRad="50800" dist="38100" dir="2700000" algn="tl" rotWithShape="0">
              <a:prstClr val="black">
                <a:alpha val="40000"/>
              </a:prstClr>
            </a:outerShdw>
          </a:effectLst>
        </p:spPr>
        <p:txBody>
          <a:bodyPr wrap="square">
            <a:spAutoFit/>
          </a:bodyPr>
          <a:lstStyle/>
          <a:p>
            <a:r>
              <a:rPr lang="en-US" altLang="zh-TW" sz="2000" dirty="0">
                <a:solidFill>
                  <a:schemeClr val="bg2"/>
                </a:solidFill>
                <a:latin typeface="IBM Plex Sans" panose="020B0503050203000203" pitchFamily="34" charset="0"/>
                <a:ea typeface="細明體" panose="02020509000000000000" pitchFamily="49" charset="-120"/>
              </a:rPr>
              <a:t>CONSTANTS : lc_matnr TYPE mara-matnr VALUE 'FG326'.</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 </a:t>
            </a:r>
            <a:r>
              <a:rPr lang="en-US" altLang="zh-TW" sz="2000" b="1"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The material no </a:t>
            </a:r>
            <a:r>
              <a:rPr lang="en-US" altLang="zh-TW" sz="2000" b="1"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&amp; </a:t>
            </a:r>
            <a:r>
              <a:rPr lang="zh-TW" altLang="en-US" sz="2000" b="1" dirty="0">
                <a:solidFill>
                  <a:srgbClr val="FFC000"/>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a:t>
            </a:r>
            <a:r>
              <a:rPr lang="zh-TW" altLang="en-US" sz="2000" b="1" dirty="0">
                <a:solidFill>
                  <a:srgbClr val="FFC000"/>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lc_matnr</a:t>
            </a:r>
            <a:r>
              <a:rPr lang="en-US" altLang="zh-TW" sz="2000" b="1" dirty="0">
                <a:solidFill>
                  <a:srgbClr val="FFC000"/>
                </a:solidFill>
                <a:latin typeface="IBM Plex Sans" panose="020B0503050203000203" pitchFamily="34" charset="0"/>
                <a:ea typeface="細明體" panose="02020509000000000000" pitchFamily="49" charset="-120"/>
              </a:rPr>
              <a:t> }</a:t>
            </a:r>
            <a:r>
              <a:rPr lang="zh-TW" altLang="en-US" sz="2000" b="1" dirty="0">
                <a:solidFill>
                  <a:srgbClr val="FFC000"/>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10" name="矩形 9">
            <a:extLst>
              <a:ext uri="{FF2B5EF4-FFF2-40B4-BE49-F238E27FC236}">
                <a16:creationId xmlns:a16="http://schemas.microsoft.com/office/drawing/2014/main" id="{15158F6B-9C2B-4740-A959-160006B423F0}"/>
              </a:ext>
            </a:extLst>
          </p:cNvPr>
          <p:cNvSpPr/>
          <p:nvPr/>
        </p:nvSpPr>
        <p:spPr>
          <a:xfrm>
            <a:off x="548640" y="2304162"/>
            <a:ext cx="12344400" cy="830997"/>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CONCATENATE</a:t>
            </a:r>
            <a:r>
              <a:rPr lang="en-US" altLang="zh-TW" sz="2400" dirty="0">
                <a:latin typeface="IBM Plex Sans" panose="020B0503050203000203" pitchFamily="34" charset="0"/>
              </a:rPr>
              <a:t> was used to concatenate strings, literals and variables. In this methodology, hardcoded strings were kept in single quotes.</a:t>
            </a:r>
          </a:p>
        </p:txBody>
      </p:sp>
      <p:sp>
        <p:nvSpPr>
          <p:cNvPr id="4" name="矩形 3">
            <a:extLst>
              <a:ext uri="{FF2B5EF4-FFF2-40B4-BE49-F238E27FC236}">
                <a16:creationId xmlns:a16="http://schemas.microsoft.com/office/drawing/2014/main" id="{2BF9A3D6-A384-219A-6E45-8F3CA0109437}"/>
              </a:ext>
            </a:extLst>
          </p:cNvPr>
          <p:cNvSpPr/>
          <p:nvPr/>
        </p:nvSpPr>
        <p:spPr>
          <a:xfrm>
            <a:off x="640080" y="3248204"/>
            <a:ext cx="9804574" cy="1631216"/>
          </a:xfrm>
          <a:prstGeom prst="rect">
            <a:avLst/>
          </a:prstGeom>
          <a:solidFill>
            <a:schemeClr val="tx1">
              <a:lumMod val="65000"/>
              <a:lumOff val="35000"/>
            </a:schemeClr>
          </a:solidFill>
          <a:effectLst>
            <a:outerShdw blurRad="50800" dist="38100" dir="2700000" algn="tl" rotWithShape="0">
              <a:prstClr val="black">
                <a:alpha val="40000"/>
              </a:prstClr>
            </a:outerShdw>
          </a:effectLst>
        </p:spPr>
        <p:txBody>
          <a:bodyPr wrap="square">
            <a:spAutoFit/>
          </a:bodyPr>
          <a:lstStyle/>
          <a:p>
            <a:r>
              <a:rPr lang="en-US" altLang="zh-TW" sz="2000" dirty="0">
                <a:solidFill>
                  <a:schemeClr val="bg2"/>
                </a:solidFill>
                <a:latin typeface="IBM Plex Sans" panose="020B0503050203000203" pitchFamily="34" charset="0"/>
                <a:ea typeface="細明體" panose="02020509000000000000" pitchFamily="49" charset="-120"/>
              </a:rPr>
              <a:t>CONSTANTS : lc_matnr TYPE mara-matnr VALUE 'FG326'.</a:t>
            </a:r>
          </a:p>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TYPE string.</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rgbClr val="00CC99"/>
                </a:solidFill>
                <a:latin typeface="IBM Plex Sans" panose="020B0503050203000203" pitchFamily="34" charset="0"/>
                <a:ea typeface="細明體" panose="02020509000000000000" pitchFamily="49" charset="-120"/>
              </a:rPr>
              <a:t>CONCATENATE</a:t>
            </a:r>
            <a:r>
              <a:rPr lang="en-US" altLang="zh-TW" sz="2000" dirty="0">
                <a:solidFill>
                  <a:schemeClr val="bg2"/>
                </a:solidFill>
                <a:latin typeface="IBM Plex Sans" panose="020B0503050203000203" pitchFamily="34" charset="0"/>
                <a:ea typeface="細明體" panose="02020509000000000000" pitchFamily="49" charset="-120"/>
              </a:rPr>
              <a:t> 'The material no' </a:t>
            </a:r>
            <a:r>
              <a:rPr lang="en-US" altLang="zh-TW" sz="2000" dirty="0" err="1">
                <a:solidFill>
                  <a:schemeClr val="bg2"/>
                </a:solidFill>
                <a:latin typeface="IBM Plex Sans" panose="020B0503050203000203" pitchFamily="34" charset="0"/>
                <a:ea typeface="細明體" panose="02020509000000000000" pitchFamily="49" charset="-120"/>
              </a:rPr>
              <a:t>lc_matnr</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INTO</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SEPARATED</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BY</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space. </a:t>
            </a:r>
          </a:p>
          <a:p>
            <a:r>
              <a:rPr lang="en-US" altLang="zh-TW" sz="2000" dirty="0">
                <a:solidFill>
                  <a:schemeClr val="bg2"/>
                </a:solidFill>
                <a:latin typeface="IBM Plex Sans" panose="020B0503050203000203" pitchFamily="34" charset="0"/>
                <a:ea typeface="細明體" panose="02020509000000000000" pitchFamily="49" charset="-120"/>
              </a:rPr>
              <a:t>WRITE: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a:t>
            </a: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5" name="矩形 4">
            <a:extLst>
              <a:ext uri="{FF2B5EF4-FFF2-40B4-BE49-F238E27FC236}">
                <a16:creationId xmlns:a16="http://schemas.microsoft.com/office/drawing/2014/main" id="{FE730DBE-13A2-817F-C5D6-909315B05E57}"/>
              </a:ext>
            </a:extLst>
          </p:cNvPr>
          <p:cNvSpPr/>
          <p:nvPr/>
        </p:nvSpPr>
        <p:spPr>
          <a:xfrm>
            <a:off x="548640" y="5212080"/>
            <a:ext cx="12344400" cy="1200329"/>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Pipe symbol(|) </a:t>
            </a:r>
            <a:r>
              <a:rPr lang="en-US" altLang="zh-TW" sz="2400" dirty="0">
                <a:latin typeface="IBM Plex Sans" panose="020B0503050203000203" pitchFamily="34" charset="0"/>
              </a:rPr>
              <a:t>is used along with &amp; is used to concatenate. With this new way, hardcoded strings are to be kept inside || and Constants as well as Variables are kept inside </a:t>
            </a:r>
            <a:r>
              <a:rPr lang="en-US" altLang="zh-TW" sz="2400" b="1" dirty="0">
                <a:solidFill>
                  <a:srgbClr val="0F6DFF"/>
                </a:solidFill>
                <a:latin typeface="IBM Plex Sans" panose="020B0503050203000203" pitchFamily="34" charset="0"/>
              </a:rPr>
              <a:t>|{ }|</a:t>
            </a:r>
            <a:r>
              <a:rPr lang="en-US" altLang="zh-TW" sz="2400" dirty="0">
                <a:latin typeface="IBM Plex Sans" panose="020B0503050203000203" pitchFamily="34" charset="0"/>
              </a:rPr>
              <a:t>. Values to be concatenated are separated by '</a:t>
            </a:r>
            <a:r>
              <a:rPr lang="en-US" altLang="zh-TW" sz="2400" b="1" dirty="0">
                <a:solidFill>
                  <a:srgbClr val="0F6DFF"/>
                </a:solidFill>
                <a:latin typeface="IBM Plex Sans" panose="020B0503050203000203" pitchFamily="34" charset="0"/>
              </a:rPr>
              <a:t>&amp;</a:t>
            </a:r>
            <a:r>
              <a:rPr lang="en-US" altLang="zh-TW" sz="2400" dirty="0">
                <a:latin typeface="IBM Plex Sans" panose="020B0503050203000203" pitchFamily="34" charset="0"/>
              </a:rPr>
              <a:t>'.</a:t>
            </a:r>
            <a:endParaRPr lang="zh-TW" altLang="en-US" sz="2400" dirty="0">
              <a:latin typeface="IBM Plex Sans" panose="020B0503050203000203" pitchFamily="34" charset="0"/>
            </a:endParaRPr>
          </a:p>
        </p:txBody>
      </p:sp>
      <p:sp>
        <p:nvSpPr>
          <p:cNvPr id="11" name="文字方塊 10">
            <a:extLst>
              <a:ext uri="{FF2B5EF4-FFF2-40B4-BE49-F238E27FC236}">
                <a16:creationId xmlns:a16="http://schemas.microsoft.com/office/drawing/2014/main" id="{8FB73D15-B453-C392-62D1-C37A4D3FB802}"/>
              </a:ext>
            </a:extLst>
          </p:cNvPr>
          <p:cNvSpPr txBox="1"/>
          <p:nvPr/>
        </p:nvSpPr>
        <p:spPr>
          <a:xfrm>
            <a:off x="9235440" y="6802735"/>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p>
            <a:pPr>
              <a:lnSpc>
                <a:spcPct val="105000"/>
              </a:lnSpc>
              <a:spcBef>
                <a:spcPts val="1000"/>
              </a:spcBef>
            </a:pPr>
            <a:r>
              <a:rPr lang="en-US" altLang="zh-TW" sz="1200" dirty="0">
                <a:solidFill>
                  <a:schemeClr val="accent4">
                    <a:lumMod val="20000"/>
                    <a:lumOff val="80000"/>
                  </a:schemeClr>
                </a:solidFill>
                <a:latin typeface="IBM Plex Sans" charset="0"/>
                <a:ea typeface="IBM Plex Sans" charset="0"/>
                <a:cs typeface="IBM Plex Sans" charset="0"/>
              </a:rPr>
              <a:t>ABAP 7.40~</a:t>
            </a:r>
            <a:endParaRPr lang="zh-TW" altLang="en-US" sz="1200" dirty="0" err="1">
              <a:solidFill>
                <a:schemeClr val="accent4">
                  <a:lumMod val="20000"/>
                  <a:lumOff val="80000"/>
                </a:schemeClr>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1D3FFE3F-586D-2869-52E5-BF20CFDA2E4A}"/>
              </a:ext>
            </a:extLst>
          </p:cNvPr>
          <p:cNvSpPr txBox="1"/>
          <p:nvPr/>
        </p:nvSpPr>
        <p:spPr>
          <a:xfrm>
            <a:off x="9784080" y="3388776"/>
            <a:ext cx="457200"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p>
            <a:pPr>
              <a:lnSpc>
                <a:spcPct val="105000"/>
              </a:lnSpc>
              <a:spcBef>
                <a:spcPts val="1000"/>
              </a:spcBef>
            </a:pPr>
            <a:r>
              <a:rPr lang="en-US" altLang="zh-TW" sz="1200" dirty="0">
                <a:solidFill>
                  <a:schemeClr val="tx1">
                    <a:lumMod val="85000"/>
                    <a:lumOff val="15000"/>
                  </a:schemeClr>
                </a:solidFill>
                <a:latin typeface="IBM Plex Sans" charset="0"/>
                <a:ea typeface="IBM Plex Sans" charset="0"/>
                <a:cs typeface="IBM Plex Sans" charset="0"/>
              </a:rPr>
              <a:t>ECC</a:t>
            </a:r>
            <a:endParaRPr lang="zh-TW" altLang="en-US" sz="1200" dirty="0" err="1">
              <a:solidFill>
                <a:schemeClr val="tx1">
                  <a:lumMod val="85000"/>
                  <a:lumOff val="15000"/>
                </a:schemeClr>
              </a:solidFill>
              <a:latin typeface="IBM Plex Sans" charset="0"/>
              <a:ea typeface="IBM Plex Sans" charset="0"/>
              <a:cs typeface="IBM Plex Sans"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LET Expression</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E852D8C2-BABA-BF3E-47FA-B687628331FC}"/>
              </a:ext>
            </a:extLst>
          </p:cNvPr>
          <p:cNvSpPr/>
          <p:nvPr/>
        </p:nvSpPr>
        <p:spPr>
          <a:xfrm>
            <a:off x="640079" y="2355116"/>
            <a:ext cx="6720841" cy="532453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LET expression</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TYPES: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BEGIN OF </a:t>
            </a:r>
            <a:r>
              <a:rPr lang="en-US" altLang="zh-TW" sz="2000" dirty="0" err="1">
                <a:solidFill>
                  <a:schemeClr val="bg2"/>
                </a:solidFill>
                <a:latin typeface="IBM Plex Sans" panose="020B0503050203000203" pitchFamily="34" charset="0"/>
                <a:ea typeface="細明體" panose="02020509000000000000" pitchFamily="49" charset="-120"/>
              </a:rPr>
              <a:t>ty_data</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field1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field2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END OF </a:t>
            </a:r>
            <a:r>
              <a:rPr lang="en-US" altLang="zh-TW" sz="2000" dirty="0" err="1">
                <a:solidFill>
                  <a:schemeClr val="bg2"/>
                </a:solidFill>
                <a:latin typeface="IBM Plex Sans" panose="020B0503050203000203" pitchFamily="34" charset="0"/>
                <a:ea typeface="細明體" panose="02020509000000000000" pitchFamily="49" charset="-120"/>
              </a:rPr>
              <a:t>ty_data</a:t>
            </a:r>
            <a:r>
              <a:rPr lang="en-US" altLang="zh-TW" sz="2000" dirty="0">
                <a:solidFill>
                  <a:schemeClr val="bg2"/>
                </a:solidFill>
                <a:latin typeface="IBM Plex Sans" panose="020B0503050203000203" pitchFamily="34" charset="0"/>
                <a:ea typeface="細明體" panose="02020509000000000000" pitchFamily="49" charset="-120"/>
              </a:rPr>
              <a:t>.</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 : </a:t>
            </a:r>
            <a:r>
              <a:rPr lang="en-US" altLang="zh-TW" sz="2000" dirty="0" err="1">
                <a:solidFill>
                  <a:schemeClr val="bg2"/>
                </a:solidFill>
                <a:latin typeface="IBM Plex Sans" panose="020B0503050203000203" pitchFamily="34" charset="0"/>
                <a:ea typeface="細明體" panose="02020509000000000000" pitchFamily="49" charset="-120"/>
              </a:rPr>
              <a:t>lt_data</a:t>
            </a:r>
            <a:r>
              <a:rPr lang="en-US" altLang="zh-TW" sz="2000" dirty="0">
                <a:solidFill>
                  <a:schemeClr val="bg2"/>
                </a:solidFill>
                <a:latin typeface="IBM Plex Sans" panose="020B0503050203000203" pitchFamily="34" charset="0"/>
                <a:ea typeface="細明體" panose="02020509000000000000" pitchFamily="49" charset="-120"/>
              </a:rPr>
              <a:t> TYPE TABLE OF </a:t>
            </a:r>
            <a:r>
              <a:rPr lang="en-US" altLang="zh-TW" sz="2000" dirty="0" err="1">
                <a:solidFill>
                  <a:schemeClr val="bg2"/>
                </a:solidFill>
                <a:latin typeface="IBM Plex Sans" panose="020B0503050203000203" pitchFamily="34" charset="0"/>
                <a:ea typeface="細明體" panose="02020509000000000000" pitchFamily="49" charset="-120"/>
              </a:rPr>
              <a:t>ty_data</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DO 3 TIMES.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DATA(</a:t>
            </a:r>
            <a:r>
              <a:rPr lang="en-US" altLang="zh-TW" sz="2000" dirty="0" err="1">
                <a:solidFill>
                  <a:schemeClr val="bg2"/>
                </a:solidFill>
                <a:latin typeface="IBM Plex Sans" panose="020B0503050203000203" pitchFamily="34" charset="0"/>
                <a:ea typeface="細明體" panose="02020509000000000000" pitchFamily="49" charset="-120"/>
              </a:rPr>
              <a:t>lwa_data</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dirty="0">
                <a:solidFill>
                  <a:srgbClr val="FFC000"/>
                </a:solidFill>
                <a:latin typeface="IBM Plex Sans" panose="020B0503050203000203" pitchFamily="34" charset="0"/>
                <a:ea typeface="細明體" panose="02020509000000000000" pitchFamily="49" charset="-120"/>
              </a:rPr>
              <a:t>VALUE </a:t>
            </a:r>
            <a:r>
              <a:rPr lang="en-US" altLang="zh-TW" sz="2000" dirty="0" err="1">
                <a:solidFill>
                  <a:srgbClr val="FFC000"/>
                </a:solidFill>
                <a:latin typeface="IBM Plex Sans" panose="020B0503050203000203" pitchFamily="34" charset="0"/>
                <a:ea typeface="細明體" panose="02020509000000000000" pitchFamily="49" charset="-120"/>
              </a:rPr>
              <a:t>ty_data</a:t>
            </a:r>
            <a:r>
              <a:rPr lang="en-US" altLang="zh-TW" sz="2000" dirty="0">
                <a:solidFill>
                  <a:srgbClr val="FFC000"/>
                </a:solidFill>
                <a:latin typeface="IBM Plex Sans" panose="020B0503050203000203" pitchFamily="34" charset="0"/>
                <a:ea typeface="細明體" panose="02020509000000000000" pitchFamily="49" charset="-120"/>
              </a:rPr>
              <a:t>(</a:t>
            </a:r>
            <a:br>
              <a:rPr lang="en-US" altLang="zh-TW" sz="2000" dirty="0">
                <a:solidFill>
                  <a:srgbClr val="FFC000"/>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LET</a:t>
            </a:r>
            <a:r>
              <a:rPr lang="en-US" altLang="zh-TW" sz="2000" b="1" dirty="0">
                <a:solidFill>
                  <a:srgbClr val="DBFBFB"/>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x = </a:t>
            </a:r>
            <a:r>
              <a:rPr lang="en-US" altLang="zh-TW" sz="2000" dirty="0" err="1">
                <a:solidFill>
                  <a:schemeClr val="bg2"/>
                </a:solidFill>
                <a:latin typeface="IBM Plex Sans" panose="020B0503050203000203" pitchFamily="34" charset="0"/>
                <a:ea typeface="細明體" panose="02020509000000000000" pitchFamily="49" charset="-120"/>
              </a:rPr>
              <a:t>sy</a:t>
            </a:r>
            <a:r>
              <a:rPr lang="en-US" altLang="zh-TW" sz="2000" dirty="0">
                <a:solidFill>
                  <a:schemeClr val="bg2"/>
                </a:solidFill>
                <a:latin typeface="IBM Plex Sans" panose="020B0503050203000203" pitchFamily="34" charset="0"/>
                <a:ea typeface="細明體" panose="02020509000000000000" pitchFamily="49" charset="-120"/>
              </a:rPr>
              <a:t>-index   y = </a:t>
            </a:r>
            <a:r>
              <a:rPr lang="en-US" altLang="zh-TW" sz="2000" dirty="0" err="1">
                <a:solidFill>
                  <a:schemeClr val="bg2"/>
                </a:solidFill>
                <a:latin typeface="IBM Plex Sans" panose="020B0503050203000203" pitchFamily="34" charset="0"/>
                <a:ea typeface="細明體" panose="02020509000000000000" pitchFamily="49" charset="-120"/>
              </a:rPr>
              <a:t>sy</a:t>
            </a:r>
            <a:r>
              <a:rPr lang="en-US" altLang="zh-TW" sz="2000" dirty="0">
                <a:solidFill>
                  <a:schemeClr val="bg2"/>
                </a:solidFill>
                <a:latin typeface="IBM Plex Sans" panose="020B0503050203000203" pitchFamily="34" charset="0"/>
                <a:ea typeface="細明體" panose="02020509000000000000" pitchFamily="49" charset="-120"/>
              </a:rPr>
              <a:t>-index + 1</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IN</a:t>
            </a:r>
            <a:r>
              <a:rPr lang="en-US" altLang="zh-TW" sz="2000" dirty="0">
                <a:solidFill>
                  <a:schemeClr val="bg2"/>
                </a:solidFill>
                <a:latin typeface="IBM Plex Sans" panose="020B0503050203000203" pitchFamily="34" charset="0"/>
                <a:ea typeface="細明體" panose="02020509000000000000" pitchFamily="49" charset="-120"/>
              </a:rPr>
              <a:t>   field1 = x   field2 = y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APPEND </a:t>
            </a:r>
            <a:r>
              <a:rPr lang="en-US" altLang="zh-TW" sz="2000" dirty="0" err="1">
                <a:solidFill>
                  <a:schemeClr val="bg2"/>
                </a:solidFill>
                <a:latin typeface="IBM Plex Sans" panose="020B0503050203000203" pitchFamily="34" charset="0"/>
                <a:ea typeface="細明體" panose="02020509000000000000" pitchFamily="49" charset="-120"/>
              </a:rPr>
              <a:t>lwa_data</a:t>
            </a:r>
            <a:r>
              <a:rPr lang="en-US" altLang="zh-TW" sz="2000" dirty="0">
                <a:solidFill>
                  <a:schemeClr val="bg2"/>
                </a:solidFill>
                <a:latin typeface="IBM Plex Sans" panose="020B0503050203000203" pitchFamily="34" charset="0"/>
                <a:ea typeface="細明體" panose="02020509000000000000" pitchFamily="49" charset="-120"/>
              </a:rPr>
              <a:t> TO </a:t>
            </a:r>
            <a:r>
              <a:rPr lang="en-US" altLang="zh-TW" sz="2000" dirty="0" err="1">
                <a:solidFill>
                  <a:schemeClr val="bg2"/>
                </a:solidFill>
                <a:latin typeface="IBM Plex Sans" panose="020B0503050203000203" pitchFamily="34" charset="0"/>
                <a:ea typeface="細明體" panose="02020509000000000000" pitchFamily="49" charset="-120"/>
              </a:rPr>
              <a:t>lt_data</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ENDDO.</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err="1">
                <a:solidFill>
                  <a:schemeClr val="bg2"/>
                </a:solidFill>
                <a:latin typeface="IBM Plex Sans" panose="020B0503050203000203" pitchFamily="34" charset="0"/>
                <a:ea typeface="細明體" panose="02020509000000000000" pitchFamily="49" charset="-120"/>
              </a:rPr>
              <a:t>cl_demo_output</a:t>
            </a:r>
            <a:r>
              <a:rPr lang="en-US" altLang="zh-TW" sz="2000" dirty="0">
                <a:solidFill>
                  <a:schemeClr val="bg2"/>
                </a:solidFill>
                <a:latin typeface="IBM Plex Sans" panose="020B0503050203000203" pitchFamily="34" charset="0"/>
                <a:ea typeface="細明體" panose="02020509000000000000" pitchFamily="49" charset="-120"/>
              </a:rPr>
              <a:t>=&gt;display( </a:t>
            </a:r>
            <a:r>
              <a:rPr lang="en-US" altLang="zh-TW" sz="2000" dirty="0" err="1">
                <a:solidFill>
                  <a:schemeClr val="bg2"/>
                </a:solidFill>
                <a:latin typeface="IBM Plex Sans" panose="020B0503050203000203" pitchFamily="34" charset="0"/>
                <a:ea typeface="細明體" panose="02020509000000000000" pitchFamily="49" charset="-120"/>
              </a:rPr>
              <a:t>lt_data</a:t>
            </a:r>
            <a:r>
              <a:rPr lang="en-US" altLang="zh-TW" sz="2000" dirty="0">
                <a:solidFill>
                  <a:schemeClr val="bg2"/>
                </a:solidFill>
                <a:latin typeface="IBM Plex Sans" panose="020B0503050203000203" pitchFamily="34" charset="0"/>
                <a:ea typeface="細明體" panose="02020509000000000000" pitchFamily="49" charset="-120"/>
              </a:rPr>
              <a:t> ). </a:t>
            </a:r>
          </a:p>
        </p:txBody>
      </p:sp>
      <p:sp>
        <p:nvSpPr>
          <p:cNvPr id="5" name="文字方塊 4">
            <a:extLst>
              <a:ext uri="{FF2B5EF4-FFF2-40B4-BE49-F238E27FC236}">
                <a16:creationId xmlns:a16="http://schemas.microsoft.com/office/drawing/2014/main" id="{E16EC3AF-56E3-A60B-6588-30F2F3425A2B}"/>
              </a:ext>
            </a:extLst>
          </p:cNvPr>
          <p:cNvSpPr txBox="1"/>
          <p:nvPr/>
        </p:nvSpPr>
        <p:spPr>
          <a:xfrm>
            <a:off x="62636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11" name="矩形 10">
            <a:extLst>
              <a:ext uri="{FF2B5EF4-FFF2-40B4-BE49-F238E27FC236}">
                <a16:creationId xmlns:a16="http://schemas.microsoft.com/office/drawing/2014/main" id="{5D89309F-2F54-F24B-0421-7F34D0E0DAA5}"/>
              </a:ext>
            </a:extLst>
          </p:cNvPr>
          <p:cNvSpPr/>
          <p:nvPr/>
        </p:nvSpPr>
        <p:spPr>
          <a:xfrm>
            <a:off x="7863840" y="2360196"/>
            <a:ext cx="6217920" cy="1631216"/>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can be encapsulated in other operators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DATA(result) = </a:t>
            </a:r>
            <a:r>
              <a:rPr lang="en-US" altLang="zh-TW" sz="2000" b="1" dirty="0">
                <a:solidFill>
                  <a:srgbClr val="FFC000"/>
                </a:solidFill>
                <a:latin typeface="IBM Plex Sans" panose="020B0503050203000203" pitchFamily="34" charset="0"/>
                <a:ea typeface="細明體" panose="02020509000000000000" pitchFamily="49" charset="-120"/>
              </a:rPr>
              <a:t>COND #</a:t>
            </a:r>
            <a:r>
              <a:rPr lang="en-US" altLang="zh-TW" sz="2000" dirty="0">
                <a:solidFill>
                  <a:srgbClr val="FFC000"/>
                </a:solidFill>
                <a:latin typeface="IBM Plex Sans" panose="020B0503050203000203" pitchFamily="34" charset="0"/>
                <a:ea typeface="細明體" panose="02020509000000000000" pitchFamily="49" charset="-120"/>
              </a:rPr>
              <a:t>(   </a:t>
            </a:r>
          </a:p>
          <a:p>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WHEN </a:t>
            </a:r>
            <a:r>
              <a:rPr lang="en-US" altLang="zh-TW" sz="2000" dirty="0" err="1">
                <a:solidFill>
                  <a:schemeClr val="bg2"/>
                </a:solidFill>
                <a:latin typeface="IBM Plex Sans" panose="020B0503050203000203" pitchFamily="34" charset="0"/>
                <a:ea typeface="細明體" panose="02020509000000000000" pitchFamily="49" charset="-120"/>
              </a:rPr>
              <a:t>sy</a:t>
            </a:r>
            <a:r>
              <a:rPr lang="en-US" altLang="zh-TW" sz="2000" dirty="0">
                <a:solidFill>
                  <a:schemeClr val="bg2"/>
                </a:solidFill>
                <a:latin typeface="IBM Plex Sans" panose="020B0503050203000203" pitchFamily="34" charset="0"/>
                <a:ea typeface="細明體" panose="02020509000000000000" pitchFamily="49" charset="-120"/>
              </a:rPr>
              <a:t>-index &gt; 1 THEN     </a:t>
            </a:r>
          </a:p>
          <a:p>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LET</a:t>
            </a:r>
            <a:r>
              <a:rPr lang="en-US" altLang="zh-TW" sz="2000" dirty="0">
                <a:solidFill>
                  <a:schemeClr val="bg2"/>
                </a:solidFill>
                <a:latin typeface="IBM Plex Sans" panose="020B0503050203000203" pitchFamily="34" charset="0"/>
                <a:ea typeface="細明體" panose="02020509000000000000" pitchFamily="49" charset="-120"/>
              </a:rPr>
              <a:t> calc = </a:t>
            </a:r>
            <a:r>
              <a:rPr lang="en-US" altLang="zh-TW" sz="2000" dirty="0" err="1">
                <a:solidFill>
                  <a:schemeClr val="bg2"/>
                </a:solidFill>
                <a:latin typeface="IBM Plex Sans" panose="020B0503050203000203" pitchFamily="34" charset="0"/>
                <a:ea typeface="細明體" panose="02020509000000000000" pitchFamily="49" charset="-120"/>
              </a:rPr>
              <a:t>sy</a:t>
            </a:r>
            <a:r>
              <a:rPr lang="en-US" altLang="zh-TW" sz="2000" dirty="0">
                <a:solidFill>
                  <a:schemeClr val="bg2"/>
                </a:solidFill>
                <a:latin typeface="IBM Plex Sans" panose="020B0503050203000203" pitchFamily="34" charset="0"/>
                <a:ea typeface="細明體" panose="02020509000000000000" pitchFamily="49" charset="-120"/>
              </a:rPr>
              <a:t>-index * 2 </a:t>
            </a:r>
            <a:r>
              <a:rPr lang="en-US" altLang="zh-TW" sz="2000" b="1" dirty="0">
                <a:solidFill>
                  <a:srgbClr val="FFC000"/>
                </a:solidFill>
                <a:latin typeface="IBM Plex Sans" panose="020B0503050203000203" pitchFamily="34" charset="0"/>
                <a:ea typeface="細明體" panose="02020509000000000000" pitchFamily="49" charset="-120"/>
              </a:rPr>
              <a:t>IN</a:t>
            </a:r>
            <a:r>
              <a:rPr lang="en-US" altLang="zh-TW" sz="2000" dirty="0">
                <a:solidFill>
                  <a:schemeClr val="bg2"/>
                </a:solidFill>
                <a:latin typeface="IBM Plex Sans" panose="020B0503050203000203" pitchFamily="34" charset="0"/>
                <a:ea typeface="細明體" panose="02020509000000000000" pitchFamily="49" charset="-120"/>
              </a:rPr>
              <a:t> calc   </a:t>
            </a:r>
          </a:p>
          <a:p>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ELSE 0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p>
        </p:txBody>
      </p:sp>
      <p:sp>
        <p:nvSpPr>
          <p:cNvPr id="12" name="文字方塊 11">
            <a:extLst>
              <a:ext uri="{FF2B5EF4-FFF2-40B4-BE49-F238E27FC236}">
                <a16:creationId xmlns:a16="http://schemas.microsoft.com/office/drawing/2014/main" id="{D7E8D599-DC99-C05F-AB98-8E6F983E024C}"/>
              </a:ext>
            </a:extLst>
          </p:cNvPr>
          <p:cNvSpPr txBox="1"/>
          <p:nvPr/>
        </p:nvSpPr>
        <p:spPr>
          <a:xfrm>
            <a:off x="12984480" y="247288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2196779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COND &amp; SWITCH operator</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en-US" altLang="zh-TW" sz="2400" b="1" dirty="0">
                <a:solidFill>
                  <a:srgbClr val="0F6DFF"/>
                </a:solidFill>
              </a:rPr>
              <a:t>COND</a:t>
            </a:r>
            <a:r>
              <a:rPr lang="en-US" altLang="zh-TW" sz="2400" dirty="0"/>
              <a:t> – This is a Conditional Operator just like </a:t>
            </a:r>
            <a:r>
              <a:rPr lang="en-US" altLang="zh-TW" sz="2400" dirty="0">
                <a:solidFill>
                  <a:schemeClr val="bg1">
                    <a:lumMod val="50000"/>
                    <a:lumOff val="50000"/>
                  </a:schemeClr>
                </a:solidFill>
              </a:rPr>
              <a:t>SWITCH</a:t>
            </a:r>
            <a:r>
              <a:rPr lang="en-US" altLang="zh-TW" sz="2400" dirty="0"/>
              <a:t> with some differences. When must be specified at least once in this operator. COND Operator can be clubbed with </a:t>
            </a:r>
            <a:r>
              <a:rPr lang="en-US" altLang="zh-TW" sz="2400" dirty="0">
                <a:solidFill>
                  <a:schemeClr val="bg1">
                    <a:lumMod val="50000"/>
                    <a:lumOff val="50000"/>
                  </a:schemeClr>
                </a:solidFill>
              </a:rPr>
              <a:t>LET</a:t>
            </a:r>
            <a:r>
              <a:rPr lang="en-US" altLang="zh-TW" sz="2400" dirty="0"/>
              <a:t> Operator. This operator has two variants just like </a:t>
            </a:r>
            <a:r>
              <a:rPr lang="en-US" altLang="zh-TW" sz="2400" dirty="0">
                <a:solidFill>
                  <a:schemeClr val="bg1">
                    <a:lumMod val="50000"/>
                    <a:lumOff val="50000"/>
                  </a:schemeClr>
                </a:solidFill>
              </a:rPr>
              <a:t>VALUE</a:t>
            </a:r>
            <a:r>
              <a:rPr lang="en-US" altLang="zh-TW" sz="2400" dirty="0"/>
              <a:t> Operator:</a:t>
            </a:r>
            <a:br>
              <a:rPr lang="en-US" altLang="zh-TW" sz="2400" dirty="0"/>
            </a:br>
            <a:br>
              <a:rPr lang="en-US" altLang="zh-TW" sz="2400" dirty="0"/>
            </a:br>
            <a:r>
              <a:rPr lang="en-US" altLang="zh-TW" sz="2400" dirty="0"/>
              <a:t>1.</a:t>
            </a:r>
            <a:r>
              <a:rPr lang="zh-TW" altLang="en-US" sz="2400" dirty="0"/>
              <a:t> </a:t>
            </a:r>
            <a:r>
              <a:rPr lang="en-US" altLang="zh-TW" sz="2400" b="1" dirty="0">
                <a:solidFill>
                  <a:srgbClr val="0F6DFF"/>
                </a:solidFill>
              </a:rPr>
              <a:t>Non-generic data type</a:t>
            </a:r>
            <a:r>
              <a:rPr lang="en-US" altLang="zh-TW" sz="2400" dirty="0"/>
              <a:t> which can be for example declared before its use</a:t>
            </a:r>
            <a:br>
              <a:rPr lang="en-US" altLang="zh-TW" sz="2400" dirty="0"/>
            </a:br>
            <a:br>
              <a:rPr lang="en-US" altLang="zh-TW" sz="2400" dirty="0"/>
            </a:br>
            <a:r>
              <a:rPr lang="en-US" altLang="zh-TW" sz="2400" dirty="0"/>
              <a:t>2.</a:t>
            </a:r>
            <a:r>
              <a:rPr lang="zh-TW" altLang="en-US" sz="2400" dirty="0"/>
              <a:t> </a:t>
            </a:r>
            <a:r>
              <a:rPr lang="en-US" altLang="zh-TW" sz="2400" b="1" dirty="0">
                <a:solidFill>
                  <a:srgbClr val="0F6DFF"/>
                </a:solidFill>
              </a:rPr>
              <a:t>#</a:t>
            </a:r>
            <a:r>
              <a:rPr lang="en-US" altLang="zh-TW" sz="2400" dirty="0"/>
              <a:t> character as an operand, however, in this case, operand type should be fully identifiable</a:t>
            </a:r>
            <a:br>
              <a:rPr lang="en-US" altLang="zh-TW" sz="2400"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28600" y="2331720"/>
            <a:ext cx="12755880" cy="3876113"/>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6" name="矩形 5">
            <a:extLst>
              <a:ext uri="{FF2B5EF4-FFF2-40B4-BE49-F238E27FC236}">
                <a16:creationId xmlns:a16="http://schemas.microsoft.com/office/drawing/2014/main" id="{C1E9244E-EB1F-4491-894F-494D448F9576}"/>
              </a:ext>
            </a:extLst>
          </p:cNvPr>
          <p:cNvSpPr/>
          <p:nvPr/>
        </p:nvSpPr>
        <p:spPr>
          <a:xfrm>
            <a:off x="822960" y="2876844"/>
            <a:ext cx="8458200" cy="400110"/>
          </a:xfrm>
          <a:prstGeom prst="rect">
            <a:avLst/>
          </a:prstGeom>
        </p:spPr>
        <p:txBody>
          <a:bodyPr wrap="square">
            <a:spAutoFit/>
          </a:bodyPr>
          <a:lstStyle/>
          <a:p>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332799" y="2331720"/>
            <a:ext cx="14069001" cy="369332"/>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10" name="矩形 9">
            <a:extLst>
              <a:ext uri="{FF2B5EF4-FFF2-40B4-BE49-F238E27FC236}">
                <a16:creationId xmlns:a16="http://schemas.microsoft.com/office/drawing/2014/main" id="{A09FA4F9-BF16-422B-BFD8-B69B97C16FBD}"/>
              </a:ext>
            </a:extLst>
          </p:cNvPr>
          <p:cNvSpPr/>
          <p:nvPr/>
        </p:nvSpPr>
        <p:spPr>
          <a:xfrm>
            <a:off x="5669280" y="5469169"/>
            <a:ext cx="14069001" cy="738664"/>
          </a:xfrm>
          <a:prstGeom prst="rect">
            <a:avLst/>
          </a:prstGeom>
        </p:spPr>
        <p:txBody>
          <a:bodyPr wrap="square">
            <a:spAutoFit/>
          </a:bodyPr>
          <a:lstStyle/>
          <a:p>
            <a:endParaRPr lang="en-US" altLang="zh-TW" sz="2400" dirty="0">
              <a:solidFill>
                <a:srgbClr val="000000"/>
              </a:solidFill>
              <a:latin typeface="IBM Plex Sans" panose="020B0503050203000203" pitchFamily="34" charset="0"/>
              <a:ea typeface="細明體" panose="02020509000000000000" pitchFamily="49" charset="-120"/>
            </a:endParaRPr>
          </a:p>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534263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COND &amp; SWITCH operator</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sz="2400" b="1" dirty="0">
                <a:solidFill>
                  <a:srgbClr val="0F6DFF"/>
                </a:solidFill>
              </a:rPr>
            </a:br>
            <a:r>
              <a:rPr lang="en-US" altLang="zh-TW" sz="2400" b="1" dirty="0">
                <a:solidFill>
                  <a:srgbClr val="0F6DFF"/>
                </a:solidFill>
              </a:rPr>
              <a:t>SWITCH</a:t>
            </a:r>
            <a:r>
              <a:rPr lang="en-US" altLang="zh-TW" sz="2400" dirty="0">
                <a:solidFill>
                  <a:srgbClr val="0F6DFF"/>
                </a:solidFill>
              </a:rPr>
              <a:t> </a:t>
            </a:r>
            <a:r>
              <a:rPr lang="en-US" altLang="zh-TW" sz="2400" dirty="0"/>
              <a:t>– This is a Conditional Operator just like </a:t>
            </a:r>
            <a:r>
              <a:rPr lang="en-US" altLang="zh-TW" sz="2400" dirty="0">
                <a:solidFill>
                  <a:schemeClr val="bg1">
                    <a:lumMod val="50000"/>
                    <a:lumOff val="50000"/>
                  </a:schemeClr>
                </a:solidFill>
              </a:rPr>
              <a:t>COND</a:t>
            </a:r>
            <a:r>
              <a:rPr lang="en-US" altLang="zh-TW" sz="2400" dirty="0"/>
              <a:t> with some differences. When must be specified at least once in this operator. SWITCH Operator can be clubbed with </a:t>
            </a:r>
            <a:r>
              <a:rPr lang="en-US" altLang="zh-TW" sz="2400" dirty="0">
                <a:solidFill>
                  <a:schemeClr val="bg1">
                    <a:lumMod val="50000"/>
                    <a:lumOff val="50000"/>
                  </a:schemeClr>
                </a:solidFill>
              </a:rPr>
              <a:t>LET</a:t>
            </a:r>
            <a:r>
              <a:rPr lang="en-US" altLang="zh-TW" sz="2400" dirty="0"/>
              <a:t> Operator. This operator has two variants just like </a:t>
            </a:r>
            <a:r>
              <a:rPr lang="en-US" altLang="zh-TW" sz="2400" dirty="0">
                <a:solidFill>
                  <a:schemeClr val="bg1">
                    <a:lumMod val="50000"/>
                    <a:lumOff val="50000"/>
                  </a:schemeClr>
                </a:solidFill>
              </a:rPr>
              <a:t>VALUE</a:t>
            </a:r>
            <a:r>
              <a:rPr lang="en-US" altLang="zh-TW" sz="2400" dirty="0"/>
              <a:t> Operator:</a:t>
            </a:r>
            <a:br>
              <a:rPr lang="en-US" altLang="zh-TW" sz="2400" dirty="0"/>
            </a:br>
            <a:br>
              <a:rPr lang="en-US" altLang="zh-TW" sz="2400" dirty="0"/>
            </a:br>
            <a:r>
              <a:rPr lang="en-US" altLang="zh-TW" sz="2400" dirty="0"/>
              <a:t>1.</a:t>
            </a:r>
            <a:r>
              <a:rPr lang="zh-TW" altLang="en-US" sz="2400" dirty="0"/>
              <a:t> </a:t>
            </a:r>
            <a:r>
              <a:rPr lang="en-US" altLang="zh-TW" sz="2400" b="1" dirty="0">
                <a:solidFill>
                  <a:srgbClr val="0F6DFF"/>
                </a:solidFill>
              </a:rPr>
              <a:t>Non-generic data type </a:t>
            </a:r>
            <a:r>
              <a:rPr lang="en-US" altLang="zh-TW" sz="2400" dirty="0"/>
              <a:t>which can be for example declared before its use</a:t>
            </a:r>
            <a:br>
              <a:rPr lang="en-US" altLang="zh-TW" sz="2400" dirty="0"/>
            </a:br>
            <a:br>
              <a:rPr lang="en-US" altLang="zh-TW" sz="2400" dirty="0"/>
            </a:br>
            <a:r>
              <a:rPr lang="en-US" altLang="zh-TW" sz="2400" dirty="0"/>
              <a:t>2.</a:t>
            </a:r>
            <a:r>
              <a:rPr lang="zh-TW" altLang="en-US" sz="2400" dirty="0"/>
              <a:t> </a:t>
            </a:r>
            <a:r>
              <a:rPr lang="en-US" altLang="zh-TW" sz="2400" b="1" dirty="0">
                <a:solidFill>
                  <a:srgbClr val="0F6DFF"/>
                </a:solidFill>
              </a:rPr>
              <a:t>#</a:t>
            </a:r>
            <a:r>
              <a:rPr lang="en-US" altLang="zh-TW" sz="2400" dirty="0"/>
              <a:t> character as an operand, however, in this case, operand type should be fully identifiable</a:t>
            </a: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28600" y="2331720"/>
            <a:ext cx="12755880" cy="3876113"/>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6" name="矩形 5">
            <a:extLst>
              <a:ext uri="{FF2B5EF4-FFF2-40B4-BE49-F238E27FC236}">
                <a16:creationId xmlns:a16="http://schemas.microsoft.com/office/drawing/2014/main" id="{C1E9244E-EB1F-4491-894F-494D448F9576}"/>
              </a:ext>
            </a:extLst>
          </p:cNvPr>
          <p:cNvSpPr/>
          <p:nvPr/>
        </p:nvSpPr>
        <p:spPr>
          <a:xfrm>
            <a:off x="822960" y="2876844"/>
            <a:ext cx="8458200" cy="400110"/>
          </a:xfrm>
          <a:prstGeom prst="rect">
            <a:avLst/>
          </a:prstGeom>
        </p:spPr>
        <p:txBody>
          <a:bodyPr wrap="square">
            <a:spAutoFit/>
          </a:bodyPr>
          <a:lstStyle/>
          <a:p>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2743200" y="2876844"/>
            <a:ext cx="14069001" cy="369332"/>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10" name="矩形 9">
            <a:extLst>
              <a:ext uri="{FF2B5EF4-FFF2-40B4-BE49-F238E27FC236}">
                <a16:creationId xmlns:a16="http://schemas.microsoft.com/office/drawing/2014/main" id="{A09FA4F9-BF16-422B-BFD8-B69B97C16FBD}"/>
              </a:ext>
            </a:extLst>
          </p:cNvPr>
          <p:cNvSpPr/>
          <p:nvPr/>
        </p:nvSpPr>
        <p:spPr>
          <a:xfrm>
            <a:off x="5669280" y="5469169"/>
            <a:ext cx="14069001" cy="738664"/>
          </a:xfrm>
          <a:prstGeom prst="rect">
            <a:avLst/>
          </a:prstGeom>
        </p:spPr>
        <p:txBody>
          <a:bodyPr wrap="square">
            <a:spAutoFit/>
          </a:bodyPr>
          <a:lstStyle/>
          <a:p>
            <a:endParaRPr lang="en-US" altLang="zh-TW" sz="2400" dirty="0">
              <a:solidFill>
                <a:srgbClr val="000000"/>
              </a:solidFill>
              <a:latin typeface="IBM Plex Sans" panose="020B0503050203000203" pitchFamily="34" charset="0"/>
              <a:ea typeface="細明體" panose="02020509000000000000" pitchFamily="49" charset="-120"/>
            </a:endParaRPr>
          </a:p>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3590263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COND &amp; SWITCH operator</a:t>
            </a:r>
            <a:r>
              <a:rPr lang="zh-TW" altLang="en-US" b="1" dirty="0"/>
              <a:t> </a:t>
            </a:r>
            <a:r>
              <a:rPr lang="en-US" altLang="zh-TW" b="1" dirty="0"/>
              <a:t>-</a:t>
            </a:r>
            <a:r>
              <a:rPr lang="zh-TW" altLang="en-US" b="1" dirty="0"/>
              <a:t> </a:t>
            </a:r>
            <a:r>
              <a:rPr lang="en-US" altLang="zh-TW" b="1" dirty="0"/>
              <a:t>3</a:t>
            </a:r>
            <a:br>
              <a:rPr lang="en-US" altLang="zh-TW" b="1"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77EED2C6-2930-D95B-4B04-89E8617C6AEB}"/>
              </a:ext>
            </a:extLst>
          </p:cNvPr>
          <p:cNvSpPr/>
          <p:nvPr/>
        </p:nvSpPr>
        <p:spPr>
          <a:xfrm>
            <a:off x="640080" y="2355116"/>
            <a:ext cx="9804574" cy="347787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*Extended Expressions : COND expression</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DO 4 TIMES.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DATA(</a:t>
            </a:r>
            <a:r>
              <a:rPr lang="en-US" altLang="zh-TW" sz="2000" dirty="0" err="1">
                <a:solidFill>
                  <a:schemeClr val="bg2"/>
                </a:solidFill>
                <a:latin typeface="IBM Plex Sans" panose="020B0503050203000203" pitchFamily="34" charset="0"/>
                <a:ea typeface="細明體" panose="02020509000000000000" pitchFamily="49" charset="-120"/>
              </a:rPr>
              <a:t>value_cond</a:t>
            </a:r>
            <a:r>
              <a:rPr lang="en-US" altLang="zh-TW" sz="2000" dirty="0">
                <a:solidFill>
                  <a:schemeClr val="bg2"/>
                </a:solidFill>
                <a:latin typeface="IBM Plex Sans" panose="020B0503050203000203" pitchFamily="34" charset="0"/>
                <a:ea typeface="細明體" panose="02020509000000000000" pitchFamily="49" charset="-120"/>
              </a:rPr>
              <a:t>)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COND string(</a:t>
            </a:r>
            <a:br>
              <a:rPr lang="en-US" altLang="zh-TW" sz="2000" b="1" dirty="0">
                <a:solidFill>
                  <a:srgbClr val="FFC000"/>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rgbClr val="FFFF99"/>
                </a:solidFill>
                <a:latin typeface="IBM Plex Sans" panose="020B0503050203000203" pitchFamily="34" charset="0"/>
                <a:ea typeface="細明體" panose="02020509000000000000" pitchFamily="49" charset="-120"/>
              </a:rPr>
              <a:t>sy</a:t>
            </a:r>
            <a:r>
              <a:rPr lang="en-US" altLang="zh-TW" sz="2000" dirty="0">
                <a:solidFill>
                  <a:srgbClr val="FFFF99"/>
                </a:solidFill>
                <a:latin typeface="IBM Plex Sans" panose="020B0503050203000203" pitchFamily="34" charset="0"/>
                <a:ea typeface="細明體" panose="02020509000000000000" pitchFamily="49" charset="-120"/>
              </a:rPr>
              <a:t>-index</a:t>
            </a:r>
            <a:r>
              <a:rPr lang="en-US" altLang="zh-TW" sz="2000" dirty="0">
                <a:solidFill>
                  <a:schemeClr val="bg2"/>
                </a:solidFill>
                <a:latin typeface="IBM Plex Sans" panose="020B0503050203000203" pitchFamily="34" charset="0"/>
                <a:ea typeface="細明體" panose="02020509000000000000" pitchFamily="49" charset="-120"/>
              </a:rPr>
              <a:t> = 1 </a:t>
            </a:r>
            <a:r>
              <a:rPr lang="en-US" altLang="zh-TW" sz="2000" dirty="0">
                <a:solidFill>
                  <a:srgbClr val="FFC000"/>
                </a:solidFill>
                <a:latin typeface="IBM Plex Sans" panose="020B0503050203000203" pitchFamily="34" charset="0"/>
                <a:ea typeface="細明體" panose="02020509000000000000" pitchFamily="49" charset="-120"/>
              </a:rPr>
              <a:t>THEN</a:t>
            </a:r>
            <a:r>
              <a:rPr lang="en-US" altLang="zh-TW" sz="2000" dirty="0">
                <a:solidFill>
                  <a:schemeClr val="bg2"/>
                </a:solidFill>
                <a:latin typeface="IBM Plex Sans" panose="020B0503050203000203" pitchFamily="34" charset="0"/>
                <a:ea typeface="細明體" panose="02020509000000000000" pitchFamily="49" charset="-120"/>
              </a:rPr>
              <a:t> |One|</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rgbClr val="FFFF99"/>
                </a:solidFill>
                <a:latin typeface="IBM Plex Sans" panose="020B0503050203000203" pitchFamily="34" charset="0"/>
                <a:ea typeface="細明體" panose="02020509000000000000" pitchFamily="49" charset="-120"/>
              </a:rPr>
              <a:t>sy</a:t>
            </a:r>
            <a:r>
              <a:rPr lang="en-US" altLang="zh-TW" sz="2000" dirty="0">
                <a:solidFill>
                  <a:srgbClr val="FFFF99"/>
                </a:solidFill>
                <a:latin typeface="IBM Plex Sans" panose="020B0503050203000203" pitchFamily="34" charset="0"/>
                <a:ea typeface="細明體" panose="02020509000000000000" pitchFamily="49" charset="-120"/>
              </a:rPr>
              <a:t>-index</a:t>
            </a:r>
            <a:r>
              <a:rPr lang="en-US" altLang="zh-TW" sz="2000" dirty="0">
                <a:solidFill>
                  <a:schemeClr val="bg2"/>
                </a:solidFill>
                <a:latin typeface="IBM Plex Sans" panose="020B0503050203000203" pitchFamily="34" charset="0"/>
                <a:ea typeface="細明體" panose="02020509000000000000" pitchFamily="49" charset="-120"/>
              </a:rPr>
              <a:t> = 2 </a:t>
            </a:r>
            <a:r>
              <a:rPr lang="en-US" altLang="zh-TW" sz="2000" dirty="0">
                <a:solidFill>
                  <a:srgbClr val="FFC000"/>
                </a:solidFill>
                <a:latin typeface="IBM Plex Sans" panose="020B0503050203000203" pitchFamily="34" charset="0"/>
                <a:ea typeface="細明體" panose="02020509000000000000" pitchFamily="49" charset="-120"/>
              </a:rPr>
              <a:t>THEN</a:t>
            </a:r>
            <a:r>
              <a:rPr lang="en-US" altLang="zh-TW" sz="2000" dirty="0">
                <a:solidFill>
                  <a:schemeClr val="bg2"/>
                </a:solidFill>
                <a:latin typeface="IBM Plex Sans" panose="020B0503050203000203" pitchFamily="34" charset="0"/>
                <a:ea typeface="細明體" panose="02020509000000000000" pitchFamily="49" charset="-120"/>
              </a:rPr>
              <a:t> |Two|</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ELSE</a:t>
            </a:r>
            <a:r>
              <a:rPr lang="en-US" altLang="zh-TW" sz="2000" dirty="0">
                <a:solidFill>
                  <a:schemeClr val="bg2"/>
                </a:solidFill>
                <a:latin typeface="IBM Plex Sans" panose="020B0503050203000203" pitchFamily="34" charset="0"/>
                <a:ea typeface="細明體" panose="02020509000000000000" pitchFamily="49" charset="-120"/>
              </a:rPr>
              <a:t> |GREATER than 2!| </a:t>
            </a:r>
            <a:r>
              <a:rPr lang="en-US" altLang="zh-TW" sz="2000" b="1"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a:t>
            </a:r>
            <a:r>
              <a:rPr lang="en-US" altLang="zh-TW" sz="2000" dirty="0" err="1">
                <a:solidFill>
                  <a:schemeClr val="bg2"/>
                </a:solidFill>
                <a:latin typeface="IBM Plex Sans" panose="020B0503050203000203" pitchFamily="34" charset="0"/>
                <a:ea typeface="細明體" panose="02020509000000000000" pitchFamily="49" charset="-120"/>
              </a:rPr>
              <a:t>value_cond</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ENDDO.</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450F9722-0AE5-88B7-1CA4-0138E81DC48A}"/>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869508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COND &amp; SWITCH operator</a:t>
            </a:r>
            <a:r>
              <a:rPr lang="zh-TW" altLang="en-US" b="1" dirty="0"/>
              <a:t> </a:t>
            </a:r>
            <a:r>
              <a:rPr lang="en-US" altLang="zh-TW" b="1" dirty="0"/>
              <a:t>-</a:t>
            </a:r>
            <a:r>
              <a:rPr lang="zh-TW" altLang="en-US" b="1" dirty="0"/>
              <a:t> </a:t>
            </a:r>
            <a:r>
              <a:rPr lang="en-US" altLang="zh-TW" b="1" dirty="0"/>
              <a:t>4</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5D27ACF4-33C4-B84D-826F-CBED0719D0BA}"/>
              </a:ext>
            </a:extLst>
          </p:cNvPr>
          <p:cNvSpPr/>
          <p:nvPr/>
        </p:nvSpPr>
        <p:spPr>
          <a:xfrm>
            <a:off x="640080" y="2355116"/>
            <a:ext cx="9804574" cy="3785652"/>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SWITCH expression variation</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DO 4 TIMES.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DATA(</a:t>
            </a:r>
            <a:r>
              <a:rPr lang="en-US" altLang="zh-TW" sz="2000" dirty="0" err="1">
                <a:solidFill>
                  <a:schemeClr val="bg2"/>
                </a:solidFill>
                <a:latin typeface="IBM Plex Sans" panose="020B0503050203000203" pitchFamily="34" charset="0"/>
                <a:ea typeface="細明體" panose="02020509000000000000" pitchFamily="49" charset="-120"/>
              </a:rPr>
              <a:t>value_switch</a:t>
            </a:r>
            <a:r>
              <a:rPr lang="en-US" altLang="zh-TW" sz="2000" dirty="0">
                <a:solidFill>
                  <a:schemeClr val="bg2"/>
                </a:solidFill>
                <a:latin typeface="IBM Plex Sans" panose="020B0503050203000203" pitchFamily="34" charset="0"/>
                <a:ea typeface="細明體" panose="02020509000000000000" pitchFamily="49" charset="-120"/>
              </a:rPr>
              <a:t>)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SWITCH string( </a:t>
            </a:r>
          </a:p>
          <a:p>
            <a:r>
              <a:rPr lang="en-US" altLang="zh-TW" sz="2000" b="1" dirty="0">
                <a:solidFill>
                  <a:srgbClr val="DBFBFB"/>
                </a:solidFill>
                <a:latin typeface="IBM Plex Sans" panose="020B0503050203000203" pitchFamily="34" charset="0"/>
                <a:ea typeface="細明體" panose="02020509000000000000" pitchFamily="49" charset="-120"/>
              </a:rPr>
              <a:t>                                                          </a:t>
            </a:r>
            <a:r>
              <a:rPr lang="en-US" altLang="zh-TW" sz="2000" dirty="0" err="1">
                <a:solidFill>
                  <a:srgbClr val="FFFF99"/>
                </a:solidFill>
                <a:latin typeface="IBM Plex Sans" panose="020B0503050203000203" pitchFamily="34" charset="0"/>
                <a:ea typeface="細明體" panose="02020509000000000000" pitchFamily="49" charset="-120"/>
              </a:rPr>
              <a:t>sy</a:t>
            </a:r>
            <a:r>
              <a:rPr lang="en-US" altLang="zh-TW" sz="2000" dirty="0">
                <a:solidFill>
                  <a:srgbClr val="FFFF99"/>
                </a:solidFill>
                <a:latin typeface="IBM Plex Sans" panose="020B0503050203000203" pitchFamily="34" charset="0"/>
                <a:ea typeface="細明體" panose="02020509000000000000" pitchFamily="49" charset="-120"/>
              </a:rPr>
              <a:t>-index</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1 </a:t>
            </a:r>
            <a:r>
              <a:rPr lang="en-US" altLang="zh-TW" sz="2000" dirty="0">
                <a:solidFill>
                  <a:srgbClr val="FFC000"/>
                </a:solidFill>
                <a:latin typeface="IBM Plex Sans" panose="020B0503050203000203" pitchFamily="34" charset="0"/>
                <a:ea typeface="細明體" panose="02020509000000000000" pitchFamily="49" charset="-120"/>
              </a:rPr>
              <a:t>THEN</a:t>
            </a:r>
            <a:r>
              <a:rPr lang="en-US" altLang="zh-TW" sz="2000" dirty="0">
                <a:solidFill>
                  <a:schemeClr val="bg2"/>
                </a:solidFill>
                <a:latin typeface="IBM Plex Sans" panose="020B0503050203000203" pitchFamily="34" charset="0"/>
                <a:ea typeface="細明體" panose="02020509000000000000" pitchFamily="49" charset="-120"/>
              </a:rPr>
              <a:t> |One|</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2 </a:t>
            </a:r>
            <a:r>
              <a:rPr lang="en-US" altLang="zh-TW" sz="2000" dirty="0">
                <a:solidFill>
                  <a:srgbClr val="FFC000"/>
                </a:solidFill>
                <a:latin typeface="IBM Plex Sans" panose="020B0503050203000203" pitchFamily="34" charset="0"/>
                <a:ea typeface="細明體" panose="02020509000000000000" pitchFamily="49" charset="-120"/>
              </a:rPr>
              <a:t>THEN</a:t>
            </a:r>
            <a:r>
              <a:rPr lang="en-US" altLang="zh-TW" sz="2000" dirty="0">
                <a:solidFill>
                  <a:schemeClr val="bg2"/>
                </a:solidFill>
                <a:latin typeface="IBM Plex Sans" panose="020B0503050203000203" pitchFamily="34" charset="0"/>
                <a:ea typeface="細明體" panose="02020509000000000000" pitchFamily="49" charset="-120"/>
              </a:rPr>
              <a:t> |Two|</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ELSE</a:t>
            </a:r>
            <a:r>
              <a:rPr lang="en-US" altLang="zh-TW" sz="2000" dirty="0">
                <a:solidFill>
                  <a:schemeClr val="bg2"/>
                </a:solidFill>
                <a:latin typeface="IBM Plex Sans" panose="020B0503050203000203" pitchFamily="34" charset="0"/>
                <a:ea typeface="細明體" panose="02020509000000000000" pitchFamily="49" charset="-120"/>
              </a:rPr>
              <a:t> |GREATER than 2!| </a:t>
            </a:r>
            <a:r>
              <a:rPr lang="en-US" altLang="zh-TW" sz="2000" b="1"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a:t>
            </a:r>
            <a:r>
              <a:rPr lang="en-US" altLang="zh-TW" sz="2000" dirty="0" err="1">
                <a:solidFill>
                  <a:schemeClr val="bg2"/>
                </a:solidFill>
                <a:latin typeface="IBM Plex Sans" panose="020B0503050203000203" pitchFamily="34" charset="0"/>
                <a:ea typeface="細明體" panose="02020509000000000000" pitchFamily="49" charset="-120"/>
              </a:rPr>
              <a:t>value_switch</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ENDDO. </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69368589-4006-20BB-12BC-0CBDD454233B}"/>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141590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COND &amp; SWITCH operator</a:t>
            </a:r>
            <a:r>
              <a:rPr lang="zh-TW" altLang="en-US" b="1" dirty="0"/>
              <a:t> </a:t>
            </a:r>
            <a:r>
              <a:rPr lang="en-US" altLang="zh-TW" b="1" dirty="0"/>
              <a:t>-</a:t>
            </a:r>
            <a:r>
              <a:rPr lang="zh-TW" altLang="en-US" b="1" dirty="0"/>
              <a:t> </a:t>
            </a:r>
            <a:r>
              <a:rPr lang="en-US" altLang="zh-TW" b="1" dirty="0"/>
              <a:t>5</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0EBF5021-C705-0D51-FBD9-B3F6D38A4EC9}"/>
              </a:ext>
            </a:extLst>
          </p:cNvPr>
          <p:cNvSpPr/>
          <p:nvPr/>
        </p:nvSpPr>
        <p:spPr>
          <a:xfrm>
            <a:off x="640080" y="2355116"/>
            <a:ext cx="9804574" cy="532453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dirty="0">
                <a:solidFill>
                  <a:schemeClr val="bg2"/>
                </a:solidFill>
                <a:latin typeface="IBM Plex Sans" panose="020B0503050203000203" pitchFamily="34" charset="0"/>
                <a:ea typeface="細明體" panose="02020509000000000000" pitchFamily="49" charset="-120"/>
              </a:rPr>
              <a:t>CLASS </a:t>
            </a:r>
            <a:r>
              <a:rPr lang="en-US" altLang="zh-TW" sz="2000" dirty="0" err="1">
                <a:solidFill>
                  <a:schemeClr val="bg2"/>
                </a:solidFill>
                <a:latin typeface="IBM Plex Sans" panose="020B0503050203000203" pitchFamily="34" charset="0"/>
                <a:ea typeface="細明體" panose="02020509000000000000" pitchFamily="49" charset="-120"/>
              </a:rPr>
              <a:t>cx_cant_be</a:t>
            </a:r>
            <a:r>
              <a:rPr lang="en-US" altLang="zh-TW" sz="2000" dirty="0">
                <a:solidFill>
                  <a:schemeClr val="bg2"/>
                </a:solidFill>
                <a:latin typeface="IBM Plex Sans" panose="020B0503050203000203" pitchFamily="34" charset="0"/>
                <a:ea typeface="細明體" panose="02020509000000000000" pitchFamily="49" charset="-120"/>
              </a:rPr>
              <a:t> DEFINITION INHERITING FROM </a:t>
            </a:r>
            <a:r>
              <a:rPr lang="en-US" altLang="zh-TW" sz="2000" dirty="0" err="1">
                <a:solidFill>
                  <a:schemeClr val="bg2"/>
                </a:solidFill>
                <a:latin typeface="IBM Plex Sans" panose="020B0503050203000203" pitchFamily="34" charset="0"/>
                <a:ea typeface="細明體" panose="02020509000000000000" pitchFamily="49" charset="-120"/>
              </a:rPr>
              <a:t>cx_no_check</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ENDCLASS.</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err="1">
                <a:solidFill>
                  <a:schemeClr val="bg2"/>
                </a:solidFill>
                <a:latin typeface="IBM Plex Sans" panose="020B0503050203000203" pitchFamily="34" charset="0"/>
                <a:ea typeface="細明體" panose="02020509000000000000" pitchFamily="49" charset="-120"/>
              </a:rPr>
              <a:t>cl_demo_output</a:t>
            </a:r>
            <a:r>
              <a:rPr lang="en-US" altLang="zh-TW" sz="2000" dirty="0">
                <a:solidFill>
                  <a:schemeClr val="bg2"/>
                </a:solidFill>
                <a:latin typeface="IBM Plex Sans" panose="020B0503050203000203" pitchFamily="34" charset="0"/>
                <a:ea typeface="細明體" panose="02020509000000000000" pitchFamily="49" charset="-120"/>
              </a:rPr>
              <a:t>=&gt;display(</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COND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LET</a:t>
            </a:r>
            <a:r>
              <a:rPr lang="en-US" altLang="zh-TW" sz="2000" dirty="0">
                <a:solidFill>
                  <a:schemeClr val="bg2"/>
                </a:solidFill>
                <a:latin typeface="IBM Plex Sans" panose="020B0503050203000203" pitchFamily="34" charset="0"/>
                <a:ea typeface="細明體" panose="02020509000000000000" pitchFamily="49" charset="-120"/>
              </a:rPr>
              <a:t> t = '120000' </a:t>
            </a:r>
            <a:r>
              <a:rPr lang="en-US" altLang="zh-TW" sz="2000" b="1" dirty="0">
                <a:solidFill>
                  <a:srgbClr val="FFC000"/>
                </a:solidFill>
                <a:latin typeface="IBM Plex Sans" panose="020B0503050203000203" pitchFamily="34" charset="0"/>
                <a:ea typeface="細明體" panose="02020509000000000000" pitchFamily="49" charset="-120"/>
              </a:rPr>
              <a:t>IN</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sy-timlo</a:t>
            </a:r>
            <a:r>
              <a:rPr lang="en-US" altLang="zh-TW" sz="2000" dirty="0">
                <a:solidFill>
                  <a:schemeClr val="bg2"/>
                </a:solidFill>
                <a:latin typeface="IBM Plex Sans" panose="020B0503050203000203" pitchFamily="34" charset="0"/>
                <a:ea typeface="細明體" panose="02020509000000000000" pitchFamily="49" charset="-120"/>
              </a:rPr>
              <a:t> &lt; t </a:t>
            </a:r>
            <a:r>
              <a:rPr lang="en-US" altLang="zh-TW" sz="2000" dirty="0">
                <a:solidFill>
                  <a:srgbClr val="FFC000"/>
                </a:solidFill>
                <a:latin typeface="IBM Plex Sans" panose="020B0503050203000203" pitchFamily="34" charset="0"/>
                <a:ea typeface="細明體" panose="02020509000000000000" pitchFamily="49" charset="-120"/>
              </a:rPr>
              <a:t>THEN</a:t>
            </a:r>
            <a:r>
              <a:rPr lang="en-US" altLang="zh-TW" sz="2000" dirty="0">
                <a:solidFill>
                  <a:schemeClr val="bg2"/>
                </a:solidFill>
                <a:latin typeface="IBM Plex Sans" panose="020B0503050203000203" pitchFamily="34" charset="0"/>
                <a:ea typeface="細明體" panose="02020509000000000000" pitchFamily="49" charset="-120"/>
              </a:rPr>
              <a:t>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b="1"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dirty="0">
                <a:solidFill>
                  <a:srgbClr val="FFFF00"/>
                </a:solidFill>
                <a:latin typeface="IBM Plex Sans" panose="020B0503050203000203" pitchFamily="34" charset="0"/>
                <a:ea typeface="細明體" panose="02020509000000000000" pitchFamily="49" charset="-120"/>
              </a:rPr>
              <a:t> </a:t>
            </a:r>
            <a:r>
              <a:rPr lang="en-US" altLang="zh-TW" sz="2000" dirty="0" err="1">
                <a:solidFill>
                  <a:schemeClr val="accent2">
                    <a:lumMod val="60000"/>
                    <a:lumOff val="40000"/>
                  </a:schemeClr>
                </a:solidFill>
                <a:latin typeface="IBM Plex Sans" panose="020B0503050203000203" pitchFamily="34" charset="0"/>
                <a:ea typeface="細明體" panose="02020509000000000000" pitchFamily="49" charset="-120"/>
              </a:rPr>
              <a:t>sy-timlo</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accent1">
                    <a:lumMod val="60000"/>
                    <a:lumOff val="40000"/>
                  </a:schemeClr>
                </a:solidFill>
                <a:latin typeface="IBM Plex Sans" panose="020B0503050203000203" pitchFamily="34" charset="0"/>
                <a:ea typeface="細明體" panose="02020509000000000000" pitchFamily="49" charset="-120"/>
              </a:rPr>
              <a:t>TIME = ISO</a:t>
            </a:r>
            <a:r>
              <a:rPr lang="en-US" altLang="zh-TW" sz="2000" b="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accent2">
                    <a:lumMod val="40000"/>
                    <a:lumOff val="60000"/>
                  </a:schemeClr>
                </a:solidFill>
                <a:latin typeface="IBM Plex Sans" panose="020B0503050203000203" pitchFamily="34" charset="0"/>
                <a:ea typeface="細明體" panose="02020509000000000000" pitchFamily="49" charset="-120"/>
              </a:rPr>
              <a:t>AM </a:t>
            </a:r>
            <a:r>
              <a:rPr lang="en-US" altLang="zh-TW" sz="2000" b="1" dirty="0">
                <a:solidFill>
                  <a:srgbClr val="FFFF00"/>
                </a:solidFill>
                <a:latin typeface="IBM Plex Sans" panose="020B0503050203000203" pitchFamily="34" charset="0"/>
                <a:ea typeface="細明體" panose="02020509000000000000" pitchFamily="49" charset="-120"/>
              </a:rPr>
              <a:t>|</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sy-timlo</a:t>
            </a:r>
            <a:r>
              <a:rPr lang="en-US" altLang="zh-TW" sz="2000" dirty="0">
                <a:solidFill>
                  <a:schemeClr val="bg2"/>
                </a:solidFill>
                <a:latin typeface="IBM Plex Sans" panose="020B0503050203000203" pitchFamily="34" charset="0"/>
                <a:ea typeface="細明體" panose="02020509000000000000" pitchFamily="49" charset="-120"/>
              </a:rPr>
              <a:t> &gt; t </a:t>
            </a:r>
            <a:r>
              <a:rPr lang="en-US" altLang="zh-TW" sz="2000" dirty="0">
                <a:solidFill>
                  <a:srgbClr val="FFC000"/>
                </a:solidFill>
                <a:latin typeface="IBM Plex Sans" panose="020B0503050203000203" pitchFamily="34" charset="0"/>
                <a:ea typeface="細明體" panose="02020509000000000000" pitchFamily="49" charset="-120"/>
              </a:rPr>
              <a:t>AND</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sy-timlo</a:t>
            </a:r>
            <a:r>
              <a:rPr lang="en-US" altLang="zh-TW" sz="2000" dirty="0">
                <a:solidFill>
                  <a:schemeClr val="bg2"/>
                </a:solidFill>
                <a:latin typeface="IBM Plex Sans" panose="020B0503050203000203" pitchFamily="34" charset="0"/>
                <a:ea typeface="細明體" panose="02020509000000000000" pitchFamily="49" charset="-120"/>
              </a:rPr>
              <a:t> &lt; '240000' </a:t>
            </a:r>
            <a:r>
              <a:rPr lang="en-US" altLang="zh-TW" sz="2000" dirty="0">
                <a:solidFill>
                  <a:srgbClr val="FFC000"/>
                </a:solidFill>
                <a:latin typeface="IBM Plex Sans" panose="020B0503050203000203" pitchFamily="34" charset="0"/>
                <a:ea typeface="細明體" panose="02020509000000000000" pitchFamily="49" charset="-120"/>
              </a:rPr>
              <a:t>THEN</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CA8016"/>
                </a:solidFill>
                <a:latin typeface="IBM Plex Sans" panose="020B0503050203000203" pitchFamily="34" charset="0"/>
                <a:ea typeface="細明體" panose="02020509000000000000" pitchFamily="49" charset="-120"/>
              </a:rPr>
              <a:t>CONV 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accent2">
                    <a:lumMod val="60000"/>
                    <a:lumOff val="40000"/>
                  </a:schemeClr>
                </a:solidFill>
                <a:latin typeface="IBM Plex Sans" panose="020B0503050203000203" pitchFamily="34" charset="0"/>
                <a:ea typeface="細明體" panose="02020509000000000000" pitchFamily="49" charset="-120"/>
              </a:rPr>
              <a:t>sy-timlo</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accent1">
                    <a:lumMod val="60000"/>
                    <a:lumOff val="40000"/>
                  </a:schemeClr>
                </a:solidFill>
                <a:latin typeface="IBM Plex Sans" panose="020B0503050203000203" pitchFamily="34" charset="0"/>
                <a:ea typeface="細明體" panose="02020509000000000000" pitchFamily="49" charset="-120"/>
              </a:rPr>
              <a:t>- 12 * 3600 </a:t>
            </a:r>
            <a:r>
              <a:rPr lang="en-US" altLang="zh-TW" sz="2000" b="1" dirty="0">
                <a:solidFill>
                  <a:srgbClr val="CA8016"/>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accent1">
                    <a:lumMod val="60000"/>
                    <a:lumOff val="40000"/>
                  </a:schemeClr>
                </a:solidFill>
                <a:latin typeface="IBM Plex Sans" panose="020B0503050203000203" pitchFamily="34" charset="0"/>
                <a:ea typeface="細明體" panose="02020509000000000000" pitchFamily="49" charset="-120"/>
              </a:rPr>
              <a:t>TIME = ISO </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dirty="0">
                <a:solidFill>
                  <a:srgbClr val="FFFF00"/>
                </a:solidFill>
                <a:latin typeface="IBM Plex Sans" panose="020B0503050203000203" pitchFamily="34" charset="0"/>
                <a:ea typeface="細明體" panose="02020509000000000000" pitchFamily="49" charset="-120"/>
              </a:rPr>
              <a:t> </a:t>
            </a:r>
            <a:r>
              <a:rPr lang="en-US" altLang="zh-TW" sz="2000" dirty="0">
                <a:solidFill>
                  <a:schemeClr val="accent2">
                    <a:lumMod val="40000"/>
                    <a:lumOff val="60000"/>
                  </a:schemeClr>
                </a:solidFill>
                <a:latin typeface="IBM Plex Sans" panose="020B0503050203000203" pitchFamily="34" charset="0"/>
                <a:ea typeface="細明體" panose="02020509000000000000" pitchFamily="49" charset="-120"/>
              </a:rPr>
              <a:t>PM </a:t>
            </a:r>
            <a:r>
              <a:rPr lang="en-US" altLang="zh-TW" sz="2000" b="1" dirty="0">
                <a:solidFill>
                  <a:srgbClr val="FFFF00"/>
                </a:solidFill>
                <a:latin typeface="IBM Plex Sans" panose="020B0503050203000203" pitchFamily="34" charset="0"/>
                <a:ea typeface="細明體" panose="02020509000000000000" pitchFamily="49" charset="-120"/>
              </a:rPr>
              <a:t>|</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WHEN</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sy-timlo</a:t>
            </a:r>
            <a:r>
              <a:rPr lang="en-US" altLang="zh-TW" sz="2000" dirty="0">
                <a:solidFill>
                  <a:schemeClr val="bg2"/>
                </a:solidFill>
                <a:latin typeface="IBM Plex Sans" panose="020B0503050203000203" pitchFamily="34" charset="0"/>
                <a:ea typeface="細明體" panose="02020509000000000000" pitchFamily="49" charset="-120"/>
              </a:rPr>
              <a:t> = t </a:t>
            </a:r>
            <a:r>
              <a:rPr lang="en-US" altLang="zh-TW" sz="2000" dirty="0">
                <a:solidFill>
                  <a:srgbClr val="FFC000"/>
                </a:solidFill>
                <a:latin typeface="IBM Plex Sans" panose="020B0503050203000203" pitchFamily="34" charset="0"/>
                <a:ea typeface="細明體" panose="02020509000000000000" pitchFamily="49" charset="-120"/>
              </a:rPr>
              <a:t>THEN</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b="1"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accent2">
                    <a:lumMod val="40000"/>
                    <a:lumOff val="60000"/>
                  </a:schemeClr>
                </a:solidFill>
                <a:latin typeface="IBM Plex Sans" panose="020B0503050203000203" pitchFamily="34" charset="0"/>
                <a:ea typeface="細明體" panose="02020509000000000000" pitchFamily="49" charset="-120"/>
              </a:rPr>
              <a:t>High Noon </a:t>
            </a:r>
            <a:r>
              <a:rPr lang="en-US" altLang="zh-TW" sz="2000" b="1" dirty="0">
                <a:solidFill>
                  <a:srgbClr val="FFFF00"/>
                </a:solidFill>
                <a:latin typeface="IBM Plex Sans" panose="020B0503050203000203" pitchFamily="34" charset="0"/>
                <a:ea typeface="細明體" panose="02020509000000000000" pitchFamily="49" charset="-120"/>
              </a:rPr>
              <a:t>|</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ELSE</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THROW</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cx_cant_be</a:t>
            </a:r>
            <a:r>
              <a:rPr lang="en-US" altLang="zh-TW" sz="2000" dirty="0">
                <a:solidFill>
                  <a:schemeClr val="bg2"/>
                </a:solidFill>
                <a:latin typeface="IBM Plex Sans" panose="020B0503050203000203" pitchFamily="34" charset="0"/>
                <a:ea typeface="細明體" panose="02020509000000000000" pitchFamily="49" charset="-120"/>
              </a:rPr>
              <a:t>( ) ) </a:t>
            </a:r>
            <a:r>
              <a:rPr lang="en-US" altLang="zh-TW" sz="2000" b="1"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1016F843-4051-816F-FD12-5D25F64C5CF3}"/>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715103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COND &amp; SWITCH operator</a:t>
            </a:r>
            <a:r>
              <a:rPr lang="zh-TW" altLang="en-US" b="1" dirty="0"/>
              <a:t> </a:t>
            </a:r>
            <a:r>
              <a:rPr lang="en-US" altLang="zh-TW" b="1" dirty="0"/>
              <a:t>-</a:t>
            </a:r>
            <a:r>
              <a:rPr lang="zh-TW" altLang="en-US" b="1" dirty="0"/>
              <a:t> </a:t>
            </a:r>
            <a:r>
              <a:rPr lang="en-US" altLang="zh-TW" b="1" dirty="0"/>
              <a:t>6</a:t>
            </a:r>
            <a:br>
              <a:rPr lang="en-US" altLang="zh-TW" b="1" dirty="0"/>
            </a:br>
            <a:br>
              <a:rPr lang="en-US" altLang="zh-TW" b="1" dirty="0"/>
            </a:br>
            <a:br>
              <a:rPr lang="en-US" altLang="zh-TW" b="1" dirty="0"/>
            </a:br>
            <a:br>
              <a:rPr lang="en-US" altLang="zh-TW" b="1" dirty="0"/>
            </a:br>
            <a:br>
              <a:rPr lang="en-US" altLang="zh-TW" b="1"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EC87F4C8-C382-902B-98CE-AFAB5D5B8E60}"/>
              </a:ext>
            </a:extLst>
          </p:cNvPr>
          <p:cNvSpPr/>
          <p:nvPr/>
        </p:nvSpPr>
        <p:spPr>
          <a:xfrm>
            <a:off x="640080" y="2355116"/>
            <a:ext cx="9804574" cy="5355312"/>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800" dirty="0">
                <a:solidFill>
                  <a:schemeClr val="bg2"/>
                </a:solidFill>
                <a:latin typeface="IBM Plex Sans" panose="020B0503050203000203" pitchFamily="34" charset="0"/>
                <a:ea typeface="細明體" panose="02020509000000000000" pitchFamily="49" charset="-120"/>
              </a:rPr>
              <a:t>CLASS </a:t>
            </a:r>
            <a:r>
              <a:rPr lang="en-US" altLang="zh-TW" sz="1800" dirty="0" err="1">
                <a:solidFill>
                  <a:schemeClr val="bg2"/>
                </a:solidFill>
                <a:latin typeface="IBM Plex Sans" panose="020B0503050203000203" pitchFamily="34" charset="0"/>
                <a:ea typeface="細明體" panose="02020509000000000000" pitchFamily="49" charset="-120"/>
              </a:rPr>
              <a:t>cx_overflow</a:t>
            </a:r>
            <a:r>
              <a:rPr lang="en-US" altLang="zh-TW" sz="1800" dirty="0">
                <a:solidFill>
                  <a:schemeClr val="bg2"/>
                </a:solidFill>
                <a:latin typeface="IBM Plex Sans" panose="020B0503050203000203" pitchFamily="34" charset="0"/>
                <a:ea typeface="細明體" panose="02020509000000000000" pitchFamily="49" charset="-120"/>
              </a:rPr>
              <a:t> DEFINITION INHERITING FROM </a:t>
            </a:r>
            <a:r>
              <a:rPr lang="en-US" altLang="zh-TW" sz="1800" dirty="0" err="1">
                <a:solidFill>
                  <a:schemeClr val="bg2"/>
                </a:solidFill>
                <a:latin typeface="IBM Plex Sans" panose="020B0503050203000203" pitchFamily="34" charset="0"/>
                <a:ea typeface="細明體" panose="02020509000000000000" pitchFamily="49" charset="-120"/>
              </a:rPr>
              <a:t>cx_static_check</a:t>
            </a:r>
            <a:r>
              <a:rPr lang="en-US" altLang="zh-TW" sz="1800" dirty="0">
                <a:solidFill>
                  <a:schemeClr val="bg2"/>
                </a:solidFill>
                <a:latin typeface="IBM Plex Sans" panose="020B0503050203000203" pitchFamily="34" charset="0"/>
                <a:ea typeface="細明體" panose="02020509000000000000" pitchFamily="49" charset="-120"/>
              </a:rPr>
              <a:t>.</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ENDCLASS.</a:t>
            </a:r>
          </a:p>
          <a:p>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DATA(out) = </a:t>
            </a:r>
            <a:r>
              <a:rPr lang="en-US" altLang="zh-TW" sz="1800" dirty="0" err="1">
                <a:solidFill>
                  <a:schemeClr val="bg2"/>
                </a:solidFill>
                <a:latin typeface="IBM Plex Sans" panose="020B0503050203000203" pitchFamily="34" charset="0"/>
                <a:ea typeface="細明體" panose="02020509000000000000" pitchFamily="49" charset="-120"/>
              </a:rPr>
              <a:t>cl_demo_output</a:t>
            </a:r>
            <a:r>
              <a:rPr lang="en-US" altLang="zh-TW" sz="1800" dirty="0">
                <a:solidFill>
                  <a:schemeClr val="bg2"/>
                </a:solidFill>
                <a:latin typeface="IBM Plex Sans" panose="020B0503050203000203" pitchFamily="34" charset="0"/>
                <a:ea typeface="細明體" panose="02020509000000000000" pitchFamily="49" charset="-120"/>
              </a:rPr>
              <a:t>=&gt;new( ).</a:t>
            </a:r>
          </a:p>
          <a:p>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DO.</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TRY.</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out-&gt;write(</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a:t>
            </a:r>
            <a:r>
              <a:rPr lang="en-US" altLang="zh-TW" sz="1800" b="1" dirty="0">
                <a:solidFill>
                  <a:srgbClr val="FFC000"/>
                </a:solidFill>
                <a:latin typeface="IBM Plex Sans" panose="020B0503050203000203" pitchFamily="34" charset="0"/>
                <a:ea typeface="細明體" panose="02020509000000000000" pitchFamily="49" charset="-120"/>
              </a:rPr>
              <a:t>SWITCH string( </a:t>
            </a:r>
          </a:p>
          <a:p>
            <a:r>
              <a:rPr lang="en-US" altLang="zh-TW" sz="1800" dirty="0">
                <a:solidFill>
                  <a:schemeClr val="bg2"/>
                </a:solidFill>
                <a:latin typeface="IBM Plex Sans" panose="020B0503050203000203" pitchFamily="34" charset="0"/>
                <a:ea typeface="細明體" panose="02020509000000000000" pitchFamily="49" charset="-120"/>
              </a:rPr>
              <a:t>                        </a:t>
            </a:r>
            <a:r>
              <a:rPr lang="en-US" altLang="zh-TW" sz="1800" dirty="0" err="1">
                <a:solidFill>
                  <a:srgbClr val="FFFF99"/>
                </a:solidFill>
                <a:latin typeface="IBM Plex Sans" panose="020B0503050203000203" pitchFamily="34" charset="0"/>
                <a:ea typeface="細明體" panose="02020509000000000000" pitchFamily="49" charset="-120"/>
              </a:rPr>
              <a:t>sy</a:t>
            </a:r>
            <a:r>
              <a:rPr lang="en-US" altLang="zh-TW" sz="1800" dirty="0">
                <a:solidFill>
                  <a:srgbClr val="FFFF99"/>
                </a:solidFill>
                <a:latin typeface="IBM Plex Sans" panose="020B0503050203000203" pitchFamily="34" charset="0"/>
                <a:ea typeface="細明體" panose="02020509000000000000" pitchFamily="49" charset="-120"/>
              </a:rPr>
              <a:t>-index</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a:t>
            </a:r>
            <a:r>
              <a:rPr lang="en-US" altLang="zh-TW" sz="1800" dirty="0">
                <a:solidFill>
                  <a:srgbClr val="FFC000"/>
                </a:solidFill>
                <a:latin typeface="IBM Plex Sans" panose="020B0503050203000203" pitchFamily="34" charset="0"/>
                <a:ea typeface="細明體" panose="02020509000000000000" pitchFamily="49" charset="-120"/>
              </a:rPr>
              <a:t>WHEN</a:t>
            </a:r>
            <a:r>
              <a:rPr lang="en-US" altLang="zh-TW" sz="1800" dirty="0">
                <a:solidFill>
                  <a:schemeClr val="bg2"/>
                </a:solidFill>
                <a:latin typeface="IBM Plex Sans" panose="020B0503050203000203" pitchFamily="34" charset="0"/>
                <a:ea typeface="細明體" panose="02020509000000000000" pitchFamily="49" charset="-120"/>
              </a:rPr>
              <a:t> 1 </a:t>
            </a:r>
            <a:r>
              <a:rPr lang="en-US" altLang="zh-TW" sz="1800" dirty="0">
                <a:solidFill>
                  <a:srgbClr val="FFC000"/>
                </a:solidFill>
                <a:latin typeface="IBM Plex Sans" panose="020B0503050203000203" pitchFamily="34" charset="0"/>
                <a:ea typeface="細明體" panose="02020509000000000000" pitchFamily="49" charset="-120"/>
              </a:rPr>
              <a:t>THEN</a:t>
            </a:r>
            <a:r>
              <a:rPr lang="en-US" altLang="zh-TW" sz="1800" dirty="0">
                <a:solidFill>
                  <a:schemeClr val="bg2"/>
                </a:solidFill>
                <a:latin typeface="IBM Plex Sans" panose="020B0503050203000203" pitchFamily="34" charset="0"/>
                <a:ea typeface="細明體" panose="02020509000000000000" pitchFamily="49" charset="-120"/>
              </a:rPr>
              <a:t> 'one'</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a:t>
            </a:r>
            <a:r>
              <a:rPr lang="en-US" altLang="zh-TW" sz="1800" dirty="0">
                <a:solidFill>
                  <a:srgbClr val="FFC000"/>
                </a:solidFill>
                <a:latin typeface="IBM Plex Sans" panose="020B0503050203000203" pitchFamily="34" charset="0"/>
                <a:ea typeface="細明體" panose="02020509000000000000" pitchFamily="49" charset="-120"/>
              </a:rPr>
              <a:t>WHEN</a:t>
            </a:r>
            <a:r>
              <a:rPr lang="en-US" altLang="zh-TW" sz="1800" dirty="0">
                <a:solidFill>
                  <a:schemeClr val="bg2"/>
                </a:solidFill>
                <a:latin typeface="IBM Plex Sans" panose="020B0503050203000203" pitchFamily="34" charset="0"/>
                <a:ea typeface="細明體" panose="02020509000000000000" pitchFamily="49" charset="-120"/>
              </a:rPr>
              <a:t> 2 </a:t>
            </a:r>
            <a:r>
              <a:rPr lang="en-US" altLang="zh-TW" sz="1800" dirty="0">
                <a:solidFill>
                  <a:srgbClr val="FFC000"/>
                </a:solidFill>
                <a:latin typeface="IBM Plex Sans" panose="020B0503050203000203" pitchFamily="34" charset="0"/>
                <a:ea typeface="細明體" panose="02020509000000000000" pitchFamily="49" charset="-120"/>
              </a:rPr>
              <a:t>THEN</a:t>
            </a:r>
            <a:r>
              <a:rPr lang="en-US" altLang="zh-TW" sz="1800" dirty="0">
                <a:solidFill>
                  <a:schemeClr val="bg2"/>
                </a:solidFill>
                <a:latin typeface="IBM Plex Sans" panose="020B0503050203000203" pitchFamily="34" charset="0"/>
                <a:ea typeface="細明體" panose="02020509000000000000" pitchFamily="49" charset="-120"/>
              </a:rPr>
              <a:t> 'two'</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a:t>
            </a:r>
            <a:r>
              <a:rPr lang="en-US" altLang="zh-TW" sz="1800" dirty="0">
                <a:solidFill>
                  <a:srgbClr val="FFC000"/>
                </a:solidFill>
                <a:latin typeface="IBM Plex Sans" panose="020B0503050203000203" pitchFamily="34" charset="0"/>
                <a:ea typeface="細明體" panose="02020509000000000000" pitchFamily="49" charset="-120"/>
              </a:rPr>
              <a:t>WHEN</a:t>
            </a:r>
            <a:r>
              <a:rPr lang="en-US" altLang="zh-TW" sz="1800" dirty="0">
                <a:solidFill>
                  <a:schemeClr val="bg2"/>
                </a:solidFill>
                <a:latin typeface="IBM Plex Sans" panose="020B0503050203000203" pitchFamily="34" charset="0"/>
                <a:ea typeface="細明體" panose="02020509000000000000" pitchFamily="49" charset="-120"/>
              </a:rPr>
              <a:t> 3 </a:t>
            </a:r>
            <a:r>
              <a:rPr lang="en-US" altLang="zh-TW" sz="1800" dirty="0">
                <a:solidFill>
                  <a:srgbClr val="FFC000"/>
                </a:solidFill>
                <a:latin typeface="IBM Plex Sans" panose="020B0503050203000203" pitchFamily="34" charset="0"/>
                <a:ea typeface="細明體" panose="02020509000000000000" pitchFamily="49" charset="-120"/>
              </a:rPr>
              <a:t>THEN</a:t>
            </a:r>
            <a:r>
              <a:rPr lang="en-US" altLang="zh-TW" sz="1800" dirty="0">
                <a:solidFill>
                  <a:schemeClr val="bg2"/>
                </a:solidFill>
                <a:latin typeface="IBM Plex Sans" panose="020B0503050203000203" pitchFamily="34" charset="0"/>
                <a:ea typeface="細明體" panose="02020509000000000000" pitchFamily="49" charset="-120"/>
              </a:rPr>
              <a:t> 'three'</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a:t>
            </a:r>
            <a:r>
              <a:rPr lang="en-US" altLang="zh-TW" sz="1800" dirty="0">
                <a:solidFill>
                  <a:srgbClr val="FFC000"/>
                </a:solidFill>
                <a:latin typeface="IBM Plex Sans" panose="020B0503050203000203" pitchFamily="34" charset="0"/>
                <a:ea typeface="細明體" panose="02020509000000000000" pitchFamily="49" charset="-120"/>
              </a:rPr>
              <a:t>ELSE</a:t>
            </a:r>
            <a:r>
              <a:rPr lang="en-US" altLang="zh-TW" sz="1800" dirty="0">
                <a:solidFill>
                  <a:schemeClr val="bg2"/>
                </a:solidFill>
                <a:latin typeface="IBM Plex Sans" panose="020B0503050203000203" pitchFamily="34" charset="0"/>
                <a:ea typeface="細明體" panose="02020509000000000000" pitchFamily="49" charset="-120"/>
              </a:rPr>
              <a:t> THROW </a:t>
            </a:r>
            <a:r>
              <a:rPr lang="en-US" altLang="zh-TW" sz="1800" dirty="0" err="1">
                <a:solidFill>
                  <a:schemeClr val="bg2"/>
                </a:solidFill>
                <a:latin typeface="IBM Plex Sans" panose="020B0503050203000203" pitchFamily="34" charset="0"/>
                <a:ea typeface="細明體" panose="02020509000000000000" pitchFamily="49" charset="-120"/>
              </a:rPr>
              <a:t>cx_overflow</a:t>
            </a:r>
            <a:r>
              <a:rPr lang="en-US" altLang="zh-TW" sz="1800" dirty="0">
                <a:solidFill>
                  <a:schemeClr val="bg2"/>
                </a:solidFill>
                <a:latin typeface="IBM Plex Sans" panose="020B0503050203000203" pitchFamily="34" charset="0"/>
                <a:ea typeface="細明體" panose="02020509000000000000" pitchFamily="49" charset="-120"/>
              </a:rPr>
              <a:t>( ) ) </a:t>
            </a:r>
            <a:r>
              <a:rPr lang="en-US" altLang="zh-TW" sz="1800" b="1" dirty="0">
                <a:solidFill>
                  <a:srgbClr val="FFC000"/>
                </a:solidFill>
                <a:latin typeface="IBM Plex Sans" panose="020B0503050203000203" pitchFamily="34" charset="0"/>
                <a:ea typeface="細明體" panose="02020509000000000000" pitchFamily="49" charset="-120"/>
              </a:rPr>
              <a:t>)</a:t>
            </a:r>
            <a:r>
              <a:rPr lang="en-US" altLang="zh-TW" sz="1800" dirty="0">
                <a:solidFill>
                  <a:schemeClr val="bg2"/>
                </a:solidFill>
                <a:latin typeface="IBM Plex Sans" panose="020B0503050203000203" pitchFamily="34" charset="0"/>
                <a:ea typeface="細明體" panose="02020509000000000000" pitchFamily="49" charset="-120"/>
              </a:rPr>
              <a:t>.</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CATCH </a:t>
            </a:r>
            <a:r>
              <a:rPr lang="en-US" altLang="zh-TW" sz="1800" dirty="0" err="1">
                <a:solidFill>
                  <a:schemeClr val="bg2"/>
                </a:solidFill>
                <a:latin typeface="IBM Plex Sans" panose="020B0503050203000203" pitchFamily="34" charset="0"/>
                <a:ea typeface="細明體" panose="02020509000000000000" pitchFamily="49" charset="-120"/>
              </a:rPr>
              <a:t>cx_overflow</a:t>
            </a:r>
            <a:r>
              <a:rPr lang="en-US" altLang="zh-TW" sz="1800" dirty="0">
                <a:solidFill>
                  <a:schemeClr val="bg2"/>
                </a:solidFill>
                <a:latin typeface="IBM Plex Sans" panose="020B0503050203000203" pitchFamily="34" charset="0"/>
                <a:ea typeface="細明體" panose="02020509000000000000" pitchFamily="49" charset="-120"/>
              </a:rPr>
              <a:t>.</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out-&gt;display( ).</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EXIT.</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  ENDTRY.</a:t>
            </a:r>
            <a:br>
              <a:rPr lang="en-US" altLang="zh-TW" sz="1800" dirty="0">
                <a:solidFill>
                  <a:schemeClr val="bg2"/>
                </a:solidFill>
                <a:latin typeface="IBM Plex Sans" panose="020B0503050203000203" pitchFamily="34" charset="0"/>
                <a:ea typeface="細明體" panose="02020509000000000000" pitchFamily="49" charset="-120"/>
              </a:rPr>
            </a:br>
            <a:r>
              <a:rPr lang="en-US" altLang="zh-TW" sz="1800" dirty="0">
                <a:solidFill>
                  <a:schemeClr val="bg2"/>
                </a:solidFill>
                <a:latin typeface="IBM Plex Sans" panose="020B0503050203000203" pitchFamily="34" charset="0"/>
                <a:ea typeface="細明體" panose="02020509000000000000" pitchFamily="49" charset="-120"/>
              </a:rPr>
              <a:t>ENDDO. </a:t>
            </a:r>
          </a:p>
        </p:txBody>
      </p:sp>
      <p:sp>
        <p:nvSpPr>
          <p:cNvPr id="5" name="文字方塊 4">
            <a:extLst>
              <a:ext uri="{FF2B5EF4-FFF2-40B4-BE49-F238E27FC236}">
                <a16:creationId xmlns:a16="http://schemas.microsoft.com/office/drawing/2014/main" id="{F4BFC456-52C8-1151-F51C-BF147E8908C5}"/>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68329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New Operator</a:t>
            </a:r>
            <a:br>
              <a:rPr lang="en-US" altLang="zh-TW" b="1" dirty="0"/>
            </a:br>
            <a:br>
              <a:rPr lang="en-US" altLang="zh-TW" b="1" dirty="0"/>
            </a:br>
            <a:br>
              <a:rPr lang="en-US" altLang="zh-TW" b="1" dirty="0"/>
            </a:br>
            <a:r>
              <a:rPr lang="en-US" altLang="zh-TW" sz="2400" dirty="0"/>
              <a:t>With new NEW Operator, object declaration is now more intuitive and easy to understand. The older variant continues to be in use.</a:t>
            </a:r>
            <a:br>
              <a:rPr lang="en-US" altLang="zh-TW" sz="2400" dirty="0"/>
            </a:br>
            <a:br>
              <a:rPr lang="en-US" altLang="zh-TW" sz="2400" dirty="0"/>
            </a:br>
            <a:r>
              <a:rPr lang="en-US" altLang="zh-TW" sz="2400" dirty="0"/>
              <a:t>In this new type of declaration, object takes the reference e.g. of a class. This later instantiates the object with the help of the NEW operator.</a:t>
            </a:r>
            <a:br>
              <a:rPr lang="en-US" altLang="zh-TW" sz="2400" dirty="0"/>
            </a:b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6" name="矩形 5">
            <a:extLst>
              <a:ext uri="{FF2B5EF4-FFF2-40B4-BE49-F238E27FC236}">
                <a16:creationId xmlns:a16="http://schemas.microsoft.com/office/drawing/2014/main" id="{C1E9244E-EB1F-4491-894F-494D448F9576}"/>
              </a:ext>
            </a:extLst>
          </p:cNvPr>
          <p:cNvSpPr/>
          <p:nvPr/>
        </p:nvSpPr>
        <p:spPr>
          <a:xfrm>
            <a:off x="914400" y="2209882"/>
            <a:ext cx="12847320" cy="707886"/>
          </a:xfrm>
          <a:prstGeom prst="rect">
            <a:avLst/>
          </a:prstGeom>
        </p:spPr>
        <p:txBody>
          <a:bodyPr wrap="square">
            <a:spAutoFit/>
          </a:bodyPr>
          <a:lstStyle/>
          <a:p>
            <a:br>
              <a:rPr lang="en-US" altLang="zh-TW" sz="2000" dirty="0">
                <a:latin typeface="IBM Plex Sans" panose="020B0503050203000203" pitchFamily="34" charset="0"/>
              </a:rPr>
            </a:br>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
        <p:nvSpPr>
          <p:cNvPr id="4" name="矩形 3">
            <a:extLst>
              <a:ext uri="{FF2B5EF4-FFF2-40B4-BE49-F238E27FC236}">
                <a16:creationId xmlns:a16="http://schemas.microsoft.com/office/drawing/2014/main" id="{A7F49559-139A-B516-C399-4FF00028687E}"/>
              </a:ext>
            </a:extLst>
          </p:cNvPr>
          <p:cNvSpPr/>
          <p:nvPr/>
        </p:nvSpPr>
        <p:spPr>
          <a:xfrm>
            <a:off x="457200" y="5425500"/>
            <a:ext cx="9804574" cy="1938992"/>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NEW Operator</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DATA</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accent4">
                    <a:lumMod val="20000"/>
                    <a:lumOff val="80000"/>
                  </a:schemeClr>
                </a:solidFill>
                <a:latin typeface="IBM Plex Sans" panose="020B0503050203000203" pitchFamily="34" charset="0"/>
                <a:ea typeface="細明體" panose="02020509000000000000" pitchFamily="49" charset="-120"/>
              </a:rPr>
              <a:t>lo_ref</a:t>
            </a:r>
            <a:r>
              <a:rPr lang="en-US" altLang="zh-TW" sz="2000"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TYPE REF TO </a:t>
            </a:r>
            <a:r>
              <a:rPr lang="en-US" altLang="zh-TW" sz="2000" dirty="0">
                <a:solidFill>
                  <a:schemeClr val="bg2"/>
                </a:solidFill>
                <a:latin typeface="IBM Plex Sans" panose="020B0503050203000203" pitchFamily="34" charset="0"/>
                <a:ea typeface="細明體" panose="02020509000000000000" pitchFamily="49" charset="-120"/>
              </a:rPr>
              <a:t>cl_e2e_static_tbom_gap9.</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err="1">
                <a:solidFill>
                  <a:schemeClr val="accent4">
                    <a:lumMod val="20000"/>
                    <a:lumOff val="80000"/>
                  </a:schemeClr>
                </a:solidFill>
                <a:latin typeface="IBM Plex Sans" panose="020B0503050203000203" pitchFamily="34" charset="0"/>
                <a:ea typeface="細明體" panose="02020509000000000000" pitchFamily="49" charset="-120"/>
              </a:rPr>
              <a:t>lo_ref</a:t>
            </a:r>
            <a:r>
              <a:rPr lang="en-US" altLang="zh-TW" sz="2000"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NEW #( ).</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a:t>
            </a:r>
            <a:r>
              <a:rPr lang="zh-TW" altLang="en-US" sz="20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Or you can make use of inline declaration</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DATA</a:t>
            </a:r>
            <a:r>
              <a:rPr lang="en-US" altLang="zh-TW" sz="2000" dirty="0">
                <a:solidFill>
                  <a:schemeClr val="bg2"/>
                </a:solidFill>
                <a:latin typeface="IBM Plex Sans" panose="020B0503050203000203" pitchFamily="34" charset="0"/>
                <a:ea typeface="細明體" panose="02020509000000000000" pitchFamily="49" charset="-120"/>
              </a:rPr>
              <a:t>(</a:t>
            </a:r>
            <a:r>
              <a:rPr lang="en-US" altLang="zh-TW" sz="2000" dirty="0">
                <a:solidFill>
                  <a:schemeClr val="accent4">
                    <a:lumMod val="20000"/>
                    <a:lumOff val="80000"/>
                  </a:schemeClr>
                </a:solidFill>
                <a:latin typeface="IBM Plex Sans" panose="020B0503050203000203" pitchFamily="34" charset="0"/>
                <a:ea typeface="細明體" panose="02020509000000000000" pitchFamily="49" charset="-120"/>
              </a:rPr>
              <a:t>lo_ref1</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b="1" dirty="0">
                <a:solidFill>
                  <a:srgbClr val="FFC000"/>
                </a:solidFill>
                <a:latin typeface="IBM Plex Sans" panose="020B0503050203000203" pitchFamily="34" charset="0"/>
                <a:ea typeface="細明體" panose="02020509000000000000" pitchFamily="49" charset="-120"/>
              </a:rPr>
              <a:t>NEW</a:t>
            </a:r>
            <a:r>
              <a:rPr lang="en-US" altLang="zh-TW" sz="2000" dirty="0">
                <a:solidFill>
                  <a:schemeClr val="bg2"/>
                </a:solidFill>
                <a:latin typeface="IBM Plex Sans" panose="020B0503050203000203" pitchFamily="34" charset="0"/>
                <a:ea typeface="細明體" panose="02020509000000000000" pitchFamily="49" charset="-120"/>
              </a:rPr>
              <a:t> cl_e2e_static_tbom_gap9</a:t>
            </a:r>
            <a:r>
              <a:rPr lang="en-US" altLang="zh-TW" sz="2000" b="1" dirty="0">
                <a:solidFill>
                  <a:srgbClr val="FFC000"/>
                </a:solidFill>
                <a:latin typeface="IBM Plex Sans" panose="020B0503050203000203" pitchFamily="34" charset="0"/>
                <a:ea typeface="細明體" panose="02020509000000000000" pitchFamily="49" charset="-120"/>
              </a:rPr>
              <a:t>( ). </a:t>
            </a:r>
          </a:p>
        </p:txBody>
      </p:sp>
      <p:sp>
        <p:nvSpPr>
          <p:cNvPr id="5" name="文字方塊 4">
            <a:extLst>
              <a:ext uri="{FF2B5EF4-FFF2-40B4-BE49-F238E27FC236}">
                <a16:creationId xmlns:a16="http://schemas.microsoft.com/office/drawing/2014/main" id="{97B5085B-F8B2-8ADD-A45C-BD79A4F4C179}"/>
              </a:ext>
            </a:extLst>
          </p:cNvPr>
          <p:cNvSpPr txBox="1"/>
          <p:nvPr/>
        </p:nvSpPr>
        <p:spPr>
          <a:xfrm>
            <a:off x="9135459" y="5538188"/>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11" name="矩形 10">
            <a:extLst>
              <a:ext uri="{FF2B5EF4-FFF2-40B4-BE49-F238E27FC236}">
                <a16:creationId xmlns:a16="http://schemas.microsoft.com/office/drawing/2014/main" id="{85E29CC8-81AF-3679-F642-8188543489C3}"/>
              </a:ext>
            </a:extLst>
          </p:cNvPr>
          <p:cNvSpPr/>
          <p:nvPr/>
        </p:nvSpPr>
        <p:spPr>
          <a:xfrm>
            <a:off x="457200" y="4156094"/>
            <a:ext cx="9804574" cy="1015663"/>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Traditional ABAP</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accent4">
                    <a:lumMod val="20000"/>
                    <a:lumOff val="80000"/>
                  </a:schemeClr>
                </a:solidFill>
                <a:latin typeface="IBM Plex Sans" panose="020B0503050203000203" pitchFamily="34" charset="0"/>
                <a:ea typeface="細明體" panose="02020509000000000000" pitchFamily="49" charset="-120"/>
              </a:rPr>
              <a:t>lo_ref</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TYPE REF TO </a:t>
            </a:r>
            <a:r>
              <a:rPr lang="en-US" altLang="zh-TW" sz="2000" dirty="0">
                <a:solidFill>
                  <a:schemeClr val="bg2"/>
                </a:solidFill>
                <a:latin typeface="IBM Plex Sans" panose="020B0503050203000203" pitchFamily="34" charset="0"/>
                <a:ea typeface="細明體" panose="02020509000000000000" pitchFamily="49" charset="-120"/>
              </a:rPr>
              <a:t>cl_e2e_static_tbom_gap9.</a:t>
            </a:r>
          </a:p>
          <a:p>
            <a:r>
              <a:rPr lang="en-US" altLang="zh-TW" sz="2000" dirty="0">
                <a:solidFill>
                  <a:schemeClr val="bg2"/>
                </a:solidFill>
                <a:latin typeface="IBM Plex Sans" panose="020B0503050203000203" pitchFamily="34" charset="0"/>
                <a:ea typeface="細明體" panose="02020509000000000000" pitchFamily="49" charset="-120"/>
              </a:rPr>
              <a:t>CREATE OBJECT </a:t>
            </a:r>
            <a:r>
              <a:rPr lang="en-US" altLang="zh-TW" sz="2000" dirty="0" err="1">
                <a:solidFill>
                  <a:schemeClr val="accent4">
                    <a:lumMod val="20000"/>
                    <a:lumOff val="80000"/>
                  </a:schemeClr>
                </a:solidFill>
                <a:latin typeface="IBM Plex Sans" panose="020B0503050203000203" pitchFamily="34" charset="0"/>
                <a:ea typeface="細明體" panose="02020509000000000000" pitchFamily="49" charset="-120"/>
              </a:rPr>
              <a:t>lo_ref</a:t>
            </a:r>
            <a:r>
              <a:rPr lang="en-US" altLang="zh-TW" sz="2000" dirty="0">
                <a:solidFill>
                  <a:schemeClr val="bg2"/>
                </a:solidFill>
                <a:latin typeface="IBM Plex Sans" panose="020B0503050203000203" pitchFamily="34" charset="0"/>
                <a:ea typeface="細明體" panose="02020509000000000000" pitchFamily="49" charset="-120"/>
              </a:rPr>
              <a:t>.</a:t>
            </a:r>
          </a:p>
        </p:txBody>
      </p:sp>
      <p:sp>
        <p:nvSpPr>
          <p:cNvPr id="12" name="文字方塊 11">
            <a:extLst>
              <a:ext uri="{FF2B5EF4-FFF2-40B4-BE49-F238E27FC236}">
                <a16:creationId xmlns:a16="http://schemas.microsoft.com/office/drawing/2014/main" id="{7E841237-9B77-A73F-2CA0-935BA11073C4}"/>
              </a:ext>
            </a:extLst>
          </p:cNvPr>
          <p:cNvSpPr txBox="1"/>
          <p:nvPr/>
        </p:nvSpPr>
        <p:spPr>
          <a:xfrm>
            <a:off x="9692639" y="4268782"/>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2781633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Alternative to READ TABLE</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r>
              <a:rPr lang="en-US" altLang="zh-TW" sz="2400" dirty="0"/>
              <a:t>There is now an alternate for </a:t>
            </a:r>
            <a:r>
              <a:rPr lang="en-US" altLang="zh-TW" sz="2400" dirty="0">
                <a:solidFill>
                  <a:schemeClr val="tx1">
                    <a:lumMod val="85000"/>
                    <a:lumOff val="15000"/>
                  </a:schemeClr>
                </a:solidFill>
              </a:rPr>
              <a:t>'</a:t>
            </a:r>
            <a:r>
              <a:rPr lang="en-US" altLang="zh-TW" sz="2400" dirty="0">
                <a:solidFill>
                  <a:schemeClr val="accent3">
                    <a:lumMod val="60000"/>
                    <a:lumOff val="40000"/>
                  </a:schemeClr>
                </a:solidFill>
              </a:rPr>
              <a:t>READ TABLE</a:t>
            </a:r>
            <a:r>
              <a:rPr lang="en-US" altLang="zh-TW" sz="2400" dirty="0"/>
              <a:t>' statement which is achieved with help of already existing </a:t>
            </a:r>
            <a:r>
              <a:rPr lang="en-US" altLang="zh-TW" sz="2400" b="1" dirty="0">
                <a:solidFill>
                  <a:srgbClr val="0F6DFF"/>
                </a:solidFill>
              </a:rPr>
              <a:t>ASSIGN</a:t>
            </a:r>
            <a:r>
              <a:rPr lang="en-US" altLang="zh-TW" sz="2400" dirty="0"/>
              <a:t> statement. This is a good to have practice in newer ABAP coding convention if it is used wisely. Some important points to be noticed here:</a:t>
            </a:r>
            <a:br>
              <a:rPr lang="en-US" altLang="zh-TW" sz="2400" dirty="0"/>
            </a:br>
            <a:br>
              <a:rPr lang="en-US" altLang="zh-TW" sz="2400" dirty="0"/>
            </a:br>
            <a:r>
              <a:rPr lang="en-US" altLang="zh-TW" sz="2400" dirty="0"/>
              <a:t>1.</a:t>
            </a:r>
            <a:r>
              <a:rPr lang="zh-TW" altLang="en-US" sz="2400" dirty="0"/>
              <a:t> </a:t>
            </a:r>
            <a:r>
              <a:rPr lang="en-US" altLang="zh-TW" sz="2400" dirty="0"/>
              <a:t>An  internal table  lookup can be done by using </a:t>
            </a:r>
            <a:r>
              <a:rPr lang="en-US" altLang="zh-TW" sz="2400" dirty="0">
                <a:solidFill>
                  <a:schemeClr val="bg1">
                    <a:lumMod val="50000"/>
                    <a:lumOff val="50000"/>
                  </a:schemeClr>
                </a:solidFill>
              </a:rPr>
              <a:t>INDEX</a:t>
            </a:r>
            <a:r>
              <a:rPr lang="en-US" altLang="zh-TW" sz="2400" dirty="0"/>
              <a:t> of the row </a:t>
            </a:r>
            <a:br>
              <a:rPr lang="en-US" altLang="zh-TW" sz="2400" dirty="0"/>
            </a:br>
            <a:r>
              <a:rPr lang="zh-TW" altLang="en-US" sz="2400" dirty="0"/>
              <a:t>     </a:t>
            </a:r>
            <a:r>
              <a:rPr lang="en-US" altLang="zh-TW" sz="2400" dirty="0"/>
              <a:t>1.1</a:t>
            </a:r>
            <a:r>
              <a:rPr lang="zh-TW" altLang="en-US" sz="2400" dirty="0"/>
              <a:t> </a:t>
            </a:r>
            <a:r>
              <a:rPr lang="en-US" altLang="zh-TW" sz="2400" dirty="0"/>
              <a:t>If an </a:t>
            </a:r>
            <a:r>
              <a:rPr lang="en-US" altLang="zh-TW" sz="2400" dirty="0">
                <a:solidFill>
                  <a:srgbClr val="0F6DFF"/>
                </a:solidFill>
              </a:rPr>
              <a:t>invalid index</a:t>
            </a:r>
            <a:r>
              <a:rPr lang="en-US" altLang="zh-TW" sz="2400" dirty="0"/>
              <a:t> is used to reference data i.e. a row at referred index doesn't exist, in that </a:t>
            </a:r>
            <a:br>
              <a:rPr lang="en-US" altLang="zh-TW" sz="2400" dirty="0"/>
            </a:br>
            <a:r>
              <a:rPr lang="zh-TW" altLang="en-US" sz="2400" dirty="0"/>
              <a:t>            </a:t>
            </a:r>
            <a:r>
              <a:rPr lang="en-US" altLang="zh-TW" sz="2400" dirty="0"/>
              <a:t>case, runtime exception</a:t>
            </a:r>
            <a:r>
              <a:rPr lang="en-US" altLang="zh-TW" sz="2400" dirty="0">
                <a:solidFill>
                  <a:srgbClr val="0F6DFF"/>
                </a:solidFill>
              </a:rPr>
              <a:t> CX_SY_ITAB_LINE_NOT_FOUND</a:t>
            </a:r>
            <a:r>
              <a:rPr lang="en-US" altLang="zh-TW" sz="2400" dirty="0"/>
              <a:t> is thrown.</a:t>
            </a:r>
            <a:br>
              <a:rPr lang="en-US" altLang="zh-TW" sz="2400" dirty="0"/>
            </a:br>
            <a:r>
              <a:rPr lang="zh-TW" altLang="en-US" sz="2400" dirty="0"/>
              <a:t> </a:t>
            </a:r>
            <a:br>
              <a:rPr lang="en-US" altLang="zh-TW" sz="2400" dirty="0"/>
            </a:br>
            <a:r>
              <a:rPr lang="en-US" altLang="zh-TW" sz="2400" dirty="0"/>
              <a:t>2.</a:t>
            </a:r>
            <a:r>
              <a:rPr lang="zh-TW" altLang="en-US" sz="2400" dirty="0"/>
              <a:t> </a:t>
            </a:r>
            <a:r>
              <a:rPr lang="en-US" altLang="zh-TW" sz="2400" dirty="0"/>
              <a:t>An  internal table  lookup is possible by searching with a </a:t>
            </a:r>
            <a:r>
              <a:rPr lang="en-US" altLang="zh-TW" sz="2400" dirty="0">
                <a:solidFill>
                  <a:schemeClr val="bg1">
                    <a:lumMod val="50000"/>
                    <a:lumOff val="50000"/>
                  </a:schemeClr>
                </a:solidFill>
              </a:rPr>
              <a:t>field-value pair</a:t>
            </a:r>
            <a:r>
              <a:rPr lang="en-US" altLang="zh-TW" sz="2400" dirty="0"/>
              <a:t>.</a:t>
            </a:r>
            <a:br>
              <a:rPr lang="en-US" altLang="zh-TW" sz="2400" dirty="0"/>
            </a:br>
            <a:br>
              <a:rPr lang="en-US" altLang="zh-TW" sz="2400" dirty="0"/>
            </a:br>
            <a:r>
              <a:rPr lang="en-US" altLang="zh-TW" sz="2400" dirty="0"/>
              <a:t>3.</a:t>
            </a:r>
            <a:r>
              <a:rPr lang="zh-TW" altLang="en-US" sz="2400" dirty="0"/>
              <a:t> </a:t>
            </a:r>
            <a:r>
              <a:rPr lang="en-US" altLang="zh-TW" sz="2400" dirty="0"/>
              <a:t>The binary Search option is not available in this variant. All searches are essentially sequential</a:t>
            </a:r>
            <a:r>
              <a:rPr lang="zh-TW" altLang="en-US" sz="2400" dirty="0"/>
              <a:t> </a:t>
            </a:r>
            <a:br>
              <a:rPr lang="en-US" altLang="zh-TW" sz="2400" dirty="0"/>
            </a:br>
            <a:r>
              <a:rPr lang="zh-TW" altLang="en-US" sz="2400" dirty="0"/>
              <a:t>     </a:t>
            </a:r>
            <a:r>
              <a:rPr lang="en-US" altLang="zh-TW" sz="2400" dirty="0"/>
              <a:t>search.</a:t>
            </a:r>
            <a:br>
              <a:rPr lang="en-US" altLang="zh-TW" sz="2400" dirty="0"/>
            </a:br>
            <a:r>
              <a:rPr lang="zh-TW" altLang="en-US" sz="2400" dirty="0"/>
              <a:t>    </a:t>
            </a:r>
            <a:r>
              <a:rPr lang="en-US" altLang="zh-TW" sz="2400" dirty="0"/>
              <a:t>3.1</a:t>
            </a:r>
            <a:r>
              <a:rPr lang="zh-TW" altLang="en-US" sz="2400" dirty="0"/>
              <a:t> </a:t>
            </a:r>
            <a:r>
              <a:rPr lang="en-US" altLang="zh-TW" sz="2400" dirty="0"/>
              <a:t>If  internal table  data is </a:t>
            </a:r>
            <a:r>
              <a:rPr lang="en-US" altLang="zh-TW" sz="2400" dirty="0">
                <a:solidFill>
                  <a:srgbClr val="0F6DFF"/>
                </a:solidFill>
              </a:rPr>
              <a:t>huge and sorted</a:t>
            </a:r>
            <a:r>
              <a:rPr lang="en-US" altLang="zh-TW" sz="2400" dirty="0"/>
              <a:t>, it is recommended to use </a:t>
            </a:r>
            <a:r>
              <a:rPr lang="en-US" altLang="zh-TW" sz="2400" b="1" dirty="0">
                <a:solidFill>
                  <a:srgbClr val="0F6DFF"/>
                </a:solidFill>
              </a:rPr>
              <a:t>READ TABLE… BINARY</a:t>
            </a:r>
            <a:br>
              <a:rPr lang="en-US" altLang="zh-TW" sz="2400" b="1" dirty="0">
                <a:solidFill>
                  <a:srgbClr val="0F6DFF"/>
                </a:solidFill>
              </a:rPr>
            </a:br>
            <a:r>
              <a:rPr lang="zh-TW" altLang="en-US" sz="2400" b="1" dirty="0">
                <a:solidFill>
                  <a:srgbClr val="0F6DFF"/>
                </a:solidFill>
              </a:rPr>
              <a:t>           </a:t>
            </a:r>
            <a:r>
              <a:rPr lang="en-US" altLang="zh-TW" sz="2400" b="1" dirty="0">
                <a:solidFill>
                  <a:srgbClr val="0F6DFF"/>
                </a:solidFill>
              </a:rPr>
              <a:t>SEARCH</a:t>
            </a:r>
            <a:r>
              <a:rPr lang="en-US" altLang="zh-TW" sz="2400" dirty="0"/>
              <a:t> option to achieve better performance.</a:t>
            </a:r>
            <a:br>
              <a:rPr lang="en-US" altLang="zh-TW" sz="2400"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39233" y="2331720"/>
            <a:ext cx="12755880" cy="3876113"/>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6" name="矩形 5">
            <a:extLst>
              <a:ext uri="{FF2B5EF4-FFF2-40B4-BE49-F238E27FC236}">
                <a16:creationId xmlns:a16="http://schemas.microsoft.com/office/drawing/2014/main" id="{C1E9244E-EB1F-4491-894F-494D448F9576}"/>
              </a:ext>
            </a:extLst>
          </p:cNvPr>
          <p:cNvSpPr/>
          <p:nvPr/>
        </p:nvSpPr>
        <p:spPr>
          <a:xfrm>
            <a:off x="914400" y="2209882"/>
            <a:ext cx="12847320" cy="707886"/>
          </a:xfrm>
          <a:prstGeom prst="rect">
            <a:avLst/>
          </a:prstGeom>
        </p:spPr>
        <p:txBody>
          <a:bodyPr wrap="square">
            <a:spAutoFit/>
          </a:bodyPr>
          <a:lstStyle/>
          <a:p>
            <a:br>
              <a:rPr lang="en-US" altLang="zh-TW" sz="2000" dirty="0">
                <a:latin typeface="IBM Plex Sans" panose="020B0503050203000203" pitchFamily="34" charset="0"/>
              </a:rPr>
            </a:br>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Tree>
    <p:extLst>
      <p:ext uri="{BB962C8B-B14F-4D97-AF65-F5344CB8AC3E}">
        <p14:creationId xmlns:p14="http://schemas.microsoft.com/office/powerpoint/2010/main" val="556892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Alternative to READ TABLE</a:t>
            </a:r>
            <a:r>
              <a:rPr lang="zh-TW" altLang="en-US" b="1" dirty="0"/>
              <a:t> </a:t>
            </a:r>
            <a:r>
              <a:rPr lang="en-US" altLang="zh-TW" b="1" dirty="0"/>
              <a:t>-</a:t>
            </a:r>
            <a:r>
              <a:rPr lang="zh-TW" altLang="en-US" b="1" dirty="0"/>
              <a:t> </a:t>
            </a:r>
            <a:r>
              <a:rPr lang="en-US" altLang="zh-TW" b="1" dirty="0"/>
              <a:t>2</a:t>
            </a:r>
            <a:br>
              <a:rPr lang="en-US" altLang="zh-TW" b="1" dirty="0"/>
            </a:br>
            <a:br>
              <a:rPr lang="en-US" altLang="zh-TW" sz="2400" b="1" dirty="0"/>
            </a:br>
            <a:br>
              <a:rPr lang="en-US" altLang="zh-TW" sz="2400" dirty="0"/>
            </a:br>
            <a:br>
              <a:rPr lang="en-US" altLang="zh-TW" sz="2400" dirty="0"/>
            </a:b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7AE0273C-9166-0A67-6BE1-1D48BE07FF78}"/>
              </a:ext>
            </a:extLst>
          </p:cNvPr>
          <p:cNvSpPr/>
          <p:nvPr/>
        </p:nvSpPr>
        <p:spPr>
          <a:xfrm>
            <a:off x="640080" y="2355116"/>
            <a:ext cx="11750040" cy="5170646"/>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"Extended Expressions : Alternative to READ TABLE expressions</a:t>
            </a:r>
            <a:b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*DATA : </a:t>
            </a:r>
            <a:r>
              <a:rPr lang="en-US" altLang="zh-TW" sz="2400" i="1" dirty="0" err="1">
                <a:solidFill>
                  <a:schemeClr val="accent1">
                    <a:lumMod val="60000"/>
                    <a:lumOff val="40000"/>
                  </a:schemeClr>
                </a:solidFill>
                <a:latin typeface="IBM Plex Sans" panose="020B0503050203000203" pitchFamily="34" charset="0"/>
                <a:ea typeface="細明體" panose="02020509000000000000" pitchFamily="49" charset="-120"/>
              </a:rPr>
              <a:t>lt_mara</a:t>
            </a: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TYPE STANDARD TABLE OF mara.</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Variant 1</a:t>
            </a:r>
          </a:p>
          <a:p>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SELECT </a:t>
            </a:r>
            <a:r>
              <a:rPr lang="en-US" altLang="zh-TW" sz="2400" dirty="0" err="1">
                <a:solidFill>
                  <a:schemeClr val="bg2"/>
                </a:solidFill>
                <a:latin typeface="IBM Plex Sans" panose="020B0503050203000203" pitchFamily="34" charset="0"/>
                <a:ea typeface="細明體" panose="02020509000000000000" pitchFamily="49" charset="-120"/>
              </a:rPr>
              <a:t>matnr</a:t>
            </a:r>
            <a:r>
              <a:rPr lang="en-US" altLang="zh-TW" sz="2400" dirty="0">
                <a:solidFill>
                  <a:schemeClr val="bg2"/>
                </a:solidFill>
                <a:latin typeface="IBM Plex Sans" panose="020B0503050203000203" pitchFamily="34" charset="0"/>
                <a:ea typeface="細明體" panose="02020509000000000000" pitchFamily="49" charset="-120"/>
              </a:rPr>
              <a:t> FROM mara INTO TABLE @DATA(</a:t>
            </a:r>
            <a:r>
              <a:rPr lang="en-US" altLang="zh-TW" sz="2400" dirty="0">
                <a:solidFill>
                  <a:srgbClr val="FFFF99"/>
                </a:solidFill>
                <a:latin typeface="IBM Plex Sans" panose="020B0503050203000203" pitchFamily="34" charset="0"/>
                <a:ea typeface="細明體" panose="02020509000000000000" pitchFamily="49" charset="-120"/>
              </a:rPr>
              <a:t>lt_mara</a:t>
            </a:r>
            <a:r>
              <a:rPr lang="en-US" altLang="zh-TW" sz="2400" dirty="0">
                <a:solidFill>
                  <a:schemeClr val="bg2"/>
                </a:solidFill>
                <a:latin typeface="IBM Plex Sans" panose="020B0503050203000203" pitchFamily="34" charset="0"/>
                <a:ea typeface="細明體" panose="02020509000000000000" pitchFamily="49" charset="-120"/>
              </a:rPr>
              <a:t>).</a:t>
            </a:r>
          </a:p>
          <a:p>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IF </a:t>
            </a:r>
            <a:r>
              <a:rPr lang="en-US" altLang="zh-TW" sz="2400" dirty="0" err="1">
                <a:solidFill>
                  <a:schemeClr val="bg2"/>
                </a:solidFill>
                <a:latin typeface="IBM Plex Sans" panose="020B0503050203000203" pitchFamily="34" charset="0"/>
                <a:ea typeface="細明體" panose="02020509000000000000" pitchFamily="49" charset="-120"/>
              </a:rPr>
              <a:t>sy-subrc</a:t>
            </a:r>
            <a:r>
              <a:rPr lang="en-US" altLang="zh-TW" sz="2400" dirty="0">
                <a:solidFill>
                  <a:schemeClr val="bg2"/>
                </a:solidFill>
                <a:latin typeface="IBM Plex Sans" panose="020B0503050203000203" pitchFamily="34" charset="0"/>
                <a:ea typeface="細明體" panose="02020509000000000000" pitchFamily="49" charset="-120"/>
              </a:rPr>
              <a:t> IS INITIAL.</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ASSIGN</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err="1">
                <a:solidFill>
                  <a:srgbClr val="FFFF99"/>
                </a:solidFill>
                <a:latin typeface="IBM Plex Sans" panose="020B0503050203000203" pitchFamily="34" charset="0"/>
                <a:ea typeface="細明體" panose="02020509000000000000" pitchFamily="49" charset="-120"/>
              </a:rPr>
              <a:t>lt_mara</a:t>
            </a:r>
            <a:r>
              <a:rPr lang="en-US" altLang="zh-TW" sz="2400" dirty="0">
                <a:solidFill>
                  <a:srgbClr val="FFC000"/>
                </a:solidFill>
                <a:latin typeface="IBM Plex Sans" panose="020B0503050203000203" pitchFamily="34" charset="0"/>
                <a:ea typeface="細明體" panose="02020509000000000000" pitchFamily="49" charset="-120"/>
              </a:rPr>
              <a:t>[ </a:t>
            </a:r>
            <a:r>
              <a:rPr lang="en-US" altLang="zh-TW" sz="2400" dirty="0">
                <a:solidFill>
                  <a:srgbClr val="FFFF99"/>
                </a:solidFill>
                <a:latin typeface="IBM Plex Sans" panose="020B0503050203000203" pitchFamily="34" charset="0"/>
                <a:ea typeface="細明體" panose="02020509000000000000" pitchFamily="49" charset="-120"/>
              </a:rPr>
              <a:t>1</a:t>
            </a:r>
            <a:r>
              <a:rPr lang="en-US" altLang="zh-TW" sz="2400" dirty="0">
                <a:solidFill>
                  <a:srgbClr val="FFC000"/>
                </a:solidFill>
                <a:latin typeface="IBM Plex Sans" panose="020B0503050203000203" pitchFamily="34" charset="0"/>
                <a:ea typeface="細明體" panose="02020509000000000000" pitchFamily="49" charset="-120"/>
              </a:rPr>
              <a:t> ] </a:t>
            </a:r>
            <a:r>
              <a:rPr lang="en-US" altLang="zh-TW" sz="2400" dirty="0">
                <a:solidFill>
                  <a:schemeClr val="bg2"/>
                </a:solidFill>
                <a:latin typeface="IBM Plex Sans" panose="020B0503050203000203" pitchFamily="34" charset="0"/>
                <a:ea typeface="細明體" panose="02020509000000000000" pitchFamily="49" charset="-120"/>
              </a:rPr>
              <a:t>TO </a:t>
            </a:r>
            <a:r>
              <a:rPr lang="en-US" altLang="zh-TW" sz="2400" dirty="0">
                <a:solidFill>
                  <a:srgbClr val="FFC000"/>
                </a:solidFill>
                <a:latin typeface="IBM Plex Sans" panose="020B0503050203000203" pitchFamily="34" charset="0"/>
                <a:ea typeface="細明體" panose="02020509000000000000" pitchFamily="49" charset="-120"/>
              </a:rPr>
              <a:t>FIELD-SYMBOL</a:t>
            </a:r>
            <a:r>
              <a:rPr lang="en-US" altLang="zh-TW" sz="2400" dirty="0">
                <a:solidFill>
                  <a:schemeClr val="bg2"/>
                </a:solidFill>
                <a:latin typeface="IBM Plex Sans" panose="020B0503050203000203" pitchFamily="34" charset="0"/>
                <a:ea typeface="細明體" panose="02020509000000000000" pitchFamily="49" charset="-120"/>
              </a:rPr>
              <a:t>(&lt;lfs_mara&gt;).</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IF </a:t>
            </a:r>
            <a:r>
              <a:rPr lang="en-US" altLang="zh-TW" sz="2400" dirty="0" err="1">
                <a:solidFill>
                  <a:schemeClr val="bg2"/>
                </a:solidFill>
                <a:latin typeface="IBM Plex Sans" panose="020B0503050203000203" pitchFamily="34" charset="0"/>
                <a:ea typeface="細明體" panose="02020509000000000000" pitchFamily="49" charset="-120"/>
              </a:rPr>
              <a:t>sy-subrc</a:t>
            </a:r>
            <a:r>
              <a:rPr lang="en-US" altLang="zh-TW" sz="2400" dirty="0">
                <a:solidFill>
                  <a:schemeClr val="bg2"/>
                </a:solidFill>
                <a:latin typeface="IBM Plex Sans" panose="020B0503050203000203" pitchFamily="34" charset="0"/>
                <a:ea typeface="細明體" panose="02020509000000000000" pitchFamily="49" charset="-120"/>
              </a:rPr>
              <a:t> IS INITIAL.</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WRITE : / |Material = { &lt;lfs_mara&gt;-</a:t>
            </a:r>
            <a:r>
              <a:rPr lang="en-US" altLang="zh-TW" sz="2400" dirty="0" err="1">
                <a:solidFill>
                  <a:schemeClr val="bg2"/>
                </a:solidFill>
                <a:latin typeface="IBM Plex Sans" panose="020B0503050203000203" pitchFamily="34" charset="0"/>
                <a:ea typeface="細明體" panose="02020509000000000000" pitchFamily="49" charset="-120"/>
              </a:rPr>
              <a:t>matnr</a:t>
            </a:r>
            <a:r>
              <a:rPr lang="en-US" altLang="zh-TW" sz="2400" dirty="0">
                <a:solidFill>
                  <a:schemeClr val="bg2"/>
                </a:solidFill>
                <a:latin typeface="IBM Plex Sans" panose="020B0503050203000203" pitchFamily="34" charset="0"/>
                <a:ea typeface="細明體" panose="02020509000000000000" pitchFamily="49" charset="-120"/>
              </a:rPr>
              <a:t> } |  .</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ENDIF.</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ENDIF.</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004FFBFA-A81F-5D48-C255-DEC1E212883C}"/>
              </a:ext>
            </a:extLst>
          </p:cNvPr>
          <p:cNvSpPr txBox="1"/>
          <p:nvPr/>
        </p:nvSpPr>
        <p:spPr>
          <a:xfrm>
            <a:off x="112928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71878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FEF1F6-224B-4A61-89A1-55019BC32466}"/>
              </a:ext>
            </a:extLst>
          </p:cNvPr>
          <p:cNvSpPr/>
          <p:nvPr/>
        </p:nvSpPr>
        <p:spPr>
          <a:xfrm>
            <a:off x="548640" y="2304161"/>
            <a:ext cx="12344400" cy="830997"/>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REPEAT</a:t>
            </a:r>
            <a:r>
              <a:rPr lang="en-US" altLang="zh-TW" sz="2400" dirty="0">
                <a:latin typeface="IBM Plex Sans" panose="020B0503050203000203" pitchFamily="34" charset="0"/>
              </a:rPr>
              <a:t> which can be used to repeating output. This can be effectively used in some of the scenario and reduce </a:t>
            </a:r>
            <a:r>
              <a:rPr lang="en-US" altLang="zh-TW" sz="2400" b="1" dirty="0">
                <a:solidFill>
                  <a:schemeClr val="accent3">
                    <a:lumMod val="60000"/>
                    <a:lumOff val="40000"/>
                  </a:schemeClr>
                </a:solidFill>
                <a:latin typeface="IBM Plex Sans" panose="020B0503050203000203" pitchFamily="34" charset="0"/>
              </a:rPr>
              <a:t>LOOPs</a:t>
            </a:r>
            <a:r>
              <a:rPr lang="en-US" altLang="zh-TW" sz="2400" dirty="0">
                <a:latin typeface="IBM Plex Sans" panose="020B0503050203000203" pitchFamily="34" charset="0"/>
              </a:rPr>
              <a:t> and lines of code.</a:t>
            </a:r>
            <a:endParaRPr lang="zh-TW" altLang="en-US" sz="2400" dirty="0">
              <a:latin typeface="IBM Plex Sans" panose="020B0503050203000203" pitchFamily="34" charset="0"/>
            </a:endParaRPr>
          </a:p>
        </p:txBody>
      </p:sp>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Repeating Values</a:t>
            </a:r>
            <a:br>
              <a:rPr lang="en-US" altLang="zh-TW" b="1" dirty="0"/>
            </a:b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1239756" y="2788920"/>
            <a:ext cx="8275320" cy="260604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10" name="矩形 9">
            <a:extLst>
              <a:ext uri="{FF2B5EF4-FFF2-40B4-BE49-F238E27FC236}">
                <a16:creationId xmlns:a16="http://schemas.microsoft.com/office/drawing/2014/main" id="{E8207BD8-513B-4BD1-8D01-6C9FEAF482E9}"/>
              </a:ext>
            </a:extLst>
          </p:cNvPr>
          <p:cNvSpPr/>
          <p:nvPr/>
        </p:nvSpPr>
        <p:spPr>
          <a:xfrm>
            <a:off x="640080" y="3154680"/>
            <a:ext cx="11887200" cy="3785652"/>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Repeating Values - Variant 1</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repeat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val</a:t>
            </a:r>
            <a:r>
              <a:rPr lang="en-US" altLang="zh-TW" sz="2000" dirty="0">
                <a:solidFill>
                  <a:schemeClr val="bg2"/>
                </a:solidFill>
                <a:latin typeface="IBM Plex Sans" panose="020B0503050203000203" pitchFamily="34" charset="0"/>
                <a:ea typeface="細明體" panose="02020509000000000000" pitchFamily="49" charset="-120"/>
              </a:rPr>
              <a:t> = 'MAT' </a:t>
            </a:r>
            <a:r>
              <a:rPr lang="en-US" altLang="zh-TW" sz="2000" b="1" dirty="0">
                <a:solidFill>
                  <a:schemeClr val="bg2"/>
                </a:solidFill>
                <a:latin typeface="IBM Plex Sans" panose="020B0503050203000203" pitchFamily="34" charset="0"/>
                <a:ea typeface="細明體" panose="02020509000000000000" pitchFamily="49" charset="-120"/>
              </a:rPr>
              <a:t>occ</a:t>
            </a:r>
            <a:r>
              <a:rPr lang="en-US" altLang="zh-TW" sz="2000" dirty="0">
                <a:solidFill>
                  <a:schemeClr val="bg2"/>
                </a:solidFill>
                <a:latin typeface="IBM Plex Sans" panose="020B0503050203000203" pitchFamily="34" charset="0"/>
                <a:ea typeface="細明體" panose="02020509000000000000" pitchFamily="49" charset="-120"/>
              </a:rPr>
              <a:t> = 3 )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1">
                    <a:lumMod val="90000"/>
                    <a:lumOff val="10000"/>
                  </a:schemeClr>
                </a:solidFill>
                <a:latin typeface="IBM Plex Sans" panose="020B0503050203000203" pitchFamily="34" charset="0"/>
                <a:ea typeface="細明體" panose="02020509000000000000" pitchFamily="49" charset="-120"/>
              </a:rPr>
              <a:t>MATMATMAT</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Repeating Values - Variant 2</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1</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&amp;</a:t>
            </a:r>
            <a:r>
              <a:rPr lang="zh-TW" altLang="en-US" sz="2000" dirty="0">
                <a:solidFill>
                  <a:srgbClr val="FFC000"/>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repeat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val</a:t>
            </a:r>
            <a:r>
              <a:rPr lang="en-US" altLang="zh-TW" sz="2000" dirty="0">
                <a:solidFill>
                  <a:schemeClr val="bg2"/>
                </a:solidFill>
                <a:latin typeface="IBM Plex Sans" panose="020B0503050203000203" pitchFamily="34" charset="0"/>
                <a:ea typeface="細明體" panose="02020509000000000000" pitchFamily="49" charset="-120"/>
              </a:rPr>
              <a:t> = '_' </a:t>
            </a:r>
            <a:r>
              <a:rPr lang="en-US" altLang="zh-TW" sz="2000" b="1" dirty="0">
                <a:solidFill>
                  <a:schemeClr val="bg2"/>
                </a:solidFill>
                <a:latin typeface="IBM Plex Sans" panose="020B0503050203000203" pitchFamily="34" charset="0"/>
                <a:ea typeface="細明體" panose="02020509000000000000" pitchFamily="49" charset="-120"/>
              </a:rPr>
              <a:t>occ</a:t>
            </a:r>
            <a:r>
              <a:rPr lang="en-US" altLang="zh-TW" sz="2000" dirty="0">
                <a:solidFill>
                  <a:schemeClr val="bg2"/>
                </a:solidFill>
                <a:latin typeface="IBM Plex Sans" panose="020B0503050203000203" pitchFamily="34" charset="0"/>
                <a:ea typeface="細明體" panose="02020509000000000000" pitchFamily="49" charset="-120"/>
              </a:rPr>
              <a:t> = 8 )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&amp;</a:t>
            </a:r>
            <a:r>
              <a:rPr lang="zh-TW" altLang="en-US" sz="2000" dirty="0">
                <a:solidFill>
                  <a:srgbClr val="FFC000"/>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10</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1">
                    <a:lumMod val="90000"/>
                    <a:lumOff val="10000"/>
                  </a:schemeClr>
                </a:solidFill>
                <a:latin typeface="IBM Plex Sans" panose="020B0503050203000203" pitchFamily="34" charset="0"/>
                <a:ea typeface="細明體" panose="02020509000000000000" pitchFamily="49" charset="-120"/>
              </a:rPr>
              <a:t>1________10</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Repeating Values - Error Handling</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TRY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repeat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val</a:t>
            </a:r>
            <a:r>
              <a:rPr lang="en-US" altLang="zh-TW" sz="2000" dirty="0">
                <a:solidFill>
                  <a:schemeClr val="bg2"/>
                </a:solidFill>
                <a:latin typeface="IBM Plex Sans" panose="020B0503050203000203" pitchFamily="34" charset="0"/>
                <a:ea typeface="細明體" panose="02020509000000000000" pitchFamily="49" charset="-120"/>
              </a:rPr>
              <a:t> = 'A' </a:t>
            </a:r>
            <a:r>
              <a:rPr lang="en-US" altLang="zh-TW" sz="2000" b="1" dirty="0">
                <a:solidFill>
                  <a:schemeClr val="bg2"/>
                </a:solidFill>
                <a:latin typeface="IBM Plex Sans" panose="020B0503050203000203" pitchFamily="34" charset="0"/>
                <a:ea typeface="細明體" panose="02020509000000000000" pitchFamily="49" charset="-120"/>
              </a:rPr>
              <a:t>occ</a:t>
            </a:r>
            <a:r>
              <a:rPr lang="en-US" altLang="zh-TW" sz="2000" dirty="0">
                <a:solidFill>
                  <a:schemeClr val="bg2"/>
                </a:solidFill>
                <a:latin typeface="IBM Plex Sans" panose="020B0503050203000203" pitchFamily="34" charset="0"/>
                <a:ea typeface="細明體" panose="02020509000000000000" pitchFamily="49" charset="-120"/>
              </a:rPr>
              <a:t> = -1 )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CATCH cx_sy_strg_par_val.</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'Error!'.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1">
                    <a:lumMod val="90000"/>
                    <a:lumOff val="10000"/>
                  </a:schemeClr>
                </a:solidFill>
                <a:latin typeface="IBM Plex Sans" panose="020B0503050203000203" pitchFamily="34" charset="0"/>
                <a:ea typeface="細明體" panose="02020509000000000000" pitchFamily="49" charset="-120"/>
              </a:rPr>
              <a:t>Error!</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ENDTRY. </a:t>
            </a: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11" name="文字方塊 10">
            <a:extLst>
              <a:ext uri="{FF2B5EF4-FFF2-40B4-BE49-F238E27FC236}">
                <a16:creationId xmlns:a16="http://schemas.microsoft.com/office/drawing/2014/main" id="{C311AEFC-9F4A-D562-B6F0-B7FB2F534E18}"/>
              </a:ext>
            </a:extLst>
          </p:cNvPr>
          <p:cNvSpPr txBox="1"/>
          <p:nvPr/>
        </p:nvSpPr>
        <p:spPr>
          <a:xfrm>
            <a:off x="11384280" y="3313088"/>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02249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Alternative to READ TABLE</a:t>
            </a:r>
            <a:r>
              <a:rPr lang="zh-TW" altLang="en-US" b="1" dirty="0"/>
              <a:t> </a:t>
            </a:r>
            <a:r>
              <a:rPr lang="en-US" altLang="zh-TW" b="1" dirty="0"/>
              <a:t>-</a:t>
            </a:r>
            <a:r>
              <a:rPr lang="zh-TW" altLang="en-US" b="1" dirty="0"/>
              <a:t> </a:t>
            </a:r>
            <a:r>
              <a:rPr lang="en-US" altLang="zh-TW" b="1" dirty="0"/>
              <a:t>3</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sz="2400" b="1" dirty="0"/>
            </a:br>
            <a:br>
              <a:rPr lang="en-US" altLang="zh-TW" sz="2400" dirty="0"/>
            </a:b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39233" y="2331720"/>
            <a:ext cx="12755880" cy="3876113"/>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4" name="矩形 3">
            <a:extLst>
              <a:ext uri="{FF2B5EF4-FFF2-40B4-BE49-F238E27FC236}">
                <a16:creationId xmlns:a16="http://schemas.microsoft.com/office/drawing/2014/main" id="{593C6431-6960-2741-9042-A432B3210D7F}"/>
              </a:ext>
            </a:extLst>
          </p:cNvPr>
          <p:cNvSpPr/>
          <p:nvPr/>
        </p:nvSpPr>
        <p:spPr>
          <a:xfrm>
            <a:off x="640080" y="2355116"/>
            <a:ext cx="9804574" cy="440120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800" i="1" dirty="0">
                <a:solidFill>
                  <a:schemeClr val="accent1">
                    <a:lumMod val="60000"/>
                    <a:lumOff val="40000"/>
                  </a:schemeClr>
                </a:solidFill>
                <a:latin typeface="IBM Plex Sans" panose="020B0503050203000203" pitchFamily="34" charset="0"/>
                <a:ea typeface="細明體" panose="02020509000000000000" pitchFamily="49" charset="-120"/>
              </a:rPr>
              <a:t>“ Variant 2</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b="1" dirty="0">
                <a:solidFill>
                  <a:srgbClr val="FFC000"/>
                </a:solidFill>
                <a:latin typeface="IBM Plex Sans" panose="020B0503050203000203" pitchFamily="34" charset="0"/>
                <a:ea typeface="細明體" panose="02020509000000000000" pitchFamily="49" charset="-120"/>
              </a:rPr>
              <a:t>ASSIGN</a:t>
            </a:r>
            <a:r>
              <a:rPr lang="en-US" altLang="zh-TW" sz="2800" dirty="0">
                <a:solidFill>
                  <a:schemeClr val="bg2"/>
                </a:solidFill>
                <a:latin typeface="IBM Plex Sans" panose="020B0503050203000203" pitchFamily="34" charset="0"/>
                <a:ea typeface="細明體" panose="02020509000000000000" pitchFamily="49" charset="-120"/>
              </a:rPr>
              <a:t> </a:t>
            </a:r>
            <a:r>
              <a:rPr lang="en-US" altLang="zh-TW" sz="2800" dirty="0" err="1">
                <a:solidFill>
                  <a:srgbClr val="FFFF99"/>
                </a:solidFill>
                <a:latin typeface="IBM Plex Sans" panose="020B0503050203000203" pitchFamily="34" charset="0"/>
                <a:ea typeface="細明體" panose="02020509000000000000" pitchFamily="49" charset="-120"/>
              </a:rPr>
              <a:t>lt_mara</a:t>
            </a:r>
            <a:r>
              <a:rPr lang="en-US" altLang="zh-TW" sz="2800" b="1" dirty="0">
                <a:solidFill>
                  <a:srgbClr val="FFC000"/>
                </a:solidFill>
                <a:latin typeface="IBM Plex Sans" panose="020B0503050203000203" pitchFamily="34" charset="0"/>
                <a:ea typeface="細明體" panose="02020509000000000000" pitchFamily="49" charset="-120"/>
              </a:rPr>
              <a:t>[</a:t>
            </a:r>
            <a:r>
              <a:rPr lang="en-US" altLang="zh-TW" sz="2800" dirty="0">
                <a:solidFill>
                  <a:schemeClr val="bg2"/>
                </a:solidFill>
                <a:latin typeface="IBM Plex Sans" panose="020B0503050203000203" pitchFamily="34" charset="0"/>
                <a:ea typeface="細明體" panose="02020509000000000000" pitchFamily="49" charset="-120"/>
              </a:rPr>
              <a:t> </a:t>
            </a:r>
            <a:r>
              <a:rPr lang="en-US" altLang="zh-TW" sz="2800" dirty="0" err="1">
                <a:solidFill>
                  <a:srgbClr val="FFFF99"/>
                </a:solidFill>
                <a:latin typeface="IBM Plex Sans" panose="020B0503050203000203" pitchFamily="34" charset="0"/>
                <a:ea typeface="細明體" panose="02020509000000000000" pitchFamily="49" charset="-120"/>
              </a:rPr>
              <a:t>matnr</a:t>
            </a:r>
            <a:r>
              <a:rPr lang="en-US" altLang="zh-TW" sz="2800" dirty="0">
                <a:solidFill>
                  <a:srgbClr val="FFFF99"/>
                </a:solidFill>
                <a:latin typeface="IBM Plex Sans" panose="020B0503050203000203" pitchFamily="34" charset="0"/>
                <a:ea typeface="細明體" panose="02020509000000000000" pitchFamily="49" charset="-120"/>
              </a:rPr>
              <a:t> = ‘FG126’ </a:t>
            </a:r>
            <a:r>
              <a:rPr lang="en-US" altLang="zh-TW" sz="2800" b="1" dirty="0">
                <a:solidFill>
                  <a:srgbClr val="FFC000"/>
                </a:solidFill>
                <a:latin typeface="IBM Plex Sans" panose="020B0503050203000203" pitchFamily="34" charset="0"/>
                <a:ea typeface="細明體" panose="02020509000000000000" pitchFamily="49" charset="-120"/>
              </a:rPr>
              <a:t>]</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dirty="0">
                <a:solidFill>
                  <a:schemeClr val="bg2"/>
                </a:solidFill>
                <a:latin typeface="IBM Plex Sans" panose="020B0503050203000203" pitchFamily="34" charset="0"/>
                <a:ea typeface="細明體" panose="02020509000000000000" pitchFamily="49" charset="-120"/>
              </a:rPr>
              <a:t>              TO </a:t>
            </a:r>
            <a:r>
              <a:rPr lang="en-US" altLang="zh-TW" sz="2800" dirty="0">
                <a:solidFill>
                  <a:srgbClr val="FFC000"/>
                </a:solidFill>
                <a:latin typeface="IBM Plex Sans" panose="020B0503050203000203" pitchFamily="34" charset="0"/>
                <a:ea typeface="細明體" panose="02020509000000000000" pitchFamily="49" charset="-120"/>
              </a:rPr>
              <a:t>FIELD-SYMBOL</a:t>
            </a:r>
            <a:r>
              <a:rPr lang="en-US" altLang="zh-TW" sz="2800" dirty="0">
                <a:solidFill>
                  <a:schemeClr val="bg2"/>
                </a:solidFill>
                <a:latin typeface="IBM Plex Sans" panose="020B0503050203000203" pitchFamily="34" charset="0"/>
                <a:ea typeface="細明體" panose="02020509000000000000" pitchFamily="49" charset="-120"/>
              </a:rPr>
              <a:t>(&lt;lfs_mara1&gt;).</a:t>
            </a:r>
            <a:br>
              <a:rPr lang="en-US" altLang="zh-TW" sz="2800" dirty="0">
                <a:solidFill>
                  <a:schemeClr val="bg2"/>
                </a:solidFill>
                <a:latin typeface="IBM Plex Sans" panose="020B0503050203000203" pitchFamily="34" charset="0"/>
                <a:ea typeface="細明體" panose="02020509000000000000" pitchFamily="49" charset="-120"/>
              </a:rPr>
            </a:b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i="1" dirty="0">
                <a:solidFill>
                  <a:schemeClr val="accent1">
                    <a:lumMod val="60000"/>
                    <a:lumOff val="40000"/>
                  </a:schemeClr>
                </a:solidFill>
                <a:latin typeface="IBM Plex Sans" panose="020B0503050203000203" pitchFamily="34" charset="0"/>
                <a:ea typeface="細明體" panose="02020509000000000000" pitchFamily="49" charset="-120"/>
              </a:rPr>
              <a:t>” Variant 3</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dirty="0">
                <a:solidFill>
                  <a:schemeClr val="bg2"/>
                </a:solidFill>
                <a:latin typeface="IBM Plex Sans" panose="020B0503050203000203" pitchFamily="34" charset="0"/>
                <a:ea typeface="細明體" panose="02020509000000000000" pitchFamily="49" charset="-120"/>
              </a:rPr>
              <a:t>TRY .</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dirty="0">
                <a:solidFill>
                  <a:schemeClr val="bg2"/>
                </a:solidFill>
                <a:latin typeface="IBM Plex Sans" panose="020B0503050203000203" pitchFamily="34" charset="0"/>
                <a:ea typeface="細明體" panose="02020509000000000000" pitchFamily="49" charset="-120"/>
              </a:rPr>
              <a:t>         WRITE : </a:t>
            </a:r>
            <a:r>
              <a:rPr lang="en-US" altLang="zh-TW" sz="2800" dirty="0" err="1">
                <a:solidFill>
                  <a:srgbClr val="FFFF99"/>
                </a:solidFill>
                <a:latin typeface="IBM Plex Sans" panose="020B0503050203000203" pitchFamily="34" charset="0"/>
                <a:ea typeface="細明體" panose="02020509000000000000" pitchFamily="49" charset="-120"/>
              </a:rPr>
              <a:t>lt_mara</a:t>
            </a:r>
            <a:r>
              <a:rPr lang="en-US" altLang="zh-TW" sz="2800" b="1" dirty="0">
                <a:solidFill>
                  <a:srgbClr val="FFC000"/>
                </a:solidFill>
                <a:latin typeface="IBM Plex Sans" panose="020B0503050203000203" pitchFamily="34" charset="0"/>
                <a:ea typeface="細明體" panose="02020509000000000000" pitchFamily="49" charset="-120"/>
              </a:rPr>
              <a:t>[</a:t>
            </a:r>
            <a:r>
              <a:rPr lang="en-US" altLang="zh-TW" sz="2800" dirty="0">
                <a:solidFill>
                  <a:schemeClr val="bg2"/>
                </a:solidFill>
                <a:latin typeface="IBM Plex Sans" panose="020B0503050203000203" pitchFamily="34" charset="0"/>
                <a:ea typeface="細明體" panose="02020509000000000000" pitchFamily="49" charset="-120"/>
              </a:rPr>
              <a:t> </a:t>
            </a:r>
            <a:r>
              <a:rPr lang="en-US" altLang="zh-TW" sz="2800" dirty="0">
                <a:solidFill>
                  <a:srgbClr val="FFFF99"/>
                </a:solidFill>
                <a:latin typeface="IBM Plex Sans" panose="020B0503050203000203" pitchFamily="34" charset="0"/>
                <a:ea typeface="細明體" panose="02020509000000000000" pitchFamily="49" charset="-120"/>
              </a:rPr>
              <a:t>90000</a:t>
            </a:r>
            <a:r>
              <a:rPr lang="en-US" altLang="zh-TW" sz="2800" dirty="0">
                <a:solidFill>
                  <a:schemeClr val="bg2"/>
                </a:solidFill>
                <a:latin typeface="IBM Plex Sans" panose="020B0503050203000203" pitchFamily="34" charset="0"/>
                <a:ea typeface="細明體" panose="02020509000000000000" pitchFamily="49" charset="-120"/>
              </a:rPr>
              <a:t> </a:t>
            </a:r>
            <a:r>
              <a:rPr lang="en-US" altLang="zh-TW" sz="2800" b="1" dirty="0">
                <a:solidFill>
                  <a:srgbClr val="FFC000"/>
                </a:solidFill>
                <a:latin typeface="IBM Plex Sans" panose="020B0503050203000203" pitchFamily="34" charset="0"/>
                <a:ea typeface="細明體" panose="02020509000000000000" pitchFamily="49" charset="-120"/>
              </a:rPr>
              <a:t>]</a:t>
            </a:r>
            <a:r>
              <a:rPr lang="en-US" altLang="zh-TW" sz="2800" dirty="0">
                <a:solidFill>
                  <a:schemeClr val="bg2"/>
                </a:solidFill>
                <a:latin typeface="IBM Plex Sans" panose="020B0503050203000203" pitchFamily="34" charset="0"/>
                <a:ea typeface="細明體" panose="02020509000000000000" pitchFamily="49" charset="-120"/>
              </a:rPr>
              <a:t>-</a:t>
            </a:r>
            <a:r>
              <a:rPr lang="en-US" altLang="zh-TW" sz="2800" dirty="0" err="1">
                <a:solidFill>
                  <a:schemeClr val="bg2"/>
                </a:solidFill>
                <a:latin typeface="IBM Plex Sans" panose="020B0503050203000203" pitchFamily="34" charset="0"/>
                <a:ea typeface="細明體" panose="02020509000000000000" pitchFamily="49" charset="-120"/>
              </a:rPr>
              <a:t>matnr</a:t>
            </a:r>
            <a:r>
              <a:rPr lang="en-US" altLang="zh-TW" sz="2800" dirty="0">
                <a:solidFill>
                  <a:schemeClr val="bg2"/>
                </a:solidFill>
                <a:latin typeface="IBM Plex Sans" panose="020B0503050203000203" pitchFamily="34" charset="0"/>
                <a:ea typeface="細明體" panose="02020509000000000000" pitchFamily="49" charset="-120"/>
              </a:rPr>
              <a:t>.</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dirty="0">
                <a:solidFill>
                  <a:schemeClr val="bg2"/>
                </a:solidFill>
                <a:latin typeface="IBM Plex Sans" panose="020B0503050203000203" pitchFamily="34" charset="0"/>
                <a:ea typeface="細明體" panose="02020509000000000000" pitchFamily="49" charset="-120"/>
              </a:rPr>
              <a:t>    CATCH </a:t>
            </a:r>
            <a:r>
              <a:rPr lang="en-US" altLang="zh-TW" sz="2800" b="1" dirty="0" err="1">
                <a:solidFill>
                  <a:srgbClr val="FFC000"/>
                </a:solidFill>
                <a:latin typeface="IBM Plex Sans" panose="020B0503050203000203" pitchFamily="34" charset="0"/>
                <a:ea typeface="細明體" panose="02020509000000000000" pitchFamily="49" charset="-120"/>
              </a:rPr>
              <a:t>cx_sy_itab_line_not_found</a:t>
            </a:r>
            <a:r>
              <a:rPr lang="en-US" altLang="zh-TW" sz="2800" dirty="0">
                <a:solidFill>
                  <a:srgbClr val="FFC000"/>
                </a:solidFill>
                <a:latin typeface="IBM Plex Sans" panose="020B0503050203000203" pitchFamily="34" charset="0"/>
                <a:ea typeface="細明體" panose="02020509000000000000" pitchFamily="49" charset="-120"/>
              </a:rPr>
              <a:t> </a:t>
            </a:r>
            <a:r>
              <a:rPr lang="en-US" altLang="zh-TW" sz="2800" dirty="0">
                <a:solidFill>
                  <a:schemeClr val="bg2"/>
                </a:solidFill>
                <a:latin typeface="IBM Plex Sans" panose="020B0503050203000203" pitchFamily="34" charset="0"/>
                <a:ea typeface="細明體" panose="02020509000000000000" pitchFamily="49" charset="-120"/>
              </a:rPr>
              <a:t>.</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dirty="0">
                <a:solidFill>
                  <a:schemeClr val="bg2"/>
                </a:solidFill>
                <a:latin typeface="IBM Plex Sans" panose="020B0503050203000203" pitchFamily="34" charset="0"/>
                <a:ea typeface="細明體" panose="02020509000000000000" pitchFamily="49" charset="-120"/>
              </a:rPr>
              <a:t>         WRITE : / |</a:t>
            </a:r>
            <a:r>
              <a:rPr lang="zh-TW" altLang="en-US" sz="2800" dirty="0">
                <a:solidFill>
                  <a:schemeClr val="bg2"/>
                </a:solidFill>
                <a:latin typeface="IBM Plex Sans" panose="020B0503050203000203" pitchFamily="34" charset="0"/>
                <a:ea typeface="細明體" panose="02020509000000000000" pitchFamily="49" charset="-120"/>
              </a:rPr>
              <a:t> </a:t>
            </a:r>
            <a:r>
              <a:rPr lang="en-US" altLang="zh-TW" sz="2800" dirty="0">
                <a:solidFill>
                  <a:schemeClr val="bg2"/>
                </a:solidFill>
                <a:latin typeface="IBM Plex Sans" panose="020B0503050203000203" pitchFamily="34" charset="0"/>
                <a:ea typeface="細明體" panose="02020509000000000000" pitchFamily="49" charset="-120"/>
              </a:rPr>
              <a:t>Error in index read!</a:t>
            </a:r>
            <a:r>
              <a:rPr lang="zh-TW" altLang="en-US" sz="2800" dirty="0">
                <a:solidFill>
                  <a:schemeClr val="bg2"/>
                </a:solidFill>
                <a:latin typeface="IBM Plex Sans" panose="020B0503050203000203" pitchFamily="34" charset="0"/>
                <a:ea typeface="細明體" panose="02020509000000000000" pitchFamily="49" charset="-120"/>
              </a:rPr>
              <a:t> </a:t>
            </a:r>
            <a:r>
              <a:rPr lang="en-US" altLang="zh-TW" sz="2800" dirty="0">
                <a:solidFill>
                  <a:schemeClr val="bg2"/>
                </a:solidFill>
                <a:latin typeface="IBM Plex Sans" panose="020B0503050203000203" pitchFamily="34" charset="0"/>
                <a:ea typeface="細明體" panose="02020509000000000000" pitchFamily="49" charset="-120"/>
              </a:rPr>
              <a:t>|.</a:t>
            </a:r>
            <a:br>
              <a:rPr lang="en-US" altLang="zh-TW" sz="2800" dirty="0">
                <a:solidFill>
                  <a:schemeClr val="bg2"/>
                </a:solidFill>
                <a:latin typeface="IBM Plex Sans" panose="020B0503050203000203" pitchFamily="34" charset="0"/>
                <a:ea typeface="細明體" panose="02020509000000000000" pitchFamily="49" charset="-120"/>
              </a:rPr>
            </a:br>
            <a:r>
              <a:rPr lang="en-US" altLang="zh-TW" sz="2800" dirty="0">
                <a:solidFill>
                  <a:schemeClr val="bg2"/>
                </a:solidFill>
                <a:latin typeface="IBM Plex Sans" panose="020B0503050203000203" pitchFamily="34" charset="0"/>
                <a:ea typeface="細明體" panose="02020509000000000000" pitchFamily="49" charset="-120"/>
              </a:rPr>
              <a:t>ENDTRY. </a:t>
            </a:r>
            <a:endParaRPr lang="en-US" altLang="zh-TW" sz="24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E43DC58D-7FF8-9D18-843A-C2D77AEF3763}"/>
              </a:ext>
            </a:extLst>
          </p:cNvPr>
          <p:cNvSpPr txBox="1"/>
          <p:nvPr/>
        </p:nvSpPr>
        <p:spPr>
          <a:xfrm>
            <a:off x="9318339"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277808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FILTER expression</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sz="2400" b="1" dirty="0"/>
            </a:br>
            <a:r>
              <a:rPr lang="en-US" altLang="zh-TW" sz="2400" b="1" dirty="0">
                <a:solidFill>
                  <a:srgbClr val="0F6DFF"/>
                </a:solidFill>
              </a:rPr>
              <a:t>FILTER</a:t>
            </a:r>
            <a:r>
              <a:rPr lang="en-US" altLang="zh-TW" sz="2400" dirty="0"/>
              <a:t> operator, in simple words, works as a SELECT statement on an internal table. With the help of syntax, it produces an  internal table  of specified TYPE for the specified condition in WHERE clause. Just like </a:t>
            </a:r>
            <a:r>
              <a:rPr lang="en-US" altLang="zh-TW" sz="2400" dirty="0">
                <a:solidFill>
                  <a:schemeClr val="accent3">
                    <a:lumMod val="60000"/>
                    <a:lumOff val="40000"/>
                  </a:schemeClr>
                </a:solidFill>
              </a:rPr>
              <a:t>VALUE</a:t>
            </a:r>
            <a:r>
              <a:rPr lang="en-US" altLang="zh-TW" sz="2400" dirty="0"/>
              <a:t> operator, it assumes two variants:</a:t>
            </a:r>
            <a:br>
              <a:rPr lang="en-US" altLang="zh-TW" sz="2400" dirty="0"/>
            </a:br>
            <a:br>
              <a:rPr lang="en-US" altLang="zh-TW" sz="2400" dirty="0"/>
            </a:br>
            <a:r>
              <a:rPr lang="en-US" altLang="zh-TW" sz="2400" dirty="0"/>
              <a:t>1.</a:t>
            </a:r>
            <a:r>
              <a:rPr lang="zh-TW" altLang="en-US" sz="2400" dirty="0"/>
              <a:t> </a:t>
            </a:r>
            <a:r>
              <a:rPr lang="en-US" altLang="zh-TW" sz="2400" b="1" dirty="0">
                <a:solidFill>
                  <a:srgbClr val="0F6DFF"/>
                </a:solidFill>
              </a:rPr>
              <a:t>Non-generic data type </a:t>
            </a:r>
            <a:r>
              <a:rPr lang="en-US" altLang="zh-TW" sz="2400" dirty="0"/>
              <a:t>e.g. type can be defined before using it with FILTER keyword. The Type </a:t>
            </a:r>
            <a:br>
              <a:rPr lang="en-US" altLang="zh-TW" sz="2400" dirty="0"/>
            </a:br>
            <a:r>
              <a:rPr lang="zh-TW" altLang="en-US" sz="2400" dirty="0"/>
              <a:t>     </a:t>
            </a:r>
            <a:r>
              <a:rPr lang="en-US" altLang="zh-TW" sz="2400" dirty="0"/>
              <a:t>created using this mechanism is Structured or Table type.</a:t>
            </a:r>
            <a:br>
              <a:rPr lang="en-US" altLang="zh-TW" sz="2400" dirty="0"/>
            </a:br>
            <a:br>
              <a:rPr lang="en-US" altLang="zh-TW" sz="2400" dirty="0"/>
            </a:br>
            <a:r>
              <a:rPr lang="en-US" altLang="zh-TW" sz="2400" dirty="0"/>
              <a:t>2.</a:t>
            </a:r>
            <a:r>
              <a:rPr lang="zh-TW" altLang="en-US" sz="2400" dirty="0"/>
              <a:t> </a:t>
            </a:r>
            <a:r>
              <a:rPr lang="en-US" altLang="zh-TW" sz="2400" dirty="0"/>
              <a:t>Using </a:t>
            </a:r>
            <a:r>
              <a:rPr lang="en-US" altLang="zh-TW" sz="2400" b="1" dirty="0">
                <a:solidFill>
                  <a:srgbClr val="0F6DFF"/>
                </a:solidFill>
              </a:rPr>
              <a:t>#</a:t>
            </a:r>
            <a:r>
              <a:rPr lang="en-US" altLang="zh-TW" sz="2400" dirty="0"/>
              <a:t> character for type where operand position is fixed and identifiable</a:t>
            </a:r>
            <a:br>
              <a:rPr lang="en-US" altLang="zh-TW" sz="2400" dirty="0"/>
            </a:br>
            <a:br>
              <a:rPr lang="en-US" altLang="zh-TW" sz="2400" dirty="0"/>
            </a:br>
            <a:r>
              <a:rPr lang="en-US" altLang="zh-TW" sz="2400" dirty="0"/>
              <a:t>Addition </a:t>
            </a:r>
            <a:r>
              <a:rPr lang="en-US" altLang="zh-TW" sz="2400" b="1" dirty="0">
                <a:solidFill>
                  <a:srgbClr val="0F6DFF"/>
                </a:solidFill>
              </a:rPr>
              <a:t>EXCEPT</a:t>
            </a:r>
            <a:r>
              <a:rPr lang="en-US" altLang="zh-TW" sz="2400" dirty="0"/>
              <a:t> is particularly useful in some of the scenarios where required result is the negation of available condition.</a:t>
            </a:r>
            <a:br>
              <a:rPr lang="en-US" altLang="zh-TW" sz="2400" dirty="0"/>
            </a:b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39233" y="2331720"/>
            <a:ext cx="12755880" cy="3876113"/>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51409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FILTER expression</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endParaRPr lang="en-US" altLang="zh-TW" sz="18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56B29B23-8BBF-4DC8-A8C7-EED5A7604660}"/>
              </a:ext>
            </a:extLst>
          </p:cNvPr>
          <p:cNvSpPr/>
          <p:nvPr/>
        </p:nvSpPr>
        <p:spPr>
          <a:xfrm>
            <a:off x="640080" y="2355116"/>
            <a:ext cx="13121640" cy="532453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FILTER, works as a SELECT on  internal table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TYPES : BEGIN OF </a:t>
            </a:r>
            <a:r>
              <a:rPr lang="en-US" altLang="zh-TW" sz="2000" dirty="0" err="1">
                <a:solidFill>
                  <a:schemeClr val="bg2"/>
                </a:solidFill>
                <a:latin typeface="IBM Plex Sans" panose="020B0503050203000203" pitchFamily="34" charset="0"/>
                <a:ea typeface="細明體" panose="02020509000000000000" pitchFamily="49" charset="-120"/>
              </a:rPr>
              <a:t>lty_value</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field1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field2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END OF </a:t>
            </a:r>
            <a:r>
              <a:rPr lang="en-US" altLang="zh-TW" sz="2000" dirty="0" err="1">
                <a:solidFill>
                  <a:schemeClr val="bg2"/>
                </a:solidFill>
                <a:latin typeface="IBM Plex Sans" panose="020B0503050203000203" pitchFamily="34" charset="0"/>
                <a:ea typeface="細明體" panose="02020509000000000000" pitchFamily="49" charset="-120"/>
              </a:rPr>
              <a:t>lty_value</a:t>
            </a:r>
            <a:r>
              <a:rPr lang="en-US" altLang="zh-TW" sz="2000" dirty="0">
                <a:solidFill>
                  <a:schemeClr val="bg2"/>
                </a:solidFill>
                <a:latin typeface="IBM Plex Sans" panose="020B0503050203000203" pitchFamily="34" charset="0"/>
                <a:ea typeface="細明體" panose="02020509000000000000" pitchFamily="49" charset="-120"/>
              </a:rPr>
              <a:t>,</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Table type should be sorted or hashed</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TYPES</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accent6">
                    <a:lumMod val="40000"/>
                    <a:lumOff val="60000"/>
                  </a:schemeClr>
                </a:solidFill>
                <a:latin typeface="IBM Plex Sans" panose="020B0503050203000203" pitchFamily="34" charset="0"/>
                <a:ea typeface="細明體" panose="02020509000000000000" pitchFamily="49" charset="-120"/>
              </a:rPr>
              <a:t>ltty_value</a:t>
            </a:r>
            <a:r>
              <a:rPr lang="en-US" altLang="zh-TW" sz="2000" dirty="0">
                <a:solidFill>
                  <a:schemeClr val="accent6">
                    <a:lumMod val="40000"/>
                    <a:lumOff val="60000"/>
                  </a:schemeClr>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TYPE SORTED TABLE OF </a:t>
            </a:r>
            <a:r>
              <a:rPr lang="en-US" altLang="zh-TW" sz="2000" dirty="0" err="1">
                <a:solidFill>
                  <a:schemeClr val="bg2"/>
                </a:solidFill>
                <a:latin typeface="IBM Plex Sans" panose="020B0503050203000203" pitchFamily="34" charset="0"/>
                <a:ea typeface="細明體" panose="02020509000000000000" pitchFamily="49" charset="-120"/>
              </a:rPr>
              <a:t>lty_value</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WITH UNIQUE KEY </a:t>
            </a:r>
            <a:r>
              <a:rPr lang="en-US" altLang="zh-TW" sz="2000" dirty="0">
                <a:solidFill>
                  <a:schemeClr val="bg2"/>
                </a:solidFill>
                <a:latin typeface="IBM Plex Sans" panose="020B0503050203000203" pitchFamily="34" charset="0"/>
                <a:ea typeface="細明體" panose="02020509000000000000" pitchFamily="49" charset="-120"/>
              </a:rPr>
              <a:t>field1 field2.</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accent2">
                    <a:lumMod val="60000"/>
                    <a:lumOff val="40000"/>
                  </a:schemeClr>
                </a:solidFill>
                <a:latin typeface="IBM Plex Sans" panose="020B0503050203000203" pitchFamily="34" charset="0"/>
                <a:ea typeface="細明體" panose="02020509000000000000" pitchFamily="49" charset="-120"/>
              </a:rPr>
              <a:t>DATA(</a:t>
            </a:r>
            <a:r>
              <a:rPr lang="zh-TW" altLang="en-US" sz="2000" b="1" dirty="0">
                <a:solidFill>
                  <a:schemeClr val="accent2">
                    <a:lumMod val="60000"/>
                    <a:lumOff val="40000"/>
                  </a:schemeClr>
                </a:solidFill>
                <a:latin typeface="IBM Plex Sans" panose="020B0503050203000203" pitchFamily="34" charset="0"/>
                <a:ea typeface="細明體" panose="02020509000000000000" pitchFamily="49" charset="-120"/>
              </a:rPr>
              <a:t> </a:t>
            </a:r>
            <a:r>
              <a:rPr lang="en-US" altLang="zh-TW" sz="2000" dirty="0" err="1">
                <a:solidFill>
                  <a:schemeClr val="accent2">
                    <a:lumMod val="60000"/>
                    <a:lumOff val="40000"/>
                  </a:schemeClr>
                </a:solidFill>
                <a:latin typeface="IBM Plex Sans" panose="020B0503050203000203" pitchFamily="34" charset="0"/>
                <a:ea typeface="細明體" panose="02020509000000000000" pitchFamily="49" charset="-120"/>
              </a:rPr>
              <a:t>lt_values</a:t>
            </a:r>
            <a:r>
              <a:rPr lang="zh-TW" altLang="en-US" sz="2000" dirty="0">
                <a:solidFill>
                  <a:schemeClr val="accent2">
                    <a:lumMod val="60000"/>
                    <a:lumOff val="40000"/>
                  </a:schemeClr>
                </a:solidFill>
                <a:latin typeface="IBM Plex Sans" panose="020B0503050203000203" pitchFamily="34" charset="0"/>
                <a:ea typeface="細明體" panose="02020509000000000000" pitchFamily="49" charset="-120"/>
              </a:rPr>
              <a:t> </a:t>
            </a:r>
            <a:r>
              <a:rPr lang="en-US" altLang="zh-TW" sz="2000" b="1" dirty="0">
                <a:solidFill>
                  <a:schemeClr val="accent2">
                    <a:lumMod val="60000"/>
                    <a:lumOff val="40000"/>
                  </a:schemeClr>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b="1" dirty="0">
                <a:solidFill>
                  <a:srgbClr val="FFFF00"/>
                </a:solidFill>
                <a:latin typeface="IBM Plex Sans" panose="020B0503050203000203" pitchFamily="34" charset="0"/>
                <a:ea typeface="細明體" panose="02020509000000000000" pitchFamily="49" charset="-120"/>
              </a:rPr>
              <a:t>VALUE</a:t>
            </a:r>
            <a:r>
              <a:rPr lang="en-US" altLang="zh-TW" sz="2000" dirty="0">
                <a:solidFill>
                  <a:srgbClr val="FFFF99"/>
                </a:solidFill>
                <a:latin typeface="IBM Plex Sans" panose="020B0503050203000203" pitchFamily="34" charset="0"/>
                <a:ea typeface="細明體" panose="02020509000000000000" pitchFamily="49" charset="-120"/>
              </a:rPr>
              <a:t> </a:t>
            </a:r>
            <a:r>
              <a:rPr lang="en-US" altLang="zh-TW" sz="2000" dirty="0" err="1">
                <a:solidFill>
                  <a:schemeClr val="accent6">
                    <a:lumMod val="40000"/>
                    <a:lumOff val="60000"/>
                  </a:schemeClr>
                </a:solidFill>
                <a:latin typeface="IBM Plex Sans" panose="020B0503050203000203" pitchFamily="34" charset="0"/>
                <a:ea typeface="細明體" panose="02020509000000000000" pitchFamily="49" charset="-120"/>
              </a:rPr>
              <a:t>ltty_value</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field1 = 1 field2 = 2 </a:t>
            </a:r>
            <a:r>
              <a:rPr lang="en-US" altLang="zh-TW" sz="2000" b="1"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field1 = 3 field2 = 4 </a:t>
            </a:r>
            <a:r>
              <a:rPr lang="en-US" altLang="zh-TW" sz="2000" b="1" dirty="0">
                <a:solidFill>
                  <a:schemeClr val="accent5">
                    <a:lumMod val="60000"/>
                    <a:lumOff val="40000"/>
                  </a:schemeClr>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field1 = 3 field2 = 5 </a:t>
            </a:r>
            <a:r>
              <a:rPr lang="en-US" altLang="zh-TW" sz="20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DATA : </a:t>
            </a:r>
            <a:r>
              <a:rPr lang="en-US" altLang="zh-TW" sz="2000" dirty="0" err="1">
                <a:solidFill>
                  <a:schemeClr val="bg2"/>
                </a:solidFill>
                <a:latin typeface="IBM Plex Sans" panose="020B0503050203000203" pitchFamily="34" charset="0"/>
                <a:ea typeface="細明體" panose="02020509000000000000" pitchFamily="49" charset="-120"/>
              </a:rPr>
              <a:t>lt_values_filter</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ltty_value</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lt_values_filtered</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ltty_value</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 / |Data : |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LOOP AT </a:t>
            </a:r>
            <a:r>
              <a:rPr lang="en-US" altLang="zh-TW" sz="2000" dirty="0" err="1">
                <a:solidFill>
                  <a:schemeClr val="bg2"/>
                </a:solidFill>
                <a:latin typeface="IBM Plex Sans" panose="020B0503050203000203" pitchFamily="34" charset="0"/>
                <a:ea typeface="細明體" panose="02020509000000000000" pitchFamily="49" charset="-120"/>
              </a:rPr>
              <a:t>lt_values</a:t>
            </a:r>
            <a:r>
              <a:rPr lang="en-US" altLang="zh-TW" sz="2000" dirty="0">
                <a:solidFill>
                  <a:schemeClr val="bg2"/>
                </a:solidFill>
                <a:latin typeface="IBM Plex Sans" panose="020B0503050203000203" pitchFamily="34" charset="0"/>
                <a:ea typeface="細明體" panose="02020509000000000000" pitchFamily="49" charset="-120"/>
              </a:rPr>
              <a:t> ASSIGNING FIELD-SYMBOL(&lt;</a:t>
            </a:r>
            <a:r>
              <a:rPr lang="en-US" altLang="zh-TW" sz="2000" dirty="0" err="1">
                <a:solidFill>
                  <a:schemeClr val="bg2"/>
                </a:solidFill>
                <a:latin typeface="IBM Plex Sans" panose="020B0503050203000203" pitchFamily="34" charset="0"/>
                <a:ea typeface="細明體" panose="02020509000000000000" pitchFamily="49" charset="-120"/>
              </a:rPr>
              <a:t>lfs_value</a:t>
            </a:r>
            <a:r>
              <a:rPr lang="en-US" altLang="zh-TW" sz="2000" dirty="0">
                <a:solidFill>
                  <a:schemeClr val="bg2"/>
                </a:solidFill>
                <a:latin typeface="IBM Plex Sans" panose="020B0503050203000203" pitchFamily="34" charset="0"/>
                <a:ea typeface="細明體" panose="02020509000000000000" pitchFamily="49" charset="-120"/>
              </a:rPr>
              <a:t>&gt;).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&lt;</a:t>
            </a:r>
            <a:r>
              <a:rPr lang="en-US" altLang="zh-TW" sz="2000" dirty="0" err="1">
                <a:solidFill>
                  <a:schemeClr val="bg2"/>
                </a:solidFill>
                <a:latin typeface="IBM Plex Sans" panose="020B0503050203000203" pitchFamily="34" charset="0"/>
                <a:ea typeface="細明體" panose="02020509000000000000" pitchFamily="49" charset="-120"/>
              </a:rPr>
              <a:t>lfs_value</a:t>
            </a:r>
            <a:r>
              <a:rPr lang="en-US" altLang="zh-TW" sz="2000" dirty="0">
                <a:solidFill>
                  <a:schemeClr val="bg2"/>
                </a:solidFill>
                <a:latin typeface="IBM Plex Sans" panose="020B0503050203000203" pitchFamily="34" charset="0"/>
                <a:ea typeface="細明體" panose="02020509000000000000" pitchFamily="49" charset="-120"/>
              </a:rPr>
              <a:t>&gt;-field1, space , &lt;</a:t>
            </a:r>
            <a:r>
              <a:rPr lang="en-US" altLang="zh-TW" sz="2000" dirty="0" err="1">
                <a:solidFill>
                  <a:schemeClr val="bg2"/>
                </a:solidFill>
                <a:latin typeface="IBM Plex Sans" panose="020B0503050203000203" pitchFamily="34" charset="0"/>
                <a:ea typeface="細明體" panose="02020509000000000000" pitchFamily="49" charset="-120"/>
              </a:rPr>
              <a:t>lfs_value</a:t>
            </a:r>
            <a:r>
              <a:rPr lang="en-US" altLang="zh-TW" sz="2000" dirty="0">
                <a:solidFill>
                  <a:schemeClr val="bg2"/>
                </a:solidFill>
                <a:latin typeface="IBM Plex Sans" panose="020B0503050203000203" pitchFamily="34" charset="0"/>
                <a:ea typeface="細明體" panose="02020509000000000000" pitchFamily="49" charset="-120"/>
              </a:rPr>
              <a:t>&gt;-field2.</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ENDLOOP. </a:t>
            </a:r>
            <a:endParaRPr lang="en-US" altLang="zh-TW" sz="1800" dirty="0">
              <a:solidFill>
                <a:schemeClr val="bg2"/>
              </a:solidFill>
              <a:latin typeface="IBM Plex Sans" panose="020B0503050203000203" pitchFamily="34" charset="0"/>
              <a:ea typeface="細明體" panose="02020509000000000000" pitchFamily="49" charset="-120"/>
            </a:endParaRPr>
          </a:p>
        </p:txBody>
      </p:sp>
      <p:sp>
        <p:nvSpPr>
          <p:cNvPr id="11" name="文字方塊 10">
            <a:extLst>
              <a:ext uri="{FF2B5EF4-FFF2-40B4-BE49-F238E27FC236}">
                <a16:creationId xmlns:a16="http://schemas.microsoft.com/office/drawing/2014/main" id="{3757765E-9E88-996B-C649-8BA59226308B}"/>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9D036872-F005-97D1-52AA-63603F9BF682}"/>
              </a:ext>
            </a:extLst>
          </p:cNvPr>
          <p:cNvSpPr txBox="1"/>
          <p:nvPr/>
        </p:nvSpPr>
        <p:spPr>
          <a:xfrm>
            <a:off x="11338560" y="5986699"/>
            <a:ext cx="2240280" cy="1511382"/>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Data :</a:t>
            </a:r>
          </a:p>
          <a:p>
            <a:r>
              <a:rPr lang="en-US" altLang="zh-TW" sz="2000" dirty="0">
                <a:solidFill>
                  <a:schemeClr val="accent3">
                    <a:lumMod val="50000"/>
                  </a:schemeClr>
                </a:solidFill>
                <a:latin typeface="IBM Plex Sans" charset="0"/>
                <a:ea typeface="IBM Plex Sans" charset="0"/>
                <a:cs typeface="IBM Plex Sans" charset="0"/>
              </a:rPr>
              <a:t>         1             2</a:t>
            </a:r>
          </a:p>
          <a:p>
            <a:r>
              <a:rPr lang="en-US" altLang="zh-TW" sz="2000" dirty="0">
                <a:solidFill>
                  <a:schemeClr val="accent3">
                    <a:lumMod val="50000"/>
                  </a:schemeClr>
                </a:solidFill>
                <a:latin typeface="IBM Plex Sans" charset="0"/>
                <a:ea typeface="IBM Plex Sans" charset="0"/>
                <a:cs typeface="IBM Plex Sans" charset="0"/>
              </a:rPr>
              <a:t>         3             4</a:t>
            </a:r>
          </a:p>
          <a:p>
            <a:r>
              <a:rPr lang="en-US" altLang="zh-TW" sz="2000" dirty="0">
                <a:solidFill>
                  <a:schemeClr val="accent3">
                    <a:lumMod val="50000"/>
                  </a:schemeClr>
                </a:solidFill>
                <a:latin typeface="IBM Plex Sans" charset="0"/>
                <a:ea typeface="IBM Plex Sans" charset="0"/>
                <a:cs typeface="IBM Plex Sans" charset="0"/>
              </a:rPr>
              <a:t>         3             5</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788800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FILTER expression</a:t>
            </a:r>
            <a:r>
              <a:rPr lang="zh-TW" altLang="en-US" b="1" dirty="0"/>
              <a:t> </a:t>
            </a:r>
            <a:r>
              <a:rPr lang="en-US" altLang="zh-TW" b="1" dirty="0"/>
              <a:t>-</a:t>
            </a:r>
            <a:r>
              <a:rPr lang="zh-TW" altLang="en-US" b="1" dirty="0"/>
              <a:t> </a:t>
            </a:r>
            <a:r>
              <a:rPr lang="en-US" altLang="zh-TW" b="1" dirty="0"/>
              <a:t>3</a:t>
            </a:r>
            <a:br>
              <a:rPr lang="en-US" altLang="zh-TW" b="1"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61B34E21-A844-4B13-7FFC-BB867AC76705}"/>
              </a:ext>
            </a:extLst>
          </p:cNvPr>
          <p:cNvSpPr/>
          <p:nvPr/>
        </p:nvSpPr>
        <p:spPr>
          <a:xfrm>
            <a:off x="640080" y="2355116"/>
            <a:ext cx="13121640" cy="452431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400" i="1" dirty="0">
                <a:solidFill>
                  <a:schemeClr val="bg1">
                    <a:lumMod val="50000"/>
                    <a:lumOff val="50000"/>
                  </a:schemeClr>
                </a:solidFill>
                <a:latin typeface="IBM Plex Sans" panose="020B0503050203000203" pitchFamily="34" charset="0"/>
                <a:ea typeface="細明體" panose="02020509000000000000" pitchFamily="49" charset="-120"/>
              </a:rPr>
              <a:t>" Create Filter on Primary Key</a:t>
            </a:r>
            <a:endParaRPr lang="en-US" altLang="zh-TW" sz="2400" dirty="0">
              <a:solidFill>
                <a:schemeClr val="bg1">
                  <a:lumMod val="50000"/>
                  <a:lumOff val="50000"/>
                </a:schemeClr>
              </a:solidFill>
              <a:latin typeface="IBM Plex Sans" panose="020B0503050203000203" pitchFamily="34" charset="0"/>
              <a:ea typeface="細明體" panose="02020509000000000000" pitchFamily="49" charset="-120"/>
            </a:endParaRPr>
          </a:p>
          <a:p>
            <a:r>
              <a:rPr lang="en-US" altLang="zh-TW" sz="2400" b="1" dirty="0" err="1">
                <a:solidFill>
                  <a:srgbClr val="92D050"/>
                </a:solidFill>
                <a:latin typeface="IBM Plex Sans" panose="020B0503050203000203" pitchFamily="34" charset="0"/>
                <a:ea typeface="細明體" panose="02020509000000000000" pitchFamily="49" charset="-120"/>
              </a:rPr>
              <a:t>lt_values_filter</a:t>
            </a:r>
            <a:r>
              <a:rPr lang="en-US" altLang="zh-TW" sz="2400" b="1" dirty="0">
                <a:solidFill>
                  <a:srgbClr val="92D050"/>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FF00"/>
                </a:solidFill>
                <a:latin typeface="IBM Plex Sans" panose="020B0503050203000203" pitchFamily="34" charset="0"/>
                <a:ea typeface="細明體" panose="02020509000000000000" pitchFamily="49" charset="-120"/>
              </a:rPr>
              <a:t>VALUE</a:t>
            </a:r>
            <a:r>
              <a:rPr lang="en-US" altLang="zh-TW" sz="2400" dirty="0">
                <a:solidFill>
                  <a:schemeClr val="accent1">
                    <a:lumMod val="40000"/>
                    <a:lumOff val="60000"/>
                  </a:schemeClr>
                </a:solidFill>
                <a:latin typeface="IBM Plex Sans" panose="020B0503050203000203" pitchFamily="34" charset="0"/>
                <a:ea typeface="細明體" panose="02020509000000000000" pitchFamily="49" charset="-120"/>
              </a:rPr>
              <a:t> </a:t>
            </a:r>
            <a:r>
              <a:rPr lang="en-US" altLang="zh-TW" sz="2400" dirty="0" err="1">
                <a:solidFill>
                  <a:schemeClr val="accent6">
                    <a:lumMod val="40000"/>
                    <a:lumOff val="60000"/>
                  </a:schemeClr>
                </a:solidFill>
                <a:latin typeface="IBM Plex Sans" panose="020B0503050203000203" pitchFamily="34" charset="0"/>
                <a:ea typeface="細明體" panose="02020509000000000000" pitchFamily="49" charset="-120"/>
              </a:rPr>
              <a:t>ltty_value</a:t>
            </a:r>
            <a:r>
              <a:rPr lang="en-US" altLang="zh-TW" sz="2400" b="1" dirty="0">
                <a:solidFill>
                  <a:srgbClr val="FFFF00"/>
                </a:solidFill>
                <a:latin typeface="IBM Plex Sans" panose="020B0503050203000203" pitchFamily="34" charset="0"/>
                <a:ea typeface="細明體" panose="02020509000000000000" pitchFamily="49" charset="-120"/>
              </a:rPr>
              <a:t>(</a:t>
            </a:r>
            <a:r>
              <a:rPr lang="zh-TW" altLang="en-US" sz="2400" dirty="0">
                <a:solidFill>
                  <a:schemeClr val="accent1">
                    <a:lumMod val="40000"/>
                    <a:lumOff val="60000"/>
                  </a:schemeClr>
                </a:solidFill>
                <a:latin typeface="IBM Plex Sans" panose="020B0503050203000203" pitchFamily="34" charset="0"/>
                <a:ea typeface="細明體" panose="02020509000000000000" pitchFamily="49" charset="-120"/>
              </a:rPr>
              <a:t> </a:t>
            </a:r>
            <a:r>
              <a:rPr lang="en-US" altLang="zh-TW" sz="24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2400" dirty="0">
                <a:solidFill>
                  <a:schemeClr val="accent1">
                    <a:lumMod val="40000"/>
                    <a:lumOff val="60000"/>
                  </a:schemeClr>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field1 = 3 field2 = 5 </a:t>
            </a:r>
            <a:r>
              <a:rPr lang="en-US" altLang="zh-TW" sz="2400" b="1" dirty="0">
                <a:solidFill>
                  <a:schemeClr val="accent5">
                    <a:lumMod val="60000"/>
                    <a:lumOff val="40000"/>
                  </a:schemeClr>
                </a:solidFill>
                <a:latin typeface="IBM Plex Sans" panose="020B0503050203000203" pitchFamily="34" charset="0"/>
                <a:ea typeface="細明體" panose="02020509000000000000" pitchFamily="49" charset="-120"/>
              </a:rPr>
              <a:t>)</a:t>
            </a:r>
            <a:r>
              <a:rPr lang="en-US" altLang="zh-TW" sz="2400" dirty="0">
                <a:solidFill>
                  <a:schemeClr val="accent1">
                    <a:lumMod val="40000"/>
                    <a:lumOff val="60000"/>
                  </a:schemeClr>
                </a:solidFill>
                <a:latin typeface="IBM Plex Sans" panose="020B0503050203000203" pitchFamily="34" charset="0"/>
                <a:ea typeface="細明體" panose="02020509000000000000" pitchFamily="49" charset="-120"/>
              </a:rPr>
              <a:t> </a:t>
            </a:r>
            <a:r>
              <a:rPr lang="en-US" altLang="zh-TW" sz="2400" b="1" dirty="0">
                <a:solidFill>
                  <a:srgbClr val="FFFF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|Variant 1 : Filter Table, # as operand| .</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FILTER #( </a:t>
            </a:r>
            <a:r>
              <a:rPr lang="en-US" altLang="zh-TW" sz="2400" b="1" dirty="0" err="1">
                <a:solidFill>
                  <a:srgbClr val="00B050"/>
                </a:solidFill>
                <a:latin typeface="IBM Plex Sans" panose="020B0503050203000203" pitchFamily="34" charset="0"/>
                <a:ea typeface="細明體" panose="02020509000000000000" pitchFamily="49" charset="-120"/>
              </a:rPr>
              <a:t>lt_values</a:t>
            </a:r>
            <a:r>
              <a:rPr lang="en-US" altLang="zh-TW" sz="2400" b="1" dirty="0">
                <a:solidFill>
                  <a:srgbClr val="00B050"/>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IN</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err="1">
                <a:solidFill>
                  <a:srgbClr val="92D050"/>
                </a:solidFill>
                <a:latin typeface="IBM Plex Sans" panose="020B0503050203000203" pitchFamily="34" charset="0"/>
                <a:ea typeface="細明體" panose="02020509000000000000" pitchFamily="49" charset="-120"/>
              </a:rPr>
              <a:t>lt_values_filter</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zh-TW" altLang="en-US"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WHERE</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i="1" dirty="0">
                <a:solidFill>
                  <a:schemeClr val="bg1">
                    <a:lumMod val="50000"/>
                    <a:lumOff val="50000"/>
                  </a:schemeClr>
                </a:solidFill>
                <a:latin typeface="IBM Plex Sans" panose="020B0503050203000203" pitchFamily="34" charset="0"/>
                <a:ea typeface="細明體" panose="02020509000000000000" pitchFamily="49" charset="-120"/>
              </a:rPr>
              <a:t>" Primary Key comparison here</a:t>
            </a:r>
            <a:b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zh-TW" altLang="en-US"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AND</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field2</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field2</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zh-TW" altLang="en-US"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LOOP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b="1" dirty="0">
                <a:solidFill>
                  <a:schemeClr val="bg2"/>
                </a:solidFill>
                <a:latin typeface="IBM Plex Sans" panose="020B0503050203000203" pitchFamily="34" charset="0"/>
                <a:ea typeface="細明體" panose="02020509000000000000" pitchFamily="49" charset="-120"/>
              </a:rPr>
              <a:t>ASSIGNING</a:t>
            </a:r>
            <a:r>
              <a:rPr lang="en-US" altLang="zh-TW" sz="2400" dirty="0">
                <a:solidFill>
                  <a:schemeClr val="bg2"/>
                </a:solidFill>
                <a:latin typeface="IBM Plex Sans" panose="020B0503050203000203" pitchFamily="34" charset="0"/>
                <a:ea typeface="細明體" panose="02020509000000000000" pitchFamily="49" charset="-120"/>
              </a:rPr>
              <a:t> &lt;</a:t>
            </a:r>
            <a:r>
              <a:rPr lang="en-US" altLang="zh-TW" sz="2400" dirty="0" err="1">
                <a:solidFill>
                  <a:schemeClr val="bg2"/>
                </a:solidFill>
                <a:latin typeface="IBM Plex Sans" panose="020B0503050203000203" pitchFamily="34" charset="0"/>
                <a:ea typeface="細明體" panose="02020509000000000000" pitchFamily="49" charset="-120"/>
              </a:rPr>
              <a:t>lfs_value</a:t>
            </a:r>
            <a:r>
              <a:rPr lang="en-US" altLang="zh-TW" sz="2400" dirty="0">
                <a:solidFill>
                  <a:schemeClr val="bg2"/>
                </a:solidFill>
                <a:latin typeface="IBM Plex Sans" panose="020B0503050203000203" pitchFamily="34" charset="0"/>
                <a:ea typeface="細明體" panose="02020509000000000000" pitchFamily="49" charset="-120"/>
              </a:rPr>
              <a:t>&gt;.</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&gt;-field1, space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&gt;-field2.</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ENDLOOP</a:t>
            </a:r>
            <a:r>
              <a:rPr lang="en-US" altLang="zh-TW" sz="2400" dirty="0">
                <a:solidFill>
                  <a:schemeClr val="bg2"/>
                </a:solidFill>
                <a:latin typeface="IBM Plex Sans" panose="020B0503050203000203" pitchFamily="34" charset="0"/>
                <a:ea typeface="細明體" panose="02020509000000000000" pitchFamily="49" charset="-120"/>
              </a:rPr>
              <a:t>. </a:t>
            </a: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882A1591-036C-9D3D-4B1F-3E2194C13F33}"/>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E4858202-A629-ACE8-52A4-4F9E2969C7FC}"/>
              </a:ext>
            </a:extLst>
          </p:cNvPr>
          <p:cNvSpPr txBox="1"/>
          <p:nvPr/>
        </p:nvSpPr>
        <p:spPr>
          <a:xfrm>
            <a:off x="11935814" y="6172200"/>
            <a:ext cx="1551586" cy="57019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3             5</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4230071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FILTER expression</a:t>
            </a:r>
            <a:r>
              <a:rPr lang="zh-TW" altLang="en-US" b="1" dirty="0"/>
              <a:t> </a:t>
            </a:r>
            <a:r>
              <a:rPr lang="en-US" altLang="zh-TW" b="1" dirty="0"/>
              <a:t>-</a:t>
            </a:r>
            <a:r>
              <a:rPr lang="zh-TW" altLang="en-US" b="1" dirty="0"/>
              <a:t> </a:t>
            </a:r>
            <a:r>
              <a:rPr lang="en-US" altLang="zh-TW" b="1" dirty="0"/>
              <a:t>4</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76D7055D-2163-1B44-7B2B-388497B74381}"/>
              </a:ext>
            </a:extLst>
          </p:cNvPr>
          <p:cNvSpPr/>
          <p:nvPr/>
        </p:nvSpPr>
        <p:spPr>
          <a:xfrm>
            <a:off x="640080" y="2355116"/>
            <a:ext cx="13121640" cy="452431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TYPE can be explicitly mentioned with FILTER Statement</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|Variant 2 : Filter Table, Table Type </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ltty_value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 as Operand | .</a:t>
            </a:r>
            <a:b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br>
            <a:endParaRPr lang="en-US" altLang="zh-TW" sz="2400" dirty="0">
              <a:solidFill>
                <a:schemeClr val="tx1">
                  <a:lumMod val="50000"/>
                  <a:lumOff val="50000"/>
                </a:schemeClr>
              </a:solidFill>
              <a:latin typeface="IBM Plex Sans" panose="020B0503050203000203" pitchFamily="34" charset="0"/>
              <a:ea typeface="細明體" panose="02020509000000000000" pitchFamily="49" charset="-120"/>
            </a:endParaRPr>
          </a:p>
          <a:p>
            <a:r>
              <a:rPr lang="en-US" altLang="zh-TW" sz="2400" b="1" dirty="0">
                <a:solidFill>
                  <a:schemeClr val="bg2"/>
                </a:solidFill>
                <a:latin typeface="IBM Plex Sans" panose="020B0503050203000203" pitchFamily="34" charset="0"/>
                <a:ea typeface="細明體" panose="02020509000000000000" pitchFamily="49" charset="-120"/>
              </a:rPr>
              <a:t>REFRESH</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dirty="0">
                <a:solidFill>
                  <a:schemeClr val="bg2"/>
                </a:solidFill>
                <a:latin typeface="IBM Plex Sans" panose="020B0503050203000203" pitchFamily="34" charset="0"/>
                <a:ea typeface="細明體" panose="02020509000000000000" pitchFamily="49" charset="-120"/>
              </a:rPr>
              <a:t>[].</a:t>
            </a:r>
            <a:br>
              <a:rPr lang="en-US" altLang="zh-TW" sz="2400" dirty="0">
                <a:solidFill>
                  <a:schemeClr val="bg2"/>
                </a:solidFill>
                <a:latin typeface="IBM Plex Sans" panose="020B0503050203000203" pitchFamily="34" charset="0"/>
                <a:ea typeface="細明體" panose="02020509000000000000" pitchFamily="49" charset="-120"/>
              </a:rPr>
            </a:br>
            <a:endParaRPr lang="en-US" altLang="zh-TW" sz="2400" dirty="0">
              <a:solidFill>
                <a:schemeClr val="bg2"/>
              </a:solidFill>
              <a:latin typeface="IBM Plex Sans" panose="020B0503050203000203" pitchFamily="34" charset="0"/>
              <a:ea typeface="細明體" panose="02020509000000000000" pitchFamily="49" charset="-120"/>
            </a:endParaRPr>
          </a:p>
          <a:p>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FILTER </a:t>
            </a:r>
            <a:r>
              <a:rPr lang="en-US" altLang="zh-TW" sz="2400" b="1" dirty="0" err="1">
                <a:solidFill>
                  <a:srgbClr val="FFC000"/>
                </a:solidFill>
                <a:latin typeface="IBM Plex Sans" panose="020B0503050203000203" pitchFamily="34" charset="0"/>
                <a:ea typeface="細明體" panose="02020509000000000000" pitchFamily="49" charset="-120"/>
              </a:rPr>
              <a:t>ltty_value</a:t>
            </a:r>
            <a:r>
              <a:rPr lang="en-US" altLang="zh-TW" sz="2400" b="1" dirty="0">
                <a:solidFill>
                  <a:srgbClr val="FFC000"/>
                </a:solidFill>
                <a:latin typeface="IBM Plex Sans" panose="020B0503050203000203" pitchFamily="34" charset="0"/>
                <a:ea typeface="細明體" panose="02020509000000000000" pitchFamily="49" charset="-120"/>
              </a:rPr>
              <a:t>( </a:t>
            </a:r>
            <a:r>
              <a:rPr lang="en-US" altLang="zh-TW" sz="2400" b="1" dirty="0" err="1">
                <a:solidFill>
                  <a:srgbClr val="00B050"/>
                </a:solidFill>
                <a:latin typeface="IBM Plex Sans" panose="020B0503050203000203" pitchFamily="34" charset="0"/>
                <a:ea typeface="細明體" panose="02020509000000000000" pitchFamily="49" charset="-120"/>
              </a:rPr>
              <a:t>lt_values</a:t>
            </a:r>
            <a:r>
              <a:rPr lang="en-US" altLang="zh-TW" sz="2400" b="1" dirty="0">
                <a:solidFill>
                  <a:srgbClr val="00B050"/>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IN</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err="1">
                <a:solidFill>
                  <a:srgbClr val="92D050"/>
                </a:solidFill>
                <a:latin typeface="IBM Plex Sans" panose="020B0503050203000203" pitchFamily="34" charset="0"/>
                <a:ea typeface="細明體" panose="02020509000000000000" pitchFamily="49" charset="-120"/>
              </a:rPr>
              <a:t>lt_values_filter</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zh-TW" altLang="en-US"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WHERE</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Primary Key comparison here</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zh-TW" altLang="en-US"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AND</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field2</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field2</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LOOP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b="1" dirty="0">
                <a:solidFill>
                  <a:schemeClr val="bg2"/>
                </a:solidFill>
                <a:latin typeface="IBM Plex Sans" panose="020B0503050203000203" pitchFamily="34" charset="0"/>
                <a:ea typeface="細明體" panose="02020509000000000000" pitchFamily="49" charset="-120"/>
              </a:rPr>
              <a:t>ASSIGNING</a:t>
            </a:r>
            <a:r>
              <a:rPr lang="en-US" altLang="zh-TW" sz="2400" dirty="0">
                <a:solidFill>
                  <a:schemeClr val="bg2"/>
                </a:solidFill>
                <a:latin typeface="IBM Plex Sans" panose="020B0503050203000203" pitchFamily="34" charset="0"/>
                <a:ea typeface="細明體" panose="02020509000000000000" pitchFamily="49" charset="-120"/>
              </a:rPr>
              <a:t> &lt;</a:t>
            </a:r>
            <a:r>
              <a:rPr lang="en-US" altLang="zh-TW" sz="2400" dirty="0" err="1">
                <a:solidFill>
                  <a:schemeClr val="bg2"/>
                </a:solidFill>
                <a:latin typeface="IBM Plex Sans" panose="020B0503050203000203" pitchFamily="34" charset="0"/>
                <a:ea typeface="細明體" panose="02020509000000000000" pitchFamily="49" charset="-120"/>
              </a:rPr>
              <a:t>lfs_value</a:t>
            </a:r>
            <a:r>
              <a:rPr lang="en-US" altLang="zh-TW" sz="2400" dirty="0">
                <a:solidFill>
                  <a:schemeClr val="bg2"/>
                </a:solidFill>
                <a:latin typeface="IBM Plex Sans" panose="020B0503050203000203" pitchFamily="34" charset="0"/>
                <a:ea typeface="細明體" panose="02020509000000000000" pitchFamily="49" charset="-120"/>
              </a:rPr>
              <a:t>&gt;.</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&gt;-field1, space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&gt;-field2.</a:t>
            </a:r>
            <a:b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ENDLOOP</a:t>
            </a:r>
            <a:r>
              <a:rPr lang="en-US" altLang="zh-TW" sz="2400" dirty="0">
                <a:solidFill>
                  <a:schemeClr val="bg2"/>
                </a:solidFill>
                <a:latin typeface="IBM Plex Sans" panose="020B0503050203000203" pitchFamily="34" charset="0"/>
                <a:ea typeface="細明體" panose="02020509000000000000" pitchFamily="49" charset="-120"/>
              </a:rPr>
              <a:t>. </a:t>
            </a: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94213FCE-E832-E34C-7ED9-717FF4F6572C}"/>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BFADB42C-76D1-83AA-963E-548F9EE898C9}"/>
              </a:ext>
            </a:extLst>
          </p:cNvPr>
          <p:cNvSpPr txBox="1"/>
          <p:nvPr/>
        </p:nvSpPr>
        <p:spPr>
          <a:xfrm>
            <a:off x="11935814" y="6172200"/>
            <a:ext cx="1551586" cy="57019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3             5</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14615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FILTER expression</a:t>
            </a:r>
            <a:r>
              <a:rPr lang="zh-TW" altLang="en-US" b="1" dirty="0"/>
              <a:t> </a:t>
            </a:r>
            <a:r>
              <a:rPr lang="en-US" altLang="zh-TW" b="1" dirty="0"/>
              <a:t>-</a:t>
            </a:r>
            <a:r>
              <a:rPr lang="zh-TW" altLang="en-US" b="1" dirty="0"/>
              <a:t> </a:t>
            </a:r>
            <a:r>
              <a:rPr lang="en-US" altLang="zh-TW" b="1" dirty="0"/>
              <a:t>5</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7F0074F1-9CE1-01D9-871E-C205F9DE8E30}"/>
              </a:ext>
            </a:extLst>
          </p:cNvPr>
          <p:cNvSpPr/>
          <p:nvPr/>
        </p:nvSpPr>
        <p:spPr>
          <a:xfrm>
            <a:off x="640080" y="2355116"/>
            <a:ext cx="13121640" cy="4524315"/>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Except keyword can be used to invert the selection with FILTER</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|Variant 3 : Filter Table, Using 'EXCEPT' Keyword| .</a:t>
            </a:r>
          </a:p>
          <a:p>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REFRESH</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dirty="0">
                <a:solidFill>
                  <a:schemeClr val="bg2"/>
                </a:solidFill>
                <a:latin typeface="IBM Plex Sans" panose="020B0503050203000203" pitchFamily="34" charset="0"/>
                <a:ea typeface="細明體" panose="02020509000000000000" pitchFamily="49" charset="-120"/>
              </a:rPr>
              <a:t>[].</a:t>
            </a:r>
          </a:p>
          <a:p>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FILTER #( </a:t>
            </a:r>
            <a:r>
              <a:rPr lang="en-US" altLang="zh-TW" sz="2400" b="1" dirty="0" err="1">
                <a:solidFill>
                  <a:srgbClr val="00B050"/>
                </a:solidFill>
                <a:latin typeface="IBM Plex Sans" panose="020B0503050203000203" pitchFamily="34" charset="0"/>
                <a:ea typeface="細明體" panose="02020509000000000000" pitchFamily="49" charset="-120"/>
              </a:rPr>
              <a:t>lt_values</a:t>
            </a:r>
            <a:r>
              <a:rPr lang="en-US" altLang="zh-TW" sz="2400" b="1" dirty="0">
                <a:solidFill>
                  <a:srgbClr val="00B050"/>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EXCEPT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IN</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err="1">
                <a:solidFill>
                  <a:srgbClr val="92D050"/>
                </a:solidFill>
                <a:latin typeface="IBM Plex Sans" panose="020B0503050203000203" pitchFamily="34" charset="0"/>
                <a:ea typeface="細明體" panose="02020509000000000000" pitchFamily="49" charset="-120"/>
              </a:rPr>
              <a:t>lt_values_filter</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WHERE</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Primary Key comparison here</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AND</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field2</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92D050"/>
                </a:solidFill>
                <a:latin typeface="IBM Plex Sans" panose="020B0503050203000203" pitchFamily="34" charset="0"/>
                <a:ea typeface="細明體" panose="02020509000000000000" pitchFamily="49" charset="-120"/>
              </a:rPr>
              <a:t>field2</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LOOP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b="1" dirty="0">
                <a:solidFill>
                  <a:schemeClr val="bg2"/>
                </a:solidFill>
                <a:latin typeface="IBM Plex Sans" panose="020B0503050203000203" pitchFamily="34" charset="0"/>
                <a:ea typeface="細明體" panose="02020509000000000000" pitchFamily="49" charset="-120"/>
              </a:rPr>
              <a:t>ASSIGNING</a:t>
            </a:r>
            <a:r>
              <a:rPr lang="en-US" altLang="zh-TW" sz="2400" dirty="0">
                <a:solidFill>
                  <a:schemeClr val="bg2"/>
                </a:solidFill>
                <a:latin typeface="IBM Plex Sans" panose="020B0503050203000203" pitchFamily="34" charset="0"/>
                <a:ea typeface="細明體" panose="02020509000000000000" pitchFamily="49" charset="-120"/>
              </a:rPr>
              <a:t> &lt;</a:t>
            </a:r>
            <a:r>
              <a:rPr lang="en-US" altLang="zh-TW" sz="2400" dirty="0" err="1">
                <a:solidFill>
                  <a:schemeClr val="bg2"/>
                </a:solidFill>
                <a:latin typeface="IBM Plex Sans" panose="020B0503050203000203" pitchFamily="34" charset="0"/>
                <a:ea typeface="細明體" panose="02020509000000000000" pitchFamily="49" charset="-120"/>
              </a:rPr>
              <a:t>lfs_value</a:t>
            </a:r>
            <a:r>
              <a:rPr lang="en-US" altLang="zh-TW" sz="2400" dirty="0">
                <a:solidFill>
                  <a:schemeClr val="bg2"/>
                </a:solidFill>
                <a:latin typeface="IBM Plex Sans" panose="020B0503050203000203" pitchFamily="34" charset="0"/>
                <a:ea typeface="細明體" panose="02020509000000000000" pitchFamily="49" charset="-120"/>
              </a:rPr>
              <a:t>&gt;.</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&gt;-field1, space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&gt;-field2.</a:t>
            </a:r>
            <a:b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ENDLOOP</a:t>
            </a:r>
            <a:r>
              <a:rPr lang="en-US" altLang="zh-TW" sz="2400" dirty="0">
                <a:solidFill>
                  <a:schemeClr val="bg2"/>
                </a:solidFill>
                <a:latin typeface="IBM Plex Sans" panose="020B0503050203000203" pitchFamily="34" charset="0"/>
                <a:ea typeface="細明體" panose="02020509000000000000" pitchFamily="49" charset="-120"/>
              </a:rPr>
              <a:t>. </a:t>
            </a: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D9B38946-D0B5-B5F6-A991-94DEFE509FFC}"/>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C49D4839-0C93-53FC-59C9-CACBB4E9DC5C}"/>
              </a:ext>
            </a:extLst>
          </p:cNvPr>
          <p:cNvSpPr txBox="1"/>
          <p:nvPr/>
        </p:nvSpPr>
        <p:spPr>
          <a:xfrm>
            <a:off x="12122166" y="5897880"/>
            <a:ext cx="1463040" cy="82296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1             2</a:t>
            </a:r>
          </a:p>
          <a:p>
            <a:r>
              <a:rPr lang="en-US" altLang="zh-TW" sz="2000" dirty="0">
                <a:solidFill>
                  <a:schemeClr val="accent3">
                    <a:lumMod val="50000"/>
                  </a:schemeClr>
                </a:solidFill>
                <a:latin typeface="IBM Plex Sans" charset="0"/>
                <a:ea typeface="IBM Plex Sans" charset="0"/>
                <a:cs typeface="IBM Plex Sans" charset="0"/>
              </a:rPr>
              <a:t>3             4</a:t>
            </a:r>
          </a:p>
        </p:txBody>
      </p:sp>
    </p:spTree>
    <p:extLst>
      <p:ext uri="{BB962C8B-B14F-4D97-AF65-F5344CB8AC3E}">
        <p14:creationId xmlns:p14="http://schemas.microsoft.com/office/powerpoint/2010/main" val="1297872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FILTER expression</a:t>
            </a:r>
            <a:r>
              <a:rPr lang="zh-TW" altLang="en-US" b="1" dirty="0"/>
              <a:t> </a:t>
            </a:r>
            <a:r>
              <a:rPr lang="en-US" altLang="zh-TW" b="1" dirty="0"/>
              <a:t>-</a:t>
            </a:r>
            <a:r>
              <a:rPr lang="zh-TW" altLang="en-US" b="1" dirty="0"/>
              <a:t> </a:t>
            </a:r>
            <a:r>
              <a:rPr lang="en-US" altLang="zh-TW" b="1" dirty="0"/>
              <a:t>6</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6500F69F-C4F2-1CCA-78FA-550BC7A714FA}"/>
              </a:ext>
            </a:extLst>
          </p:cNvPr>
          <p:cNvSpPr/>
          <p:nvPr/>
        </p:nvSpPr>
        <p:spPr>
          <a:xfrm>
            <a:off x="640080" y="2355116"/>
            <a:ext cx="13121640" cy="5262979"/>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FILTER operator's Basic form can be used without using IN operator.</a:t>
            </a:r>
            <a:b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In all forms of FILTER operator, only AND operator is allowed(no OR).</a:t>
            </a:r>
            <a:b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Syntax in this case is similar to </a:t>
            </a:r>
            <a:r>
              <a:rPr lang="en-US" altLang="zh-TW" sz="2400" i="1" dirty="0" err="1">
                <a:solidFill>
                  <a:schemeClr val="accent1">
                    <a:lumMod val="60000"/>
                    <a:lumOff val="40000"/>
                  </a:schemeClr>
                </a:solidFill>
                <a:latin typeface="IBM Plex Sans" panose="020B0503050203000203" pitchFamily="34" charset="0"/>
                <a:ea typeface="細明體" panose="02020509000000000000" pitchFamily="49" charset="-120"/>
              </a:rPr>
              <a:t>FILTERed</a:t>
            </a: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form</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|Variant 4 : Without Filter Table, without IN operator | .</a:t>
            </a:r>
          </a:p>
          <a:p>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REFRESH</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dirty="0">
                <a:solidFill>
                  <a:schemeClr val="bg2"/>
                </a:solidFill>
                <a:latin typeface="IBM Plex Sans" panose="020B0503050203000203" pitchFamily="34" charset="0"/>
                <a:ea typeface="細明體" panose="02020509000000000000" pitchFamily="49" charset="-120"/>
              </a:rPr>
              <a:t>[].</a:t>
            </a:r>
          </a:p>
          <a:p>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FILTER #( </a:t>
            </a:r>
            <a:r>
              <a:rPr lang="en-US" altLang="zh-TW" sz="2400" b="1" dirty="0" err="1">
                <a:solidFill>
                  <a:srgbClr val="00B050"/>
                </a:solidFill>
                <a:latin typeface="IBM Plex Sans" panose="020B0503050203000203" pitchFamily="34" charset="0"/>
                <a:ea typeface="細明體" panose="02020509000000000000" pitchFamily="49" charset="-120"/>
              </a:rPr>
              <a:t>lt_values</a:t>
            </a:r>
            <a:r>
              <a:rPr lang="en-US" altLang="zh-TW" sz="2400" b="1" dirty="0">
                <a:solidFill>
                  <a:srgbClr val="00B050"/>
                </a:solidFill>
                <a:latin typeface="IBM Plex Sans" panose="020B0503050203000203" pitchFamily="34" charset="0"/>
                <a:ea typeface="細明體" panose="02020509000000000000" pitchFamily="49" charset="-120"/>
              </a:rPr>
              <a:t> </a:t>
            </a:r>
            <a: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t>" no use of 'IN'</a:t>
            </a:r>
            <a:br>
              <a:rPr lang="en-US" altLang="zh-TW" sz="24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WHERE</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field1</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3</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AND</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field2</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rgbClr val="00B050"/>
                </a:solidFill>
                <a:latin typeface="IBM Plex Sans" panose="020B0503050203000203" pitchFamily="34" charset="0"/>
                <a:ea typeface="細明體" panose="02020509000000000000" pitchFamily="49" charset="-120"/>
              </a:rPr>
              <a:t>5</a:t>
            </a: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b="1" dirty="0">
                <a:solidFill>
                  <a:srgbClr val="FFC000"/>
                </a:solidFill>
                <a:latin typeface="IBM Plex Sans" panose="020B0503050203000203" pitchFamily="34" charset="0"/>
                <a:ea typeface="細明體" panose="02020509000000000000" pitchFamily="49" charset="-120"/>
              </a:rPr>
              <a:t>)</a:t>
            </a:r>
            <a:r>
              <a:rPr lang="en-US" altLang="zh-TW" sz="2400" dirty="0">
                <a:solidFill>
                  <a:schemeClr val="bg2"/>
                </a:solidFill>
                <a:latin typeface="IBM Plex Sans" panose="020B0503050203000203" pitchFamily="34" charset="0"/>
                <a:ea typeface="細明體" panose="02020509000000000000" pitchFamily="49" charset="-120"/>
              </a:rPr>
              <a:t>.</a:t>
            </a:r>
            <a:br>
              <a:rPr lang="en-US" altLang="zh-TW" sz="2400" dirty="0">
                <a:solidFill>
                  <a:schemeClr val="bg2"/>
                </a:solidFill>
                <a:latin typeface="IBM Plex Sans" panose="020B0503050203000203" pitchFamily="34" charset="0"/>
                <a:ea typeface="細明體" panose="02020509000000000000" pitchFamily="49" charset="-120"/>
              </a:rPr>
            </a:b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LOOP AT </a:t>
            </a:r>
            <a:r>
              <a:rPr lang="en-US" altLang="zh-TW" sz="2400" b="1" dirty="0" err="1">
                <a:solidFill>
                  <a:schemeClr val="accent4">
                    <a:lumMod val="20000"/>
                    <a:lumOff val="80000"/>
                  </a:schemeClr>
                </a:solidFill>
                <a:latin typeface="IBM Plex Sans" panose="020B0503050203000203" pitchFamily="34" charset="0"/>
                <a:ea typeface="細明體" panose="02020509000000000000" pitchFamily="49" charset="-120"/>
              </a:rPr>
              <a:t>lt_values_filtered</a:t>
            </a:r>
            <a:r>
              <a:rPr lang="en-US" altLang="zh-TW" sz="2400" b="1"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400" b="1" dirty="0">
                <a:solidFill>
                  <a:schemeClr val="bg2"/>
                </a:solidFill>
                <a:latin typeface="IBM Plex Sans" panose="020B0503050203000203" pitchFamily="34" charset="0"/>
                <a:ea typeface="細明體" panose="02020509000000000000" pitchFamily="49" charset="-120"/>
              </a:rPr>
              <a:t>ASSIGNING </a:t>
            </a:r>
            <a:r>
              <a:rPr lang="en-US" altLang="zh-TW" sz="2400" dirty="0">
                <a:solidFill>
                  <a:schemeClr val="bg2"/>
                </a:solidFill>
                <a:latin typeface="IBM Plex Sans" panose="020B0503050203000203" pitchFamily="34" charset="0"/>
                <a:ea typeface="細明體" panose="02020509000000000000" pitchFamily="49" charset="-120"/>
              </a:rPr>
              <a:t>&lt;</a:t>
            </a:r>
            <a:r>
              <a:rPr lang="en-US" altLang="zh-TW" sz="2400" dirty="0" err="1">
                <a:solidFill>
                  <a:schemeClr val="bg2"/>
                </a:solidFill>
                <a:latin typeface="IBM Plex Sans" panose="020B0503050203000203" pitchFamily="34" charset="0"/>
                <a:ea typeface="細明體" panose="02020509000000000000" pitchFamily="49" charset="-120"/>
              </a:rPr>
              <a:t>lfs_value</a:t>
            </a:r>
            <a:r>
              <a:rPr lang="en-US" altLang="zh-TW" sz="2400" dirty="0">
                <a:solidFill>
                  <a:schemeClr val="bg2"/>
                </a:solidFill>
                <a:latin typeface="IBM Plex Sans" panose="020B0503050203000203" pitchFamily="34" charset="0"/>
                <a:ea typeface="細明體" panose="02020509000000000000" pitchFamily="49" charset="-120"/>
              </a:rPr>
              <a:t>&gt;.</a:t>
            </a:r>
            <a:br>
              <a:rPr lang="en-US" altLang="zh-TW" sz="2400" dirty="0">
                <a:solidFill>
                  <a:schemeClr val="bg2"/>
                </a:solidFill>
                <a:latin typeface="IBM Plex Sans" panose="020B0503050203000203" pitchFamily="34" charset="0"/>
                <a:ea typeface="細明體" panose="02020509000000000000" pitchFamily="49" charset="-120"/>
              </a:rPr>
            </a:br>
            <a:r>
              <a:rPr lang="en-US" altLang="zh-TW" sz="2400" dirty="0">
                <a:solidFill>
                  <a:schemeClr val="bg2"/>
                </a:solidFill>
                <a:latin typeface="IBM Plex Sans" panose="020B0503050203000203" pitchFamily="34" charset="0"/>
                <a:ea typeface="細明體" panose="02020509000000000000" pitchFamily="49" charset="-120"/>
              </a:rPr>
              <a:t>      </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WRITE :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&gt;-field1, space , &lt;</a:t>
            </a:r>
            <a:r>
              <a:rPr lang="en-US" altLang="zh-TW" sz="2400" dirty="0" err="1">
                <a:solidFill>
                  <a:schemeClr val="tx1">
                    <a:lumMod val="50000"/>
                    <a:lumOff val="50000"/>
                  </a:schemeClr>
                </a:solidFill>
                <a:latin typeface="IBM Plex Sans" panose="020B0503050203000203" pitchFamily="34" charset="0"/>
                <a:ea typeface="細明體" panose="02020509000000000000" pitchFamily="49" charset="-120"/>
              </a:rPr>
              <a:t>lfs_value</a:t>
            </a:r>
            <a: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t>&gt;-field2.</a:t>
            </a:r>
            <a:br>
              <a:rPr lang="en-US" altLang="zh-TW" sz="2400" dirty="0">
                <a:solidFill>
                  <a:schemeClr val="tx1">
                    <a:lumMod val="50000"/>
                    <a:lumOff val="50000"/>
                  </a:schemeClr>
                </a:solidFill>
                <a:latin typeface="IBM Plex Sans" panose="020B0503050203000203" pitchFamily="34" charset="0"/>
                <a:ea typeface="細明體" panose="02020509000000000000" pitchFamily="49" charset="-120"/>
              </a:rPr>
            </a:br>
            <a:r>
              <a:rPr lang="en-US" altLang="zh-TW" sz="2400" b="1" dirty="0">
                <a:solidFill>
                  <a:schemeClr val="bg2"/>
                </a:solidFill>
                <a:latin typeface="IBM Plex Sans" panose="020B0503050203000203" pitchFamily="34" charset="0"/>
                <a:ea typeface="細明體" panose="02020509000000000000" pitchFamily="49" charset="-120"/>
              </a:rPr>
              <a:t>ENDLOOP. </a:t>
            </a:r>
            <a:endParaRPr lang="en-US" altLang="zh-TW" sz="2000" b="1"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5BA13096-0D0F-A619-2EC0-E521853D3F6D}"/>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80E445E3-8838-8E44-345D-5A927A56E894}"/>
              </a:ext>
            </a:extLst>
          </p:cNvPr>
          <p:cNvSpPr txBox="1"/>
          <p:nvPr/>
        </p:nvSpPr>
        <p:spPr>
          <a:xfrm>
            <a:off x="12118694" y="6903720"/>
            <a:ext cx="1551586" cy="57019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3             5</a:t>
            </a:r>
            <a:endParaRPr lang="zh-TW" altLang="en-US" sz="2000" dirty="0" err="1">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980088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LINE_EXISTS</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sz="2400" b="1" dirty="0"/>
            </a:br>
            <a:r>
              <a:rPr lang="en-US" altLang="zh-TW" sz="2400" dirty="0"/>
              <a:t>LINE_EXISTS is a table function which checks if the specified line exists in the  internal table  or not. This returns either </a:t>
            </a:r>
            <a:r>
              <a:rPr lang="en-US" altLang="zh-TW" sz="2400" dirty="0">
                <a:solidFill>
                  <a:srgbClr val="0F6DFF"/>
                </a:solidFill>
              </a:rPr>
              <a:t>TRUE</a:t>
            </a:r>
            <a:r>
              <a:rPr lang="en-US" altLang="zh-TW" sz="2400" dirty="0"/>
              <a:t> or </a:t>
            </a:r>
            <a:r>
              <a:rPr lang="en-US" altLang="zh-TW" sz="2400" dirty="0">
                <a:solidFill>
                  <a:srgbClr val="0F6DFF"/>
                </a:solidFill>
              </a:rPr>
              <a:t>FALSE</a:t>
            </a:r>
            <a:r>
              <a:rPr lang="en-US" altLang="zh-TW" sz="2400" dirty="0"/>
              <a:t>. Argument of this function can be a simple check or a table expression. Some important points to be noted here:</a:t>
            </a:r>
            <a:br>
              <a:rPr lang="en-US" altLang="zh-TW" sz="2400" dirty="0"/>
            </a:br>
            <a:br>
              <a:rPr lang="en-US" altLang="zh-TW" sz="2400" dirty="0"/>
            </a:br>
            <a:r>
              <a:rPr lang="en-US" altLang="zh-TW" sz="2400" dirty="0"/>
              <a:t>1.</a:t>
            </a:r>
            <a:r>
              <a:rPr lang="zh-TW" altLang="en-US" sz="2400" dirty="0"/>
              <a:t> </a:t>
            </a:r>
            <a:r>
              <a:rPr lang="en-US" altLang="zh-TW" sz="2400" b="1" dirty="0">
                <a:solidFill>
                  <a:srgbClr val="0F6DFF"/>
                </a:solidFill>
              </a:rPr>
              <a:t>LINE_EXISTS </a:t>
            </a:r>
            <a:r>
              <a:rPr lang="en-US" altLang="zh-TW" sz="2400" dirty="0"/>
              <a:t>works as a </a:t>
            </a:r>
            <a:r>
              <a:rPr lang="en-US" altLang="zh-TW" sz="2400" dirty="0">
                <a:solidFill>
                  <a:srgbClr val="0F6DFF"/>
                </a:solidFill>
              </a:rPr>
              <a:t>READ TABLE</a:t>
            </a:r>
            <a:r>
              <a:rPr lang="en-US" altLang="zh-TW" sz="2400" dirty="0"/>
              <a:t> with </a:t>
            </a:r>
            <a:r>
              <a:rPr lang="en-US" altLang="zh-TW" sz="2400" dirty="0">
                <a:solidFill>
                  <a:srgbClr val="0F6DFF"/>
                </a:solidFill>
              </a:rPr>
              <a:t>TRANSPORTING NO FIELDS </a:t>
            </a:r>
            <a:r>
              <a:rPr lang="en-US" altLang="zh-TW" sz="2400" dirty="0"/>
              <a:t>which returns SY-SUBRC</a:t>
            </a:r>
            <a:br>
              <a:rPr lang="en-US" altLang="zh-TW" sz="2400" dirty="0"/>
            </a:br>
            <a:br>
              <a:rPr lang="en-US" altLang="zh-TW" sz="2400" dirty="0"/>
            </a:br>
            <a:r>
              <a:rPr lang="en-US" altLang="zh-TW" sz="2400" dirty="0"/>
              <a:t>2.</a:t>
            </a:r>
            <a:r>
              <a:rPr lang="zh-TW" altLang="en-US" sz="2400" dirty="0"/>
              <a:t> </a:t>
            </a:r>
            <a:r>
              <a:rPr lang="en-US" altLang="zh-TW" sz="2400" dirty="0"/>
              <a:t>This doesn't return </a:t>
            </a:r>
            <a:r>
              <a:rPr lang="en-US" altLang="zh-TW" sz="2400" dirty="0">
                <a:solidFill>
                  <a:srgbClr val="0F6DFF"/>
                </a:solidFill>
              </a:rPr>
              <a:t>SY-TABIX</a:t>
            </a:r>
            <a:r>
              <a:rPr lang="en-US" altLang="zh-TW" sz="2400" dirty="0"/>
              <a:t> or </a:t>
            </a:r>
            <a:r>
              <a:rPr lang="en-US" altLang="zh-TW" sz="2400" dirty="0">
                <a:solidFill>
                  <a:srgbClr val="0F6DFF"/>
                </a:solidFill>
              </a:rPr>
              <a:t>SY-INDEX</a:t>
            </a:r>
            <a:r>
              <a:rPr lang="en-US" altLang="zh-TW" sz="2400" dirty="0"/>
              <a:t> which can indicate the line of match during search</a:t>
            </a: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Tree>
    <p:extLst>
      <p:ext uri="{BB962C8B-B14F-4D97-AF65-F5344CB8AC3E}">
        <p14:creationId xmlns:p14="http://schemas.microsoft.com/office/powerpoint/2010/main" val="2993556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2120" y="685800"/>
            <a:ext cx="13716000" cy="802392"/>
          </a:xfrm>
        </p:spPr>
        <p:txBody>
          <a:bodyPr vert="horz" lIns="0" tIns="0" rIns="0" bIns="0" rtlCol="0" anchor="t">
            <a:noAutofit/>
          </a:bodyPr>
          <a:lstStyle/>
          <a:p>
            <a:r>
              <a:rPr lang="en-US" altLang="zh-TW" b="1" dirty="0"/>
              <a:t>LINE_EXISTS</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sz="1800" b="1" dirty="0"/>
            </a:br>
            <a:br>
              <a:rPr lang="en-US" altLang="zh-TW" sz="1800" b="1" dirty="0"/>
            </a:br>
            <a:endParaRPr lang="en-US" altLang="zh-TW" sz="18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91B96E64-1E3E-62E4-95B1-5D0B330DF7A7}"/>
              </a:ext>
            </a:extLst>
          </p:cNvPr>
          <p:cNvSpPr/>
          <p:nvPr/>
        </p:nvSpPr>
        <p:spPr>
          <a:xfrm>
            <a:off x="640080" y="2355116"/>
            <a:ext cx="13121640" cy="5016758"/>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LINE_EXISTS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TYPES : BEGIN OF </a:t>
            </a:r>
            <a:r>
              <a:rPr lang="en-US" altLang="zh-TW" sz="2000" dirty="0" err="1">
                <a:solidFill>
                  <a:schemeClr val="bg2"/>
                </a:solidFill>
                <a:latin typeface="IBM Plex Sans" panose="020B0503050203000203" pitchFamily="34" charset="0"/>
                <a:ea typeface="細明體" panose="02020509000000000000" pitchFamily="49" charset="-120"/>
              </a:rPr>
              <a:t>lty_value</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field1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field2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END OF </a:t>
            </a:r>
            <a:r>
              <a:rPr lang="en-US" altLang="zh-TW" sz="2000" dirty="0" err="1">
                <a:solidFill>
                  <a:schemeClr val="bg2"/>
                </a:solidFill>
                <a:latin typeface="IBM Plex Sans" panose="020B0503050203000203" pitchFamily="34" charset="0"/>
                <a:ea typeface="細明體" panose="02020509000000000000" pitchFamily="49" charset="-120"/>
              </a:rPr>
              <a:t>lty_value</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ltty_value</a:t>
            </a:r>
            <a:r>
              <a:rPr lang="en-US" altLang="zh-TW" sz="2000" dirty="0">
                <a:solidFill>
                  <a:schemeClr val="bg2"/>
                </a:solidFill>
                <a:latin typeface="IBM Plex Sans" panose="020B0503050203000203" pitchFamily="34" charset="0"/>
                <a:ea typeface="細明體" panose="02020509000000000000" pitchFamily="49" charset="-120"/>
              </a:rPr>
              <a:t> TYPE STANDARD TABLE OF </a:t>
            </a:r>
            <a:r>
              <a:rPr lang="en-US" altLang="zh-TW" sz="2000" dirty="0" err="1">
                <a:solidFill>
                  <a:schemeClr val="bg2"/>
                </a:solidFill>
                <a:latin typeface="IBM Plex Sans" panose="020B0503050203000203" pitchFamily="34" charset="0"/>
                <a:ea typeface="細明體" panose="02020509000000000000" pitchFamily="49" charset="-120"/>
              </a:rPr>
              <a:t>lty_value</a:t>
            </a:r>
            <a:r>
              <a:rPr lang="en-US" altLang="zh-TW" sz="2000" dirty="0">
                <a:solidFill>
                  <a:schemeClr val="bg2"/>
                </a:solidFill>
                <a:latin typeface="IBM Plex Sans" panose="020B0503050203000203" pitchFamily="34" charset="0"/>
                <a:ea typeface="細明體" panose="02020509000000000000" pitchFamily="49" charset="-120"/>
              </a:rPr>
              <a:t> </a:t>
            </a:r>
          </a:p>
          <a:p>
            <a:r>
              <a:rPr lang="en-US" altLang="zh-TW" sz="2000" dirty="0">
                <a:solidFill>
                  <a:schemeClr val="bg2"/>
                </a:solidFill>
                <a:latin typeface="IBM Plex Sans" panose="020B0503050203000203" pitchFamily="34" charset="0"/>
                <a:ea typeface="細明體" panose="02020509000000000000" pitchFamily="49" charset="-120"/>
              </a:rPr>
              <a:t>                                                                WITH EMPTY KEY.</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DATA(</a:t>
            </a:r>
            <a:r>
              <a:rPr lang="en-US" altLang="zh-TW" sz="2000" dirty="0" err="1">
                <a:solidFill>
                  <a:schemeClr val="bg2"/>
                </a:solidFill>
                <a:latin typeface="IBM Plex Sans" panose="020B0503050203000203" pitchFamily="34" charset="0"/>
                <a:ea typeface="細明體" panose="02020509000000000000" pitchFamily="49" charset="-120"/>
              </a:rPr>
              <a:t>lt_values</a:t>
            </a:r>
            <a:r>
              <a:rPr lang="en-US" altLang="zh-TW" sz="2000" dirty="0">
                <a:solidFill>
                  <a:schemeClr val="bg2"/>
                </a:solidFill>
                <a:latin typeface="IBM Plex Sans" panose="020B0503050203000203" pitchFamily="34" charset="0"/>
                <a:ea typeface="細明體" panose="02020509000000000000" pitchFamily="49" charset="-120"/>
              </a:rPr>
              <a:t>) = VALUE </a:t>
            </a:r>
            <a:r>
              <a:rPr lang="en-US" altLang="zh-TW" sz="2000" dirty="0" err="1">
                <a:solidFill>
                  <a:schemeClr val="bg2"/>
                </a:solidFill>
                <a:latin typeface="IBM Plex Sans" panose="020B0503050203000203" pitchFamily="34" charset="0"/>
                <a:ea typeface="細明體" panose="02020509000000000000" pitchFamily="49" charset="-120"/>
              </a:rPr>
              <a:t>ltty_value</a:t>
            </a:r>
            <a:r>
              <a:rPr lang="en-US" altLang="zh-TW" sz="2000" dirty="0">
                <a:solidFill>
                  <a:schemeClr val="bg2"/>
                </a:solidFill>
                <a:latin typeface="IBM Plex Sans" panose="020B0503050203000203" pitchFamily="34" charset="0"/>
                <a:ea typeface="細明體" panose="02020509000000000000" pitchFamily="49" charset="-120"/>
              </a:rPr>
              <a:t>(  </a:t>
            </a:r>
          </a:p>
          <a:p>
            <a:r>
              <a:rPr lang="en-US" altLang="zh-TW" sz="2000" dirty="0">
                <a:solidFill>
                  <a:schemeClr val="bg2"/>
                </a:solidFill>
                <a:latin typeface="IBM Plex Sans" panose="020B0503050203000203" pitchFamily="34" charset="0"/>
                <a:ea typeface="細明體" panose="02020509000000000000" pitchFamily="49" charset="-120"/>
              </a:rPr>
              <a:t>                                             ( field1 = 1 field2 = 2 )  </a:t>
            </a:r>
          </a:p>
          <a:p>
            <a:r>
              <a:rPr lang="en-US" altLang="zh-TW" sz="2000" dirty="0">
                <a:solidFill>
                  <a:schemeClr val="bg2"/>
                </a:solidFill>
                <a:latin typeface="IBM Plex Sans" panose="020B0503050203000203" pitchFamily="34" charset="0"/>
                <a:ea typeface="細明體" panose="02020509000000000000" pitchFamily="49" charset="-120"/>
              </a:rPr>
              <a:t>                                             ( field1 = 3 field2 = 4 )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 |Data : |.</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LOOP AT </a:t>
            </a:r>
            <a:r>
              <a:rPr lang="en-US" altLang="zh-TW" sz="2000" dirty="0" err="1">
                <a:solidFill>
                  <a:schemeClr val="bg2"/>
                </a:solidFill>
                <a:latin typeface="IBM Plex Sans" panose="020B0503050203000203" pitchFamily="34" charset="0"/>
                <a:ea typeface="細明體" panose="02020509000000000000" pitchFamily="49" charset="-120"/>
              </a:rPr>
              <a:t>lt_values</a:t>
            </a:r>
            <a:r>
              <a:rPr lang="en-US" altLang="zh-TW" sz="2000" dirty="0">
                <a:solidFill>
                  <a:schemeClr val="bg2"/>
                </a:solidFill>
                <a:latin typeface="IBM Plex Sans" panose="020B0503050203000203" pitchFamily="34" charset="0"/>
                <a:ea typeface="細明體" panose="02020509000000000000" pitchFamily="49" charset="-120"/>
              </a:rPr>
              <a:t> ASSIGNING FIELD-SYMBOL(&lt;</a:t>
            </a:r>
            <a:r>
              <a:rPr lang="en-US" altLang="zh-TW" sz="2000" dirty="0" err="1">
                <a:solidFill>
                  <a:schemeClr val="bg2"/>
                </a:solidFill>
                <a:latin typeface="IBM Plex Sans" panose="020B0503050203000203" pitchFamily="34" charset="0"/>
                <a:ea typeface="細明體" panose="02020509000000000000" pitchFamily="49" charset="-120"/>
              </a:rPr>
              <a:t>lfs_value</a:t>
            </a:r>
            <a:r>
              <a:rPr lang="en-US" altLang="zh-TW" sz="2000" dirty="0">
                <a:solidFill>
                  <a:schemeClr val="bg2"/>
                </a:solidFill>
                <a:latin typeface="IBM Plex Sans" panose="020B0503050203000203" pitchFamily="34" charset="0"/>
                <a:ea typeface="細明體" panose="02020509000000000000" pitchFamily="49" charset="-120"/>
              </a:rPr>
              <a:t>&gt;).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&lt;</a:t>
            </a:r>
            <a:r>
              <a:rPr lang="en-US" altLang="zh-TW" sz="2000" dirty="0" err="1">
                <a:solidFill>
                  <a:schemeClr val="bg2"/>
                </a:solidFill>
                <a:latin typeface="IBM Plex Sans" panose="020B0503050203000203" pitchFamily="34" charset="0"/>
                <a:ea typeface="細明體" panose="02020509000000000000" pitchFamily="49" charset="-120"/>
              </a:rPr>
              <a:t>lfs_value</a:t>
            </a:r>
            <a:r>
              <a:rPr lang="en-US" altLang="zh-TW" sz="2000" dirty="0">
                <a:solidFill>
                  <a:schemeClr val="bg2"/>
                </a:solidFill>
                <a:latin typeface="IBM Plex Sans" panose="020B0503050203000203" pitchFamily="34" charset="0"/>
                <a:ea typeface="細明體" panose="02020509000000000000" pitchFamily="49" charset="-120"/>
              </a:rPr>
              <a:t>&gt;-field1, space , &lt;</a:t>
            </a:r>
            <a:r>
              <a:rPr lang="en-US" altLang="zh-TW" sz="2000" dirty="0" err="1">
                <a:solidFill>
                  <a:schemeClr val="bg2"/>
                </a:solidFill>
                <a:latin typeface="IBM Plex Sans" panose="020B0503050203000203" pitchFamily="34" charset="0"/>
                <a:ea typeface="細明體" panose="02020509000000000000" pitchFamily="49" charset="-120"/>
              </a:rPr>
              <a:t>lfs_value</a:t>
            </a:r>
            <a:r>
              <a:rPr lang="en-US" altLang="zh-TW" sz="2000" dirty="0">
                <a:solidFill>
                  <a:schemeClr val="bg2"/>
                </a:solidFill>
                <a:latin typeface="IBM Plex Sans" panose="020B0503050203000203" pitchFamily="34" charset="0"/>
                <a:ea typeface="細明體" panose="02020509000000000000" pitchFamily="49" charset="-120"/>
              </a:rPr>
              <a:t>&gt;-field2.</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ENDLOOP.</a:t>
            </a:r>
          </a:p>
        </p:txBody>
      </p:sp>
      <p:sp>
        <p:nvSpPr>
          <p:cNvPr id="10" name="矩形 9">
            <a:extLst>
              <a:ext uri="{FF2B5EF4-FFF2-40B4-BE49-F238E27FC236}">
                <a16:creationId xmlns:a16="http://schemas.microsoft.com/office/drawing/2014/main" id="{7B93F998-0BB9-56BD-CB8F-E2364DAC7D38}"/>
              </a:ext>
            </a:extLst>
          </p:cNvPr>
          <p:cNvSpPr/>
          <p:nvPr/>
        </p:nvSpPr>
        <p:spPr>
          <a:xfrm>
            <a:off x="8001000" y="2377440"/>
            <a:ext cx="5760720" cy="4093428"/>
          </a:xfrm>
          <a:prstGeom prst="rect">
            <a:avLst/>
          </a:prstGeom>
          <a:solidFill>
            <a:srgbClr val="003587"/>
          </a:solidFill>
          <a:effectLst>
            <a:outerShdw blurRad="63500" dir="6600000" sx="102000" sy="102000" algn="ctr" rotWithShape="0">
              <a:schemeClr val="accent1">
                <a:lumMod val="20000"/>
                <a:lumOff val="80000"/>
                <a:alpha val="40000"/>
              </a:scheme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Search by Index </a:t>
            </a:r>
          </a:p>
          <a:p>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b="1" dirty="0" err="1">
                <a:solidFill>
                  <a:srgbClr val="FFC000"/>
                </a:solidFill>
                <a:latin typeface="IBM Plex Sans" panose="020B0503050203000203" pitchFamily="34" charset="0"/>
                <a:ea typeface="細明體" panose="02020509000000000000" pitchFamily="49" charset="-120"/>
              </a:rPr>
              <a:t>line_exists</a:t>
            </a:r>
            <a:r>
              <a:rPr lang="en-US" altLang="zh-TW" sz="2000" dirty="0">
                <a:solidFill>
                  <a:srgbClr val="FFC000"/>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lt_values</a:t>
            </a:r>
            <a:r>
              <a:rPr lang="en-US" altLang="zh-TW" sz="2000" dirty="0">
                <a:solidFill>
                  <a:schemeClr val="bg2"/>
                </a:solidFill>
                <a:latin typeface="IBM Plex Sans" panose="020B0503050203000203" pitchFamily="34" charset="0"/>
                <a:ea typeface="細明體" panose="02020509000000000000" pitchFamily="49" charset="-120"/>
              </a:rPr>
              <a:t>[ 10 ]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|Line # 10 exists|.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ELSE.</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a:t>
            </a:r>
            <a:r>
              <a:rPr lang="en-US" altLang="zh-TW" sz="2000" b="1" dirty="0">
                <a:solidFill>
                  <a:schemeClr val="bg2"/>
                </a:solidFill>
                <a:latin typeface="IBM Plex Sans" panose="020B0503050203000203" pitchFamily="34" charset="0"/>
                <a:ea typeface="細明體" panose="02020509000000000000" pitchFamily="49" charset="-120"/>
              </a:rPr>
              <a:t>|Line # 10 doesn't exist|.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ENDIF.</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Variant 2 - Search by field-value pair</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b="1" dirty="0" err="1">
                <a:solidFill>
                  <a:srgbClr val="FFC000"/>
                </a:solidFill>
                <a:latin typeface="IBM Plex Sans" panose="020B0503050203000203" pitchFamily="34" charset="0"/>
                <a:ea typeface="細明體" panose="02020509000000000000" pitchFamily="49" charset="-120"/>
              </a:rPr>
              <a:t>line_exists</a:t>
            </a:r>
            <a:r>
              <a:rPr lang="en-US" altLang="zh-TW" sz="2000" dirty="0">
                <a:solidFill>
                  <a:srgbClr val="FFC000"/>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lt_values</a:t>
            </a:r>
            <a:r>
              <a:rPr lang="en-US" altLang="zh-TW" sz="2000" dirty="0">
                <a:solidFill>
                  <a:schemeClr val="bg2"/>
                </a:solidFill>
                <a:latin typeface="IBM Plex Sans" panose="020B0503050203000203" pitchFamily="34" charset="0"/>
                <a:ea typeface="細明體" panose="02020509000000000000" pitchFamily="49" charset="-120"/>
              </a:rPr>
              <a:t>[ field2 = 4 ]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    </a:t>
            </a:r>
          </a:p>
          <a:p>
            <a:r>
              <a:rPr lang="en-US" altLang="zh-TW" sz="2000" dirty="0">
                <a:solidFill>
                  <a:schemeClr val="bg2"/>
                </a:solidFill>
                <a:latin typeface="IBM Plex Sans" panose="020B0503050203000203" pitchFamily="34" charset="0"/>
                <a:ea typeface="細明體" panose="02020509000000000000" pitchFamily="49" charset="-120"/>
              </a:rPr>
              <a:t>     WRITE : / </a:t>
            </a:r>
            <a:r>
              <a:rPr lang="en-US" altLang="zh-TW" sz="2000" b="1" dirty="0">
                <a:solidFill>
                  <a:schemeClr val="bg2"/>
                </a:solidFill>
                <a:latin typeface="IBM Plex Sans" panose="020B0503050203000203" pitchFamily="34" charset="0"/>
                <a:ea typeface="細明體" panose="02020509000000000000" pitchFamily="49" charset="-120"/>
              </a:rPr>
              <a:t>|Line for field2 = 4 exists|.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ELSE.</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|Line for field2 = 4 doesn't  exist|.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ENDIF. </a:t>
            </a:r>
            <a:endParaRPr lang="en-US" altLang="zh-TW" sz="18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232978BE-493E-C693-ED40-F5B4D36BC1AE}"/>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569102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2120" y="685800"/>
            <a:ext cx="13716000" cy="802392"/>
          </a:xfrm>
        </p:spPr>
        <p:txBody>
          <a:bodyPr vert="horz" lIns="0" tIns="0" rIns="0" bIns="0" rtlCol="0" anchor="t">
            <a:noAutofit/>
          </a:bodyPr>
          <a:lstStyle/>
          <a:p>
            <a:r>
              <a:rPr lang="en-US" altLang="zh-TW" b="1" dirty="0"/>
              <a:t>LINE_EXISTS</a:t>
            </a:r>
            <a:r>
              <a:rPr lang="zh-TW" altLang="en-US" b="1" dirty="0"/>
              <a:t> </a:t>
            </a:r>
            <a:r>
              <a:rPr lang="en-US" altLang="zh-TW" b="1" dirty="0"/>
              <a:t>-</a:t>
            </a:r>
            <a:r>
              <a:rPr lang="zh-TW" altLang="en-US" b="1" dirty="0"/>
              <a:t> </a:t>
            </a:r>
            <a:r>
              <a:rPr lang="en-US" altLang="zh-TW" b="1" dirty="0"/>
              <a:t>3</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sz="1800" b="1" dirty="0"/>
            </a:br>
            <a:br>
              <a:rPr lang="en-US" altLang="zh-TW" sz="1800" b="1" dirty="0"/>
            </a:br>
            <a:endParaRPr lang="en-US" altLang="zh-TW" sz="18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91B96E64-1E3E-62E4-95B1-5D0B330DF7A7}"/>
              </a:ext>
            </a:extLst>
          </p:cNvPr>
          <p:cNvSpPr/>
          <p:nvPr/>
        </p:nvSpPr>
        <p:spPr>
          <a:xfrm>
            <a:off x="640080" y="2355116"/>
            <a:ext cx="13121640" cy="3477875"/>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LINE_EXISTS</a:t>
            </a:r>
          </a:p>
          <a:p>
            <a:endPar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endParaRPr>
          </a:p>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Variant 2 - Search by field-value pair</a:t>
            </a:r>
          </a:p>
          <a:p>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rgbClr val="00CC99"/>
                </a:solidFill>
                <a:latin typeface="IBM Plex Sans" panose="020B0503050203000203" pitchFamily="34" charset="0"/>
                <a:ea typeface="細明體" panose="02020509000000000000" pitchFamily="49" charset="-120"/>
              </a:rPr>
              <a:t>READ TABLE </a:t>
            </a:r>
            <a:r>
              <a:rPr lang="en-US" altLang="zh-TW" sz="2000" dirty="0" err="1">
                <a:solidFill>
                  <a:schemeClr val="bg2"/>
                </a:solidFill>
                <a:latin typeface="IBM Plex Sans" panose="020B0503050203000203" pitchFamily="34" charset="0"/>
                <a:ea typeface="細明體" panose="02020509000000000000" pitchFamily="49" charset="-120"/>
              </a:rPr>
              <a:t>lt_values</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TRANSPORTING NO FIELDS </a:t>
            </a:r>
            <a:r>
              <a:rPr lang="en-US" altLang="zh-TW" sz="2000" dirty="0">
                <a:solidFill>
                  <a:srgbClr val="00CC99"/>
                </a:solidFill>
                <a:latin typeface="IBM Plex Sans" panose="020B0503050203000203" pitchFamily="34" charset="0"/>
                <a:ea typeface="細明體" panose="02020509000000000000" pitchFamily="49" charset="-120"/>
              </a:rPr>
              <a:t>WITH KEY </a:t>
            </a:r>
            <a:r>
              <a:rPr lang="en-US" altLang="zh-TW" sz="2000" dirty="0">
                <a:solidFill>
                  <a:schemeClr val="bg2"/>
                </a:solidFill>
                <a:latin typeface="IBM Plex Sans" panose="020B0503050203000203" pitchFamily="34" charset="0"/>
                <a:ea typeface="細明體" panose="02020509000000000000" pitchFamily="49" charset="-120"/>
              </a:rPr>
              <a:t>field2 = 4.</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dirty="0" err="1">
                <a:solidFill>
                  <a:schemeClr val="bg2"/>
                </a:solidFill>
                <a:latin typeface="IBM Plex Sans" panose="020B0503050203000203" pitchFamily="34" charset="0"/>
                <a:ea typeface="細明體" panose="02020509000000000000" pitchFamily="49" charset="-120"/>
              </a:rPr>
              <a:t>sy-subrc</a:t>
            </a:r>
            <a:r>
              <a:rPr lang="en-US" altLang="zh-TW" sz="2000" dirty="0">
                <a:solidFill>
                  <a:schemeClr val="bg2"/>
                </a:solidFill>
                <a:latin typeface="IBM Plex Sans" panose="020B0503050203000203" pitchFamily="34" charset="0"/>
                <a:ea typeface="細明體" panose="02020509000000000000" pitchFamily="49" charset="-120"/>
              </a:rPr>
              <a:t> = 0.  </a:t>
            </a:r>
          </a:p>
          <a:p>
            <a:r>
              <a:rPr lang="en-US" altLang="zh-TW" sz="2000" dirty="0">
                <a:solidFill>
                  <a:schemeClr val="bg2"/>
                </a:solidFill>
                <a:latin typeface="IBM Plex Sans" panose="020B0503050203000203" pitchFamily="34" charset="0"/>
                <a:ea typeface="細明體" panose="02020509000000000000" pitchFamily="49" charset="-120"/>
              </a:rPr>
              <a:t>       WRITE: / 'Line for field2 = 4 exists'.</a:t>
            </a:r>
          </a:p>
          <a:p>
            <a:r>
              <a:rPr lang="en-US" altLang="zh-TW" sz="2000" dirty="0">
                <a:solidFill>
                  <a:schemeClr val="bg2"/>
                </a:solidFill>
                <a:latin typeface="IBM Plex Sans" panose="020B0503050203000203" pitchFamily="34" charset="0"/>
                <a:ea typeface="細明體" panose="02020509000000000000" pitchFamily="49" charset="-120"/>
              </a:rPr>
              <a:t>ELSE.  </a:t>
            </a:r>
          </a:p>
          <a:p>
            <a:r>
              <a:rPr lang="en-US" altLang="zh-TW" sz="2000" dirty="0">
                <a:solidFill>
                  <a:schemeClr val="bg2"/>
                </a:solidFill>
                <a:latin typeface="IBM Plex Sans" panose="020B0503050203000203" pitchFamily="34" charset="0"/>
                <a:ea typeface="細明體" panose="02020509000000000000" pitchFamily="49" charset="-120"/>
              </a:rPr>
              <a:t>       WRITE: / 'Line for field2 = 4 doesn't exist'.</a:t>
            </a:r>
          </a:p>
          <a:p>
            <a:r>
              <a:rPr lang="en-US" altLang="zh-TW" sz="2000" dirty="0">
                <a:solidFill>
                  <a:schemeClr val="bg2"/>
                </a:solidFill>
                <a:latin typeface="IBM Plex Sans" panose="020B0503050203000203" pitchFamily="34" charset="0"/>
                <a:ea typeface="細明體" panose="02020509000000000000" pitchFamily="49" charset="-120"/>
              </a:rPr>
              <a:t>ENDIF.</a:t>
            </a:r>
            <a:endParaRPr lang="en-US" altLang="zh-TW" sz="18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232978BE-493E-C693-ED40-F5B4D36BC1AE}"/>
              </a:ext>
            </a:extLst>
          </p:cNvPr>
          <p:cNvSpPr txBox="1"/>
          <p:nvPr/>
        </p:nvSpPr>
        <p:spPr>
          <a:xfrm>
            <a:off x="13213080" y="2467804"/>
            <a:ext cx="457200"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37625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FEF1F6-224B-4A61-89A1-55019BC32466}"/>
              </a:ext>
            </a:extLst>
          </p:cNvPr>
          <p:cNvSpPr/>
          <p:nvPr/>
        </p:nvSpPr>
        <p:spPr>
          <a:xfrm>
            <a:off x="548640" y="2304161"/>
            <a:ext cx="12344400" cy="830997"/>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REPEAT</a:t>
            </a:r>
            <a:r>
              <a:rPr lang="en-US" altLang="zh-TW" sz="2400" dirty="0">
                <a:latin typeface="IBM Plex Sans" panose="020B0503050203000203" pitchFamily="34" charset="0"/>
              </a:rPr>
              <a:t> which can be used to repeating output. This can be effectively used in some of the scenario and reduce LOOPs and lines of code.</a:t>
            </a:r>
            <a:endParaRPr lang="zh-TW" altLang="en-US" sz="2400" dirty="0">
              <a:latin typeface="IBM Plex Sans" panose="020B0503050203000203" pitchFamily="34" charset="0"/>
            </a:endParaRPr>
          </a:p>
        </p:txBody>
      </p:sp>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Repeating Values</a:t>
            </a:r>
            <a:br>
              <a:rPr lang="en-US" altLang="zh-TW" b="1" dirty="0"/>
            </a:b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1239756" y="2788920"/>
            <a:ext cx="8275320" cy="260604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10" name="矩形 9">
            <a:extLst>
              <a:ext uri="{FF2B5EF4-FFF2-40B4-BE49-F238E27FC236}">
                <a16:creationId xmlns:a16="http://schemas.microsoft.com/office/drawing/2014/main" id="{E8207BD8-513B-4BD1-8D01-6C9FEAF482E9}"/>
              </a:ext>
            </a:extLst>
          </p:cNvPr>
          <p:cNvSpPr/>
          <p:nvPr/>
        </p:nvSpPr>
        <p:spPr>
          <a:xfrm>
            <a:off x="640080" y="3154680"/>
            <a:ext cx="9804574" cy="2862322"/>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Repeating Values - Variant 1</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TYPE string. </a:t>
            </a:r>
          </a:p>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lv_counter</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 </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b="1" dirty="0">
                <a:solidFill>
                  <a:srgbClr val="00CC99"/>
                </a:solidFill>
                <a:latin typeface="IBM Plex Sans" panose="020B0503050203000203" pitchFamily="34" charset="0"/>
                <a:ea typeface="細明體" panose="02020509000000000000" pitchFamily="49" charset="-120"/>
              </a:rPr>
              <a:t>DO</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92D050"/>
                </a:solidFill>
                <a:latin typeface="IBM Plex Sans" panose="020B0503050203000203" pitchFamily="34" charset="0"/>
                <a:ea typeface="細明體" panose="02020509000000000000" pitchFamily="49" charset="-120"/>
              </a:rPr>
              <a:t>3</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TIMES</a:t>
            </a:r>
            <a:r>
              <a:rPr lang="en-US" altLang="zh-TW" sz="2000" dirty="0">
                <a:solidFill>
                  <a:schemeClr val="bg2"/>
                </a:solidFill>
                <a:latin typeface="IBM Plex Sans" panose="020B0503050203000203" pitchFamily="34" charset="0"/>
                <a:ea typeface="細明體" panose="02020509000000000000" pitchFamily="49" charset="-120"/>
              </a:rPr>
              <a:t>. </a:t>
            </a:r>
          </a:p>
          <a:p>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&amp;&amp; ‘MAT‘. </a:t>
            </a:r>
            <a:r>
              <a:rPr lang="zh-TW" altLang="en-US" sz="2000" dirty="0">
                <a:solidFill>
                  <a:schemeClr val="bg2"/>
                </a:solidFill>
                <a:latin typeface="IBM Plex Sans" panose="020B0503050203000203" pitchFamily="34" charset="0"/>
                <a:ea typeface="細明體" panose="02020509000000000000" pitchFamily="49" charset="-120"/>
              </a:rPr>
              <a:t>                                                     </a:t>
            </a:r>
            <a:endParaRPr lang="en-US" altLang="zh-TW" sz="2000" dirty="0">
              <a:solidFill>
                <a:schemeClr val="tx2">
                  <a:lumMod val="25000"/>
                </a:schemeClr>
              </a:solidFill>
              <a:latin typeface="IBM Plex Sans" panose="020B0503050203000203" pitchFamily="34" charset="0"/>
              <a:ea typeface="細明體" panose="02020509000000000000" pitchFamily="49" charset="-120"/>
            </a:endParaRPr>
          </a:p>
          <a:p>
            <a:r>
              <a:rPr lang="en-US" altLang="zh-TW" sz="2000" b="1" dirty="0">
                <a:solidFill>
                  <a:srgbClr val="00CC99"/>
                </a:solidFill>
                <a:latin typeface="IBM Plex Sans" panose="020B0503050203000203" pitchFamily="34" charset="0"/>
                <a:ea typeface="細明體" panose="02020509000000000000" pitchFamily="49" charset="-120"/>
              </a:rPr>
              <a:t>ENDDO</a:t>
            </a:r>
            <a:r>
              <a:rPr lang="en-US" altLang="zh-TW" sz="2000" dirty="0">
                <a:solidFill>
                  <a:schemeClr val="bg2"/>
                </a:solidFill>
                <a:latin typeface="IBM Plex Sans" panose="020B0503050203000203" pitchFamily="34" charset="0"/>
                <a:ea typeface="細明體" panose="02020509000000000000" pitchFamily="49" charset="-120"/>
              </a:rPr>
              <a:t>. </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WRITE: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tx2">
                    <a:lumMod val="25000"/>
                  </a:schemeClr>
                </a:solidFill>
                <a:latin typeface="IBM Plex Sans" panose="020B0503050203000203" pitchFamily="34" charset="0"/>
                <a:ea typeface="細明體" panose="02020509000000000000" pitchFamily="49" charset="-120"/>
              </a:rPr>
              <a:t>MATMATMAT</a:t>
            </a: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11" name="文字方塊 10">
            <a:extLst>
              <a:ext uri="{FF2B5EF4-FFF2-40B4-BE49-F238E27FC236}">
                <a16:creationId xmlns:a16="http://schemas.microsoft.com/office/drawing/2014/main" id="{C311AEFC-9F4A-D562-B6F0-B7FB2F534E18}"/>
              </a:ext>
            </a:extLst>
          </p:cNvPr>
          <p:cNvSpPr txBox="1"/>
          <p:nvPr/>
        </p:nvSpPr>
        <p:spPr>
          <a:xfrm>
            <a:off x="9875519" y="3313088"/>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26094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LINE_INDEX</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sz="1800" b="1" dirty="0"/>
            </a:br>
            <a:r>
              <a:rPr lang="en-US" altLang="zh-TW" sz="2400" dirty="0"/>
              <a:t>The Function </a:t>
            </a:r>
            <a:r>
              <a:rPr lang="en-US" altLang="zh-TW" sz="2400" b="1" dirty="0">
                <a:solidFill>
                  <a:srgbClr val="0F6DFF"/>
                </a:solidFill>
              </a:rPr>
              <a:t>LINE_INDEX </a:t>
            </a:r>
            <a:r>
              <a:rPr lang="en-US" altLang="zh-TW" sz="2400" dirty="0"/>
              <a:t>can be used to search an  internal table . This returns the </a:t>
            </a:r>
            <a:r>
              <a:rPr lang="en-US" altLang="zh-TW" sz="2400" dirty="0">
                <a:solidFill>
                  <a:srgbClr val="0F6DFF"/>
                </a:solidFill>
              </a:rPr>
              <a:t>table index </a:t>
            </a:r>
            <a:r>
              <a:rPr lang="en-US" altLang="zh-TW" sz="2400" dirty="0"/>
              <a:t>where the </a:t>
            </a:r>
            <a:r>
              <a:rPr lang="en-US" altLang="zh-TW" sz="2400" dirty="0">
                <a:solidFill>
                  <a:srgbClr val="0F6DFF"/>
                </a:solidFill>
              </a:rPr>
              <a:t>1st search result </a:t>
            </a:r>
            <a:r>
              <a:rPr lang="en-US" altLang="zh-TW" sz="2400" dirty="0"/>
              <a:t>is found. Argument of this function can be a simple check or an expression. Some important points to be noted here:</a:t>
            </a:r>
            <a:br>
              <a:rPr lang="en-US" altLang="zh-TW" sz="2400" dirty="0"/>
            </a:br>
            <a:br>
              <a:rPr lang="en-US" altLang="zh-TW" sz="2400" dirty="0"/>
            </a:br>
            <a:r>
              <a:rPr lang="en-US" altLang="zh-TW" sz="2400" dirty="0"/>
              <a:t>1.</a:t>
            </a:r>
            <a:r>
              <a:rPr lang="zh-TW" altLang="en-US" sz="2400" dirty="0"/>
              <a:t> </a:t>
            </a:r>
            <a:r>
              <a:rPr lang="en-US" altLang="zh-TW" sz="2400" dirty="0"/>
              <a:t>LINE_INDEX works as a </a:t>
            </a:r>
            <a:r>
              <a:rPr lang="en-US" altLang="zh-TW" sz="2400" dirty="0">
                <a:solidFill>
                  <a:srgbClr val="0F6DFF"/>
                </a:solidFill>
              </a:rPr>
              <a:t>READ TABLE with TRANSPORTING NO FIELDS </a:t>
            </a:r>
            <a:r>
              <a:rPr lang="en-US" altLang="zh-TW" sz="2400" dirty="0"/>
              <a:t>which returns SY-SUBRC</a:t>
            </a:r>
            <a:br>
              <a:rPr lang="en-US" altLang="zh-TW" sz="2400" dirty="0"/>
            </a:br>
            <a:br>
              <a:rPr lang="en-US" altLang="zh-TW" sz="2400" dirty="0"/>
            </a:br>
            <a:r>
              <a:rPr lang="en-US" altLang="zh-TW" sz="2400" dirty="0"/>
              <a:t>2.</a:t>
            </a:r>
            <a:r>
              <a:rPr lang="zh-TW" altLang="en-US" sz="2400" dirty="0"/>
              <a:t> </a:t>
            </a:r>
            <a:r>
              <a:rPr lang="en-US" altLang="zh-TW" sz="2400" dirty="0"/>
              <a:t>This returns </a:t>
            </a:r>
            <a:r>
              <a:rPr lang="en-US" altLang="zh-TW" sz="2400" dirty="0">
                <a:solidFill>
                  <a:srgbClr val="0F6DFF"/>
                </a:solidFill>
              </a:rPr>
              <a:t>SY-TABIX</a:t>
            </a:r>
            <a:r>
              <a:rPr lang="en-US" altLang="zh-TW" sz="2400" dirty="0"/>
              <a:t> or </a:t>
            </a:r>
            <a:r>
              <a:rPr lang="en-US" altLang="zh-TW" sz="2400" dirty="0">
                <a:solidFill>
                  <a:srgbClr val="0F6DFF"/>
                </a:solidFill>
              </a:rPr>
              <a:t>SY-INDEX</a:t>
            </a:r>
            <a:r>
              <a:rPr lang="en-US" altLang="zh-TW" sz="2400" dirty="0"/>
              <a:t> which can indicate the line of the match during the search. If</a:t>
            </a:r>
            <a:br>
              <a:rPr lang="en-US" altLang="zh-TW" sz="2400" dirty="0"/>
            </a:br>
            <a:r>
              <a:rPr lang="zh-TW" altLang="en-US" sz="2400" dirty="0"/>
              <a:t>     </a:t>
            </a:r>
            <a:r>
              <a:rPr lang="en-US" altLang="zh-TW" sz="2400" dirty="0"/>
              <a:t>no line matches then </a:t>
            </a:r>
            <a:r>
              <a:rPr lang="en-US" altLang="zh-TW" sz="2400" dirty="0">
                <a:solidFill>
                  <a:srgbClr val="0F6DFF"/>
                </a:solidFill>
              </a:rPr>
              <a:t>zero</a:t>
            </a:r>
            <a:r>
              <a:rPr lang="en-US" altLang="zh-TW" sz="2400" dirty="0"/>
              <a:t> is returned.</a:t>
            </a:r>
            <a:br>
              <a:rPr lang="en-US" altLang="zh-TW" sz="2400" dirty="0"/>
            </a:br>
            <a:br>
              <a:rPr lang="en-US" altLang="zh-TW" sz="2400" dirty="0"/>
            </a:br>
            <a:r>
              <a:rPr lang="en-US" altLang="zh-TW" sz="2400" dirty="0"/>
              <a:t>3.</a:t>
            </a:r>
            <a:r>
              <a:rPr lang="zh-TW" altLang="en-US" sz="2400" dirty="0"/>
              <a:t> </a:t>
            </a:r>
            <a:r>
              <a:rPr lang="en-US" altLang="zh-TW" sz="2400" dirty="0"/>
              <a:t>Function </a:t>
            </a:r>
            <a:r>
              <a:rPr lang="en-US" altLang="zh-TW" sz="2400" b="1" dirty="0">
                <a:solidFill>
                  <a:srgbClr val="0F6DFF"/>
                </a:solidFill>
              </a:rPr>
              <a:t>LINE_EXISTS </a:t>
            </a:r>
            <a:r>
              <a:rPr lang="en-US" altLang="zh-TW" sz="2400" dirty="0"/>
              <a:t>is used just to check existence and doesn't return the index of result</a:t>
            </a:r>
            <a:br>
              <a:rPr lang="en-US" altLang="zh-TW" sz="2400" dirty="0"/>
            </a:br>
            <a:r>
              <a:rPr lang="zh-TW" altLang="en-US" sz="2400" dirty="0"/>
              <a:t>     </a:t>
            </a:r>
            <a:r>
              <a:rPr lang="en-US" altLang="zh-TW" sz="2400" dirty="0"/>
              <a:t>found. </a:t>
            </a:r>
            <a:br>
              <a:rPr lang="en-US" altLang="zh-TW" sz="2400" dirty="0"/>
            </a:br>
            <a:br>
              <a:rPr lang="en-US" altLang="zh-TW" sz="2400" dirty="0"/>
            </a:br>
            <a:r>
              <a:rPr lang="en-US" altLang="zh-TW" sz="2400" dirty="0"/>
              <a:t>4.</a:t>
            </a:r>
            <a:r>
              <a:rPr lang="zh-TW" altLang="en-US" sz="2400" dirty="0"/>
              <a:t> </a:t>
            </a:r>
            <a:r>
              <a:rPr lang="en-US" altLang="zh-TW" sz="2400" b="1" dirty="0">
                <a:solidFill>
                  <a:schemeClr val="accent3">
                    <a:lumMod val="60000"/>
                    <a:lumOff val="40000"/>
                  </a:schemeClr>
                </a:solidFill>
              </a:rPr>
              <a:t>LINE_INDEX </a:t>
            </a:r>
            <a:r>
              <a:rPr lang="en-US" altLang="zh-TW" sz="2400" dirty="0">
                <a:solidFill>
                  <a:schemeClr val="accent3">
                    <a:lumMod val="60000"/>
                    <a:lumOff val="40000"/>
                  </a:schemeClr>
                </a:solidFill>
              </a:rPr>
              <a:t>does both the works </a:t>
            </a:r>
            <a:r>
              <a:rPr lang="en-US" altLang="zh-TW" sz="2400" dirty="0"/>
              <a:t>i.e. it does existence check and returns the index of</a:t>
            </a:r>
            <a:br>
              <a:rPr lang="en-US" altLang="zh-TW" sz="2400" dirty="0"/>
            </a:br>
            <a:r>
              <a:rPr lang="zh-TW" altLang="en-US" sz="2400" dirty="0"/>
              <a:t>     </a:t>
            </a:r>
            <a:r>
              <a:rPr lang="en-US" altLang="zh-TW" sz="2400" dirty="0"/>
              <a:t>the result.</a:t>
            </a:r>
            <a:br>
              <a:rPr lang="en-US" altLang="zh-TW" sz="2400" dirty="0"/>
            </a:b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39233" y="2331720"/>
            <a:ext cx="12755880" cy="5897880"/>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6" name="矩形 5">
            <a:extLst>
              <a:ext uri="{FF2B5EF4-FFF2-40B4-BE49-F238E27FC236}">
                <a16:creationId xmlns:a16="http://schemas.microsoft.com/office/drawing/2014/main" id="{C1E9244E-EB1F-4491-894F-494D448F9576}"/>
              </a:ext>
            </a:extLst>
          </p:cNvPr>
          <p:cNvSpPr/>
          <p:nvPr/>
        </p:nvSpPr>
        <p:spPr>
          <a:xfrm>
            <a:off x="914400" y="2209882"/>
            <a:ext cx="12847320" cy="707886"/>
          </a:xfrm>
          <a:prstGeom prst="rect">
            <a:avLst/>
          </a:prstGeom>
        </p:spPr>
        <p:txBody>
          <a:bodyPr wrap="square">
            <a:spAutoFit/>
          </a:bodyPr>
          <a:lstStyle/>
          <a:p>
            <a:br>
              <a:rPr lang="en-US" altLang="zh-TW" sz="2000" dirty="0">
                <a:latin typeface="IBM Plex Sans" panose="020B0503050203000203" pitchFamily="34" charset="0"/>
              </a:rPr>
            </a:br>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Tree>
    <p:extLst>
      <p:ext uri="{BB962C8B-B14F-4D97-AF65-F5344CB8AC3E}">
        <p14:creationId xmlns:p14="http://schemas.microsoft.com/office/powerpoint/2010/main" val="441824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137160" y="2057400"/>
            <a:ext cx="3474720" cy="3657600"/>
          </a:xfrm>
        </p:spPr>
        <p:txBody>
          <a:bodyPr vert="horz" lIns="0" tIns="0" rIns="0" bIns="0" rtlCol="0" anchor="t">
            <a:noAutofit/>
          </a:bodyPr>
          <a:lstStyle/>
          <a:p>
            <a:r>
              <a:rPr lang="en-US" altLang="zh-TW" b="1" dirty="0"/>
              <a:t>LINE_INDEX</a:t>
            </a:r>
            <a:r>
              <a:rPr lang="zh-TW" altLang="en-US" b="1" dirty="0"/>
              <a:t> </a:t>
            </a:r>
            <a:r>
              <a:rPr lang="en-US" altLang="zh-TW" b="1" dirty="0"/>
              <a:t>-</a:t>
            </a:r>
            <a:r>
              <a:rPr lang="zh-TW" altLang="en-US" b="1" dirty="0"/>
              <a:t> </a:t>
            </a:r>
            <a:r>
              <a:rPr lang="en-US" altLang="zh-TW" b="1" dirty="0"/>
              <a:t>2</a:t>
            </a: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94760" y="124473"/>
            <a:ext cx="10698480" cy="7891904"/>
          </a:xfr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Extended Expressions : LINE_EXISTS</a:t>
            </a:r>
            <a:b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TYPES : BEGIN OF lty_value,</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field1 TYPE i,</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field2 TYPE i,</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END OF </a:t>
            </a:r>
            <a:r>
              <a:rPr lang="en-US" altLang="zh-TW" sz="1900" dirty="0" err="1">
                <a:solidFill>
                  <a:schemeClr val="bg2"/>
                </a:solidFill>
                <a:latin typeface="IBM Plex Sans" panose="020B0503050203000203" pitchFamily="34" charset="0"/>
                <a:ea typeface="細明體" panose="02020509000000000000" pitchFamily="49" charset="-120"/>
                <a:cs typeface="+mn-cs"/>
              </a:rPr>
              <a:t>lty_value</a:t>
            </a:r>
            <a:r>
              <a:rPr lang="en-US" altLang="zh-TW" sz="1900" dirty="0">
                <a:solidFill>
                  <a:schemeClr val="bg2"/>
                </a:solidFill>
                <a:latin typeface="IBM Plex Sans" panose="020B0503050203000203" pitchFamily="34" charset="0"/>
                <a:ea typeface="細明體" panose="02020509000000000000" pitchFamily="49" charset="-120"/>
                <a:cs typeface="+mn-cs"/>
              </a:rPr>
              <a:t>,</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ltty_value TYPE STANDARD TABLE OF lty_value WITH EMPTY KEY.</a:t>
            </a:r>
          </a:p>
          <a:p>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DATA(lt_values) = VALUE </a:t>
            </a:r>
            <a:r>
              <a:rPr lang="en-US" altLang="zh-TW" sz="1900" dirty="0" err="1">
                <a:solidFill>
                  <a:schemeClr val="bg2"/>
                </a:solidFill>
                <a:latin typeface="IBM Plex Sans" panose="020B0503050203000203" pitchFamily="34" charset="0"/>
                <a:ea typeface="細明體" panose="02020509000000000000" pitchFamily="49" charset="-120"/>
                <a:cs typeface="+mn-cs"/>
              </a:rPr>
              <a:t>ltty_value</a:t>
            </a:r>
            <a:r>
              <a:rPr lang="en-US" altLang="zh-TW" sz="1900" dirty="0">
                <a:solidFill>
                  <a:schemeClr val="bg2"/>
                </a:solidFill>
                <a:latin typeface="IBM Plex Sans" panose="020B0503050203000203" pitchFamily="34" charset="0"/>
                <a:ea typeface="細明體" panose="02020509000000000000" pitchFamily="49" charset="-120"/>
                <a:cs typeface="+mn-cs"/>
              </a:rPr>
              <a:t>( ( field1 = 1 field2 = 2 ) ( field1 = 3 field2 = 4 ) ).</a:t>
            </a:r>
          </a:p>
          <a:p>
            <a:r>
              <a:rPr lang="en-US" altLang="zh-TW" sz="1900" dirty="0">
                <a:solidFill>
                  <a:schemeClr val="bg2"/>
                </a:solidFill>
                <a:latin typeface="IBM Plex Sans" panose="020B0503050203000203" pitchFamily="34" charset="0"/>
                <a:ea typeface="細明體" panose="02020509000000000000" pitchFamily="49" charset="-120"/>
                <a:cs typeface="+mn-cs"/>
              </a:rPr>
              <a:t>WRITE : |Data : |.</a:t>
            </a:r>
          </a:p>
          <a:p>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LOOP AT lt_values ASSIGNING FIELD-SYMBOL(&lt;lfs_value&gt;).</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WRITE : / &lt;lfs_value&gt;-field1, space , &lt;lfs_value&gt;-field2.</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ENDLOOP.</a:t>
            </a:r>
          </a:p>
          <a:p>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IF </a:t>
            </a:r>
            <a:r>
              <a:rPr lang="en-US" altLang="zh-TW" sz="1900" b="1" dirty="0" err="1">
                <a:solidFill>
                  <a:srgbClr val="FFC000"/>
                </a:solidFill>
                <a:latin typeface="IBM Plex Sans" panose="020B0503050203000203" pitchFamily="34" charset="0"/>
                <a:ea typeface="細明體" panose="02020509000000000000" pitchFamily="49" charset="-120"/>
                <a:cs typeface="+mn-cs"/>
              </a:rPr>
              <a:t>line_index</a:t>
            </a:r>
            <a:r>
              <a:rPr lang="en-US" altLang="zh-TW" sz="1900" dirty="0">
                <a:solidFill>
                  <a:srgbClr val="FFC000"/>
                </a:solidFill>
                <a:latin typeface="IBM Plex Sans" panose="020B0503050203000203" pitchFamily="34" charset="0"/>
                <a:ea typeface="細明體" panose="02020509000000000000" pitchFamily="49" charset="-120"/>
                <a:cs typeface="+mn-cs"/>
              </a:rPr>
              <a:t>( </a:t>
            </a:r>
            <a:r>
              <a:rPr lang="en-US" altLang="zh-TW" sz="1900" dirty="0" err="1">
                <a:solidFill>
                  <a:schemeClr val="bg2"/>
                </a:solidFill>
                <a:latin typeface="IBM Plex Sans" panose="020B0503050203000203" pitchFamily="34" charset="0"/>
                <a:ea typeface="細明體" panose="02020509000000000000" pitchFamily="49" charset="-120"/>
                <a:cs typeface="+mn-cs"/>
              </a:rPr>
              <a:t>lt_values</a:t>
            </a:r>
            <a:r>
              <a:rPr lang="en-US" altLang="zh-TW" sz="1900" dirty="0">
                <a:solidFill>
                  <a:schemeClr val="bg2"/>
                </a:solidFill>
                <a:latin typeface="IBM Plex Sans" panose="020B0503050203000203" pitchFamily="34" charset="0"/>
                <a:ea typeface="細明體" panose="02020509000000000000" pitchFamily="49" charset="-120"/>
                <a:cs typeface="+mn-cs"/>
              </a:rPr>
              <a:t>[ 10 ] </a:t>
            </a:r>
            <a:r>
              <a:rPr lang="en-US" altLang="zh-TW" sz="1900" dirty="0">
                <a:solidFill>
                  <a:srgbClr val="FFC000"/>
                </a:solidFill>
                <a:latin typeface="IBM Plex Sans" panose="020B0503050203000203" pitchFamily="34" charset="0"/>
                <a:ea typeface="細明體" panose="02020509000000000000" pitchFamily="49" charset="-120"/>
                <a:cs typeface="+mn-cs"/>
              </a:rPr>
              <a:t>) </a:t>
            </a:r>
            <a:r>
              <a:rPr lang="en-US" altLang="zh-TW" sz="1900" dirty="0">
                <a:solidFill>
                  <a:schemeClr val="bg2"/>
                </a:solidFill>
                <a:latin typeface="IBM Plex Sans" panose="020B0503050203000203" pitchFamily="34" charset="0"/>
                <a:ea typeface="細明體" panose="02020509000000000000" pitchFamily="49" charset="-120"/>
                <a:cs typeface="+mn-cs"/>
              </a:rPr>
              <a:t>&gt; 0.            </a:t>
            </a: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 Variant 1 - Search by Index</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WRITE : / |Line # 10 exists|.</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ELSE.</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WRITE : / </a:t>
            </a:r>
            <a:r>
              <a:rPr lang="en-US" altLang="zh-TW" sz="1900" b="1" dirty="0">
                <a:solidFill>
                  <a:schemeClr val="bg2"/>
                </a:solidFill>
                <a:latin typeface="IBM Plex Sans" panose="020B0503050203000203" pitchFamily="34" charset="0"/>
                <a:ea typeface="細明體" panose="02020509000000000000" pitchFamily="49" charset="-120"/>
                <a:cs typeface="+mn-cs"/>
              </a:rPr>
              <a:t>|Line # 10 doesn't exist|.</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ENDIF.</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IF </a:t>
            </a:r>
            <a:r>
              <a:rPr lang="en-US" altLang="zh-TW" sz="1900" b="1" dirty="0" err="1">
                <a:solidFill>
                  <a:srgbClr val="FFC000"/>
                </a:solidFill>
                <a:latin typeface="IBM Plex Sans" panose="020B0503050203000203" pitchFamily="34" charset="0"/>
                <a:ea typeface="細明體" panose="02020509000000000000" pitchFamily="49" charset="-120"/>
                <a:cs typeface="+mn-cs"/>
              </a:rPr>
              <a:t>line_index</a:t>
            </a:r>
            <a:r>
              <a:rPr lang="en-US" altLang="zh-TW" sz="1900" dirty="0">
                <a:solidFill>
                  <a:srgbClr val="FFC000"/>
                </a:solidFill>
                <a:latin typeface="IBM Plex Sans" panose="020B0503050203000203" pitchFamily="34" charset="0"/>
                <a:ea typeface="細明體" panose="02020509000000000000" pitchFamily="49" charset="-120"/>
                <a:cs typeface="+mn-cs"/>
              </a:rPr>
              <a:t>( </a:t>
            </a:r>
            <a:r>
              <a:rPr lang="en-US" altLang="zh-TW" sz="1900" dirty="0">
                <a:solidFill>
                  <a:schemeClr val="bg2"/>
                </a:solidFill>
                <a:latin typeface="IBM Plex Sans" panose="020B0503050203000203" pitchFamily="34" charset="0"/>
                <a:ea typeface="細明體" panose="02020509000000000000" pitchFamily="49" charset="-120"/>
                <a:cs typeface="+mn-cs"/>
              </a:rPr>
              <a:t>lt_values[ field2 = 4 ] </a:t>
            </a:r>
            <a:r>
              <a:rPr lang="en-US" altLang="zh-TW" sz="1900" dirty="0">
                <a:solidFill>
                  <a:srgbClr val="FFC000"/>
                </a:solidFill>
                <a:latin typeface="IBM Plex Sans" panose="020B0503050203000203" pitchFamily="34" charset="0"/>
                <a:ea typeface="細明體" panose="02020509000000000000" pitchFamily="49" charset="-120"/>
                <a:cs typeface="+mn-cs"/>
              </a:rPr>
              <a:t>) </a:t>
            </a:r>
            <a:r>
              <a:rPr lang="en-US" altLang="zh-TW" sz="1900" dirty="0">
                <a:solidFill>
                  <a:schemeClr val="bg2"/>
                </a:solidFill>
                <a:latin typeface="IBM Plex Sans" panose="020B0503050203000203" pitchFamily="34" charset="0"/>
                <a:ea typeface="細明體" panose="02020509000000000000" pitchFamily="49" charset="-120"/>
                <a:cs typeface="+mn-cs"/>
              </a:rPr>
              <a:t>&gt; 0. </a:t>
            </a: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Variant 2 - Search by field-value pair</a:t>
            </a:r>
            <a:b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WRITE : / </a:t>
            </a:r>
            <a:r>
              <a:rPr lang="en-US" altLang="zh-TW" sz="1900" b="1" dirty="0">
                <a:solidFill>
                  <a:schemeClr val="bg2"/>
                </a:solidFill>
                <a:latin typeface="IBM Plex Sans" panose="020B0503050203000203" pitchFamily="34" charset="0"/>
                <a:ea typeface="細明體" panose="02020509000000000000" pitchFamily="49" charset="-120"/>
                <a:cs typeface="+mn-cs"/>
              </a:rPr>
              <a:t>|Line for field2 = 4 exists|.</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ELSE.</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WRITE : / |Line for field2 = 4 doesn't  exist|.</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ENDIF. </a:t>
            </a:r>
            <a:endParaRPr lang="zh-TW" altLang="en-US" sz="1900" dirty="0">
              <a:solidFill>
                <a:schemeClr val="bg2"/>
              </a:solidFill>
              <a:latin typeface="IBM Plex Sans" panose="020B0503050203000203" pitchFamily="34" charset="0"/>
              <a:ea typeface="細明體" panose="02020509000000000000" pitchFamily="49" charset="-120"/>
              <a:cs typeface="+mn-cs"/>
            </a:endParaRPr>
          </a:p>
        </p:txBody>
      </p:sp>
      <p:sp>
        <p:nvSpPr>
          <p:cNvPr id="6" name="文字方塊 5">
            <a:extLst>
              <a:ext uri="{FF2B5EF4-FFF2-40B4-BE49-F238E27FC236}">
                <a16:creationId xmlns:a16="http://schemas.microsoft.com/office/drawing/2014/main" id="{C2130200-E696-B26D-AE1A-BDECBDB2997A}"/>
              </a:ext>
            </a:extLst>
          </p:cNvPr>
          <p:cNvSpPr txBox="1"/>
          <p:nvPr/>
        </p:nvSpPr>
        <p:spPr>
          <a:xfrm>
            <a:off x="13395960" y="22860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1466358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137160" y="2057400"/>
            <a:ext cx="3474720" cy="3657600"/>
          </a:xfrm>
        </p:spPr>
        <p:txBody>
          <a:bodyPr vert="horz" lIns="0" tIns="0" rIns="0" bIns="0" rtlCol="0" anchor="t">
            <a:noAutofit/>
          </a:bodyPr>
          <a:lstStyle/>
          <a:p>
            <a:r>
              <a:rPr lang="en-US" altLang="zh-TW" b="1" dirty="0"/>
              <a:t>LINE_INDEX</a:t>
            </a:r>
            <a:r>
              <a:rPr lang="zh-TW" altLang="en-US" b="1" dirty="0"/>
              <a:t> </a:t>
            </a:r>
            <a:r>
              <a:rPr lang="en-US" altLang="zh-TW" b="1" dirty="0"/>
              <a:t>-</a:t>
            </a:r>
            <a:r>
              <a:rPr lang="zh-TW" altLang="en-US" b="1" dirty="0"/>
              <a:t> </a:t>
            </a:r>
            <a:r>
              <a:rPr lang="en-US" altLang="zh-TW" b="1" dirty="0"/>
              <a:t>2</a:t>
            </a: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94760" y="124473"/>
            <a:ext cx="10698480" cy="7741094"/>
          </a:xfr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Traditional ABAP – Read table with key transporting no fields</a:t>
            </a:r>
            <a:b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rPr>
            </a:br>
            <a:endPar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cs typeface="+mn-cs"/>
            </a:endParaRPr>
          </a:p>
          <a:p>
            <a:r>
              <a:rPr lang="en-US" altLang="zh-TW" sz="1900" dirty="0">
                <a:solidFill>
                  <a:schemeClr val="bg2"/>
                </a:solidFill>
                <a:latin typeface="IBM Plex Sans" panose="020B0503050203000203" pitchFamily="34" charset="0"/>
                <a:ea typeface="細明體" panose="02020509000000000000" pitchFamily="49" charset="-120"/>
                <a:cs typeface="+mn-cs"/>
              </a:rPr>
              <a:t>DATA: </a:t>
            </a:r>
            <a:r>
              <a:rPr lang="en-US" altLang="zh-TW" sz="1900" dirty="0" err="1">
                <a:solidFill>
                  <a:schemeClr val="bg2"/>
                </a:solidFill>
                <a:latin typeface="IBM Plex Sans" panose="020B0503050203000203" pitchFamily="34" charset="0"/>
                <a:ea typeface="細明體" panose="02020509000000000000" pitchFamily="49" charset="-120"/>
                <a:cs typeface="+mn-cs"/>
              </a:rPr>
              <a:t>lt_values</a:t>
            </a:r>
            <a:r>
              <a:rPr lang="en-US" altLang="zh-TW" sz="1900" dirty="0">
                <a:solidFill>
                  <a:schemeClr val="bg2"/>
                </a:solidFill>
                <a:latin typeface="IBM Plex Sans" panose="020B0503050203000203" pitchFamily="34" charset="0"/>
                <a:ea typeface="細明體" panose="02020509000000000000" pitchFamily="49" charset="-120"/>
                <a:cs typeface="+mn-cs"/>
              </a:rPr>
              <a:t> TYPE TABLE OF </a:t>
            </a:r>
            <a:r>
              <a:rPr lang="en-US" altLang="zh-TW" sz="1900" dirty="0" err="1">
                <a:solidFill>
                  <a:schemeClr val="bg2"/>
                </a:solidFill>
                <a:latin typeface="IBM Plex Sans" panose="020B0503050203000203" pitchFamily="34" charset="0"/>
                <a:ea typeface="細明體" panose="02020509000000000000" pitchFamily="49" charset="-120"/>
                <a:cs typeface="+mn-cs"/>
              </a:rPr>
              <a:t>lty_value</a:t>
            </a:r>
            <a:r>
              <a:rPr lang="en-US" altLang="zh-TW" sz="1900" dirty="0">
                <a:solidFill>
                  <a:schemeClr val="bg2"/>
                </a:solidFill>
                <a:latin typeface="IBM Plex Sans" panose="020B0503050203000203" pitchFamily="34" charset="0"/>
                <a:ea typeface="細明體" panose="02020509000000000000" pitchFamily="49" charset="-120"/>
                <a:cs typeface="+mn-cs"/>
              </a:rPr>
              <a:t>,      </a:t>
            </a:r>
          </a:p>
          <a:p>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en-US" altLang="zh-TW" sz="1900" dirty="0" err="1">
                <a:solidFill>
                  <a:schemeClr val="bg2"/>
                </a:solidFill>
                <a:latin typeface="IBM Plex Sans" panose="020B0503050203000203" pitchFamily="34" charset="0"/>
                <a:ea typeface="細明體" panose="02020509000000000000" pitchFamily="49" charset="-120"/>
                <a:cs typeface="+mn-cs"/>
              </a:rPr>
              <a:t>lwa_value</a:t>
            </a:r>
            <a:r>
              <a:rPr lang="en-US" altLang="zh-TW" sz="1900" dirty="0">
                <a:solidFill>
                  <a:schemeClr val="bg2"/>
                </a:solidFill>
                <a:latin typeface="IBM Plex Sans" panose="020B0503050203000203" pitchFamily="34" charset="0"/>
                <a:ea typeface="細明體" panose="02020509000000000000" pitchFamily="49" charset="-120"/>
                <a:cs typeface="+mn-cs"/>
              </a:rPr>
              <a:t> TYPE </a:t>
            </a:r>
            <a:r>
              <a:rPr lang="en-US" altLang="zh-TW" sz="1900" dirty="0" err="1">
                <a:solidFill>
                  <a:schemeClr val="bg2"/>
                </a:solidFill>
                <a:latin typeface="IBM Plex Sans" panose="020B0503050203000203" pitchFamily="34" charset="0"/>
                <a:ea typeface="細明體" panose="02020509000000000000" pitchFamily="49" charset="-120"/>
                <a:cs typeface="+mn-cs"/>
              </a:rPr>
              <a:t>lty_value</a:t>
            </a:r>
            <a:r>
              <a:rPr lang="en-US" altLang="zh-TW" sz="1900" dirty="0">
                <a:solidFill>
                  <a:schemeClr val="bg2"/>
                </a:solidFill>
                <a:latin typeface="IBM Plex Sans" panose="020B0503050203000203" pitchFamily="34" charset="0"/>
                <a:ea typeface="細明體" panose="02020509000000000000" pitchFamily="49" charset="-120"/>
                <a:cs typeface="+mn-cs"/>
              </a:rPr>
              <a:t>,     </a:t>
            </a:r>
          </a:p>
          <a:p>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en-US" altLang="zh-TW" sz="1900" dirty="0" err="1">
                <a:solidFill>
                  <a:schemeClr val="bg2"/>
                </a:solidFill>
                <a:latin typeface="IBM Plex Sans" panose="020B0503050203000203" pitchFamily="34" charset="0"/>
                <a:ea typeface="細明體" panose="02020509000000000000" pitchFamily="49" charset="-120"/>
                <a:cs typeface="+mn-cs"/>
              </a:rPr>
              <a:t>lv_index</a:t>
            </a:r>
            <a:r>
              <a:rPr lang="en-US" altLang="zh-TW" sz="1900" dirty="0">
                <a:solidFill>
                  <a:schemeClr val="bg2"/>
                </a:solidFill>
                <a:latin typeface="IBM Plex Sans" panose="020B0503050203000203" pitchFamily="34" charset="0"/>
                <a:ea typeface="細明體" panose="02020509000000000000" pitchFamily="49" charset="-120"/>
                <a:cs typeface="+mn-cs"/>
              </a:rPr>
              <a:t>  TYPE </a:t>
            </a:r>
            <a:r>
              <a:rPr lang="en-US" altLang="zh-TW" sz="1900" dirty="0" err="1">
                <a:solidFill>
                  <a:schemeClr val="bg2"/>
                </a:solidFill>
                <a:latin typeface="IBM Plex Sans" panose="020B0503050203000203" pitchFamily="34" charset="0"/>
                <a:ea typeface="細明體" panose="02020509000000000000" pitchFamily="49" charset="-120"/>
                <a:cs typeface="+mn-cs"/>
              </a:rPr>
              <a:t>sy-tabix</a:t>
            </a:r>
            <a:r>
              <a:rPr lang="en-US" altLang="zh-TW" sz="1900" dirty="0">
                <a:solidFill>
                  <a:schemeClr val="bg2"/>
                </a:solidFill>
                <a:latin typeface="IBM Plex Sans" panose="020B0503050203000203" pitchFamily="34" charset="0"/>
                <a:ea typeface="細明體" panose="02020509000000000000" pitchFamily="49" charset="-120"/>
                <a:cs typeface="+mn-cs"/>
              </a:rPr>
              <a:t>.</a:t>
            </a: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r>
              <a:rPr lang="en-US" altLang="zh-TW" sz="1900" b="1" dirty="0">
                <a:solidFill>
                  <a:srgbClr val="00CC99"/>
                </a:solidFill>
                <a:latin typeface="IBM Plex Sans" panose="020B0503050203000203" pitchFamily="34" charset="0"/>
                <a:ea typeface="細明體" panose="02020509000000000000" pitchFamily="49" charset="-120"/>
                <a:cs typeface="+mn-cs"/>
              </a:rPr>
              <a:t>READ TABLE </a:t>
            </a:r>
            <a:r>
              <a:rPr lang="en-US" altLang="zh-TW" sz="1900" dirty="0" err="1">
                <a:solidFill>
                  <a:schemeClr val="bg2"/>
                </a:solidFill>
                <a:latin typeface="IBM Plex Sans" panose="020B0503050203000203" pitchFamily="34" charset="0"/>
                <a:ea typeface="細明體" panose="02020509000000000000" pitchFamily="49" charset="-120"/>
                <a:cs typeface="+mn-cs"/>
              </a:rPr>
              <a:t>lt_values</a:t>
            </a:r>
            <a:r>
              <a:rPr lang="en-US" altLang="zh-TW" sz="1900" dirty="0">
                <a:solidFill>
                  <a:schemeClr val="bg2"/>
                </a:solidFill>
                <a:latin typeface="IBM Plex Sans" panose="020B0503050203000203" pitchFamily="34" charset="0"/>
                <a:ea typeface="細明體" panose="02020509000000000000" pitchFamily="49" charset="-120"/>
                <a:cs typeface="+mn-cs"/>
              </a:rPr>
              <a:t> INTO </a:t>
            </a:r>
            <a:r>
              <a:rPr lang="en-US" altLang="zh-TW" sz="1900" dirty="0" err="1">
                <a:solidFill>
                  <a:schemeClr val="bg2"/>
                </a:solidFill>
                <a:latin typeface="IBM Plex Sans" panose="020B0503050203000203" pitchFamily="34" charset="0"/>
                <a:ea typeface="細明體" panose="02020509000000000000" pitchFamily="49" charset="-120"/>
                <a:cs typeface="+mn-cs"/>
              </a:rPr>
              <a:t>lwa_value</a:t>
            </a:r>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en-US" altLang="zh-TW" sz="1900" b="1" dirty="0">
                <a:solidFill>
                  <a:srgbClr val="00CC99"/>
                </a:solidFill>
                <a:latin typeface="IBM Plex Sans" panose="020B0503050203000203" pitchFamily="34" charset="0"/>
                <a:ea typeface="細明體" panose="02020509000000000000" pitchFamily="49" charset="-120"/>
                <a:cs typeface="+mn-cs"/>
              </a:rPr>
              <a:t>WITH KEY </a:t>
            </a:r>
            <a:r>
              <a:rPr lang="en-US" altLang="zh-TW" sz="1900" dirty="0">
                <a:solidFill>
                  <a:schemeClr val="bg2"/>
                </a:solidFill>
                <a:latin typeface="IBM Plex Sans" panose="020B0503050203000203" pitchFamily="34" charset="0"/>
                <a:ea typeface="細明體" panose="02020509000000000000" pitchFamily="49" charset="-120"/>
                <a:cs typeface="+mn-cs"/>
              </a:rPr>
              <a:t>field2 = 4 </a:t>
            </a:r>
            <a:r>
              <a:rPr lang="en-US" altLang="zh-TW" sz="1900" b="1" dirty="0">
                <a:solidFill>
                  <a:srgbClr val="00CC99"/>
                </a:solidFill>
                <a:latin typeface="IBM Plex Sans" panose="020B0503050203000203" pitchFamily="34" charset="0"/>
                <a:ea typeface="細明體" panose="02020509000000000000" pitchFamily="49" charset="-120"/>
                <a:cs typeface="+mn-cs"/>
              </a:rPr>
              <a:t>TRANSPORTING NO FIELDS</a:t>
            </a:r>
            <a:r>
              <a:rPr lang="en-US" altLang="zh-TW" sz="1900" dirty="0">
                <a:solidFill>
                  <a:schemeClr val="bg2"/>
                </a:solidFill>
                <a:latin typeface="IBM Plex Sans" panose="020B0503050203000203" pitchFamily="34" charset="0"/>
                <a:ea typeface="細明體" panose="02020509000000000000" pitchFamily="49" charset="-120"/>
                <a:cs typeface="+mn-cs"/>
              </a:rPr>
              <a:t>.</a:t>
            </a: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r>
              <a:rPr lang="en-US" altLang="zh-TW" sz="1900" dirty="0">
                <a:solidFill>
                  <a:schemeClr val="bg2"/>
                </a:solidFill>
                <a:latin typeface="IBM Plex Sans" panose="020B0503050203000203" pitchFamily="34" charset="0"/>
                <a:ea typeface="細明體" panose="02020509000000000000" pitchFamily="49" charset="-120"/>
                <a:cs typeface="+mn-cs"/>
              </a:rPr>
              <a:t>IF </a:t>
            </a:r>
            <a:r>
              <a:rPr lang="en-US" altLang="zh-TW" sz="1900" dirty="0" err="1">
                <a:solidFill>
                  <a:schemeClr val="bg2"/>
                </a:solidFill>
                <a:latin typeface="IBM Plex Sans" panose="020B0503050203000203" pitchFamily="34" charset="0"/>
                <a:ea typeface="細明體" panose="02020509000000000000" pitchFamily="49" charset="-120"/>
                <a:cs typeface="+mn-cs"/>
              </a:rPr>
              <a:t>sy-subrc</a:t>
            </a:r>
            <a:r>
              <a:rPr lang="en-US" altLang="zh-TW" sz="1900" dirty="0">
                <a:solidFill>
                  <a:schemeClr val="bg2"/>
                </a:solidFill>
                <a:latin typeface="IBM Plex Sans" panose="020B0503050203000203" pitchFamily="34" charset="0"/>
                <a:ea typeface="細明體" panose="02020509000000000000" pitchFamily="49" charset="-120"/>
                <a:cs typeface="+mn-cs"/>
              </a:rPr>
              <a:t> = 0.  </a:t>
            </a:r>
          </a:p>
          <a:p>
            <a:r>
              <a:rPr lang="en-US" altLang="zh-TW" sz="1900" b="1" dirty="0">
                <a:solidFill>
                  <a:srgbClr val="00CC99"/>
                </a:solidFill>
                <a:latin typeface="IBM Plex Sans" panose="020B0503050203000203" pitchFamily="34" charset="0"/>
                <a:ea typeface="細明體" panose="02020509000000000000" pitchFamily="49" charset="-120"/>
                <a:cs typeface="+mn-cs"/>
              </a:rPr>
              <a:t>       </a:t>
            </a:r>
            <a:r>
              <a:rPr lang="en-US" altLang="zh-TW" sz="1900" b="1" dirty="0" err="1">
                <a:solidFill>
                  <a:srgbClr val="00CC99"/>
                </a:solidFill>
                <a:latin typeface="IBM Plex Sans" panose="020B0503050203000203" pitchFamily="34" charset="0"/>
                <a:ea typeface="細明體" panose="02020509000000000000" pitchFamily="49" charset="-120"/>
                <a:cs typeface="+mn-cs"/>
              </a:rPr>
              <a:t>lv_index</a:t>
            </a:r>
            <a:r>
              <a:rPr lang="en-US" altLang="zh-TW" sz="1900" b="1" dirty="0">
                <a:solidFill>
                  <a:srgbClr val="00CC99"/>
                </a:solidFill>
                <a:latin typeface="IBM Plex Sans" panose="020B0503050203000203" pitchFamily="34" charset="0"/>
                <a:ea typeface="細明體" panose="02020509000000000000" pitchFamily="49" charset="-120"/>
                <a:cs typeface="+mn-cs"/>
              </a:rPr>
              <a:t> = </a:t>
            </a:r>
            <a:r>
              <a:rPr lang="en-US" altLang="zh-TW" sz="1900" b="1" dirty="0" err="1">
                <a:solidFill>
                  <a:srgbClr val="00CC99"/>
                </a:solidFill>
                <a:latin typeface="IBM Plex Sans" panose="020B0503050203000203" pitchFamily="34" charset="0"/>
                <a:ea typeface="細明體" panose="02020509000000000000" pitchFamily="49" charset="-120"/>
                <a:cs typeface="+mn-cs"/>
              </a:rPr>
              <a:t>sy-tabix</a:t>
            </a:r>
            <a:r>
              <a:rPr lang="en-US" altLang="zh-TW" sz="1900" b="1" dirty="0">
                <a:solidFill>
                  <a:srgbClr val="00CC99"/>
                </a:solidFill>
                <a:latin typeface="IBM Plex Sans" panose="020B0503050203000203" pitchFamily="34" charset="0"/>
                <a:ea typeface="細明體" panose="02020509000000000000" pitchFamily="49" charset="-120"/>
                <a:cs typeface="+mn-cs"/>
              </a:rPr>
              <a:t>.  </a:t>
            </a:r>
          </a:p>
          <a:p>
            <a:r>
              <a:rPr lang="en-US" altLang="zh-TW" sz="1900" dirty="0">
                <a:solidFill>
                  <a:schemeClr val="bg2"/>
                </a:solidFill>
                <a:latin typeface="IBM Plex Sans" panose="020B0503050203000203" pitchFamily="34" charset="0"/>
                <a:ea typeface="細明體" panose="02020509000000000000" pitchFamily="49" charset="-120"/>
                <a:cs typeface="+mn-cs"/>
              </a:rPr>
              <a:t>       WRITE: / 'Line for field2 = 4 exists at index', </a:t>
            </a:r>
            <a:r>
              <a:rPr lang="en-US" altLang="zh-TW" sz="1900" dirty="0" err="1">
                <a:solidFill>
                  <a:schemeClr val="bg2"/>
                </a:solidFill>
                <a:latin typeface="IBM Plex Sans" panose="020B0503050203000203" pitchFamily="34" charset="0"/>
                <a:ea typeface="細明體" panose="02020509000000000000" pitchFamily="49" charset="-120"/>
                <a:cs typeface="+mn-cs"/>
              </a:rPr>
              <a:t>lv_index</a:t>
            </a:r>
            <a:r>
              <a:rPr lang="en-US" altLang="zh-TW" sz="1900" dirty="0">
                <a:solidFill>
                  <a:schemeClr val="bg2"/>
                </a:solidFill>
                <a:latin typeface="IBM Plex Sans" panose="020B0503050203000203" pitchFamily="34" charset="0"/>
                <a:ea typeface="細明體" panose="02020509000000000000" pitchFamily="49" charset="-120"/>
                <a:cs typeface="+mn-cs"/>
              </a:rPr>
              <a:t>.</a:t>
            </a:r>
          </a:p>
          <a:p>
            <a:r>
              <a:rPr lang="en-US" altLang="zh-TW" sz="1900" dirty="0">
                <a:solidFill>
                  <a:schemeClr val="bg2"/>
                </a:solidFill>
                <a:latin typeface="IBM Plex Sans" panose="020B0503050203000203" pitchFamily="34" charset="0"/>
                <a:ea typeface="細明體" panose="02020509000000000000" pitchFamily="49" charset="-120"/>
                <a:cs typeface="+mn-cs"/>
              </a:rPr>
              <a:t>ELSE.  </a:t>
            </a:r>
          </a:p>
          <a:p>
            <a:r>
              <a:rPr lang="en-US" altLang="zh-TW" sz="1900" dirty="0">
                <a:solidFill>
                  <a:schemeClr val="bg2"/>
                </a:solidFill>
                <a:latin typeface="IBM Plex Sans" panose="020B0503050203000203" pitchFamily="34" charset="0"/>
                <a:ea typeface="細明體" panose="02020509000000000000" pitchFamily="49" charset="-120"/>
                <a:cs typeface="+mn-cs"/>
              </a:rPr>
              <a:t>       WRITE: / 'Line for field2 = 4 doesn't exist'.</a:t>
            </a:r>
          </a:p>
          <a:p>
            <a:r>
              <a:rPr lang="en-US" altLang="zh-TW" sz="1900" dirty="0">
                <a:solidFill>
                  <a:schemeClr val="bg2"/>
                </a:solidFill>
                <a:latin typeface="IBM Plex Sans" panose="020B0503050203000203" pitchFamily="34" charset="0"/>
                <a:ea typeface="細明體" panose="02020509000000000000" pitchFamily="49" charset="-120"/>
                <a:cs typeface="+mn-cs"/>
              </a:rPr>
              <a:t>ENDIF.</a:t>
            </a: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a:p>
            <a:endParaRPr lang="en-US" altLang="zh-TW" sz="1900" dirty="0">
              <a:solidFill>
                <a:schemeClr val="bg2"/>
              </a:solidFill>
              <a:latin typeface="IBM Plex Sans" panose="020B0503050203000203" pitchFamily="34" charset="0"/>
              <a:ea typeface="細明體" panose="02020509000000000000" pitchFamily="49" charset="-120"/>
              <a:cs typeface="+mn-cs"/>
            </a:endParaRPr>
          </a:p>
        </p:txBody>
      </p:sp>
      <p:sp>
        <p:nvSpPr>
          <p:cNvPr id="6" name="文字方塊 5">
            <a:extLst>
              <a:ext uri="{FF2B5EF4-FFF2-40B4-BE49-F238E27FC236}">
                <a16:creationId xmlns:a16="http://schemas.microsoft.com/office/drawing/2014/main" id="{C2130200-E696-B26D-AE1A-BDECBDB2997A}"/>
              </a:ext>
            </a:extLst>
          </p:cNvPr>
          <p:cNvSpPr txBox="1"/>
          <p:nvPr/>
        </p:nvSpPr>
        <p:spPr>
          <a:xfrm>
            <a:off x="13944600" y="228600"/>
            <a:ext cx="457200"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318253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FOR Operator</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br>
              <a:rPr lang="en-US" altLang="zh-TW" sz="18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239233" y="2331720"/>
            <a:ext cx="12755880" cy="5897880"/>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6" name="矩形 5">
            <a:extLst>
              <a:ext uri="{FF2B5EF4-FFF2-40B4-BE49-F238E27FC236}">
                <a16:creationId xmlns:a16="http://schemas.microsoft.com/office/drawing/2014/main" id="{C1E9244E-EB1F-4491-894F-494D448F9576}"/>
              </a:ext>
            </a:extLst>
          </p:cNvPr>
          <p:cNvSpPr/>
          <p:nvPr/>
        </p:nvSpPr>
        <p:spPr>
          <a:xfrm>
            <a:off x="914400" y="2209882"/>
            <a:ext cx="12847320" cy="707886"/>
          </a:xfrm>
          <a:prstGeom prst="rect">
            <a:avLst/>
          </a:prstGeom>
        </p:spPr>
        <p:txBody>
          <a:bodyPr wrap="square">
            <a:spAutoFit/>
          </a:bodyPr>
          <a:lstStyle/>
          <a:p>
            <a:br>
              <a:rPr lang="en-US" altLang="zh-TW" sz="2000" dirty="0">
                <a:latin typeface="IBM Plex Sans" panose="020B0503050203000203" pitchFamily="34" charset="0"/>
              </a:rPr>
            </a:br>
            <a:r>
              <a:rPr lang="en-US" altLang="zh-TW" sz="2000" dirty="0">
                <a:latin typeface="IBM Plex Sans" panose="020B0503050203000203" pitchFamily="34" charset="0"/>
              </a:rPr>
              <a:t> </a:t>
            </a:r>
            <a:endParaRPr lang="zh-TW" altLang="en-US" sz="2000" dirty="0">
              <a:latin typeface="IBM Plex Sans" panose="020B0503050203000203" pitchFamily="34" charset="0"/>
            </a:endParaRPr>
          </a:p>
        </p:txBody>
      </p:sp>
      <p:sp>
        <p:nvSpPr>
          <p:cNvPr id="3" name="矩形 2">
            <a:extLst>
              <a:ext uri="{FF2B5EF4-FFF2-40B4-BE49-F238E27FC236}">
                <a16:creationId xmlns:a16="http://schemas.microsoft.com/office/drawing/2014/main" id="{465BAA02-B908-46F9-8584-571392AB9611}"/>
              </a:ext>
            </a:extLst>
          </p:cNvPr>
          <p:cNvSpPr/>
          <p:nvPr/>
        </p:nvSpPr>
        <p:spPr>
          <a:xfrm>
            <a:off x="685800" y="2662393"/>
            <a:ext cx="12893040" cy="1938992"/>
          </a:xfrm>
          <a:prstGeom prst="rect">
            <a:avLst/>
          </a:prstGeom>
        </p:spPr>
        <p:txBody>
          <a:bodyPr wrap="square">
            <a:spAutoFit/>
          </a:bodyPr>
          <a:lstStyle/>
          <a:p>
            <a:r>
              <a:rPr lang="en-US" altLang="zh-TW" sz="2400" b="1" dirty="0">
                <a:solidFill>
                  <a:srgbClr val="0F6DFF"/>
                </a:solidFill>
                <a:latin typeface="IBM Plex Sans" panose="020B0503050203000203" pitchFamily="34" charset="0"/>
              </a:rPr>
              <a:t>FOR</a:t>
            </a:r>
            <a:r>
              <a:rPr lang="en-US" altLang="zh-TW" sz="2400" dirty="0">
                <a:latin typeface="IBM Plex Sans" panose="020B0503050203000203" pitchFamily="34" charset="0"/>
              </a:rPr>
              <a:t> Operator works for iteration operation with a combination of </a:t>
            </a:r>
            <a:r>
              <a:rPr lang="en-US" altLang="zh-TW" sz="2400" dirty="0">
                <a:solidFill>
                  <a:srgbClr val="0F6DFF"/>
                </a:solidFill>
                <a:latin typeface="IBM Plex Sans" panose="020B0503050203000203" pitchFamily="34" charset="0"/>
              </a:rPr>
              <a:t>REDUCE</a:t>
            </a:r>
            <a:r>
              <a:rPr lang="en-US" altLang="zh-TW" sz="2400" dirty="0">
                <a:latin typeface="IBM Plex Sans" panose="020B0503050203000203" pitchFamily="34" charset="0"/>
              </a:rPr>
              <a:t>, </a:t>
            </a:r>
            <a:r>
              <a:rPr lang="en-US" altLang="zh-TW" sz="2400" dirty="0">
                <a:solidFill>
                  <a:srgbClr val="0F6DFF"/>
                </a:solidFill>
                <a:latin typeface="IBM Plex Sans" panose="020B0503050203000203" pitchFamily="34" charset="0"/>
              </a:rPr>
              <a:t>NEW</a:t>
            </a:r>
            <a:r>
              <a:rPr lang="en-US" altLang="zh-TW" sz="2400" dirty="0">
                <a:latin typeface="IBM Plex Sans" panose="020B0503050203000203" pitchFamily="34" charset="0"/>
              </a:rPr>
              <a:t> and </a:t>
            </a:r>
            <a:r>
              <a:rPr lang="en-US" altLang="zh-TW" sz="2400" dirty="0">
                <a:solidFill>
                  <a:srgbClr val="0F6DFF"/>
                </a:solidFill>
                <a:latin typeface="IBM Plex Sans" panose="020B0503050203000203" pitchFamily="34" charset="0"/>
              </a:rPr>
              <a:t>VALUE </a:t>
            </a:r>
            <a:r>
              <a:rPr lang="en-US" altLang="zh-TW" sz="2400" dirty="0">
                <a:latin typeface="IBM Plex Sans" panose="020B0503050203000203" pitchFamily="34" charset="0"/>
              </a:rPr>
              <a:t>operators. </a:t>
            </a:r>
          </a:p>
          <a:p>
            <a:endParaRPr lang="en-US" altLang="zh-TW" sz="2400" dirty="0">
              <a:latin typeface="IBM Plex Sans" panose="020B0503050203000203" pitchFamily="34" charset="0"/>
            </a:endParaRPr>
          </a:p>
          <a:p>
            <a:r>
              <a:rPr lang="en-US" altLang="zh-TW" sz="2400" dirty="0">
                <a:latin typeface="IBM Plex Sans" panose="020B0503050203000203" pitchFamily="34" charset="0"/>
              </a:rPr>
              <a:t>FOR is a versatile operator and offers an effective alternative to </a:t>
            </a:r>
            <a:r>
              <a:rPr lang="en-US" altLang="zh-TW" sz="2400" dirty="0">
                <a:solidFill>
                  <a:srgbClr val="0F6DFF"/>
                </a:solidFill>
                <a:latin typeface="IBM Plex Sans" panose="020B0503050203000203" pitchFamily="34" charset="0"/>
              </a:rPr>
              <a:t>LOOP</a:t>
            </a:r>
            <a:r>
              <a:rPr lang="en-US" altLang="zh-TW" sz="2400" dirty="0">
                <a:latin typeface="IBM Plex Sans" panose="020B0503050203000203" pitchFamily="34" charset="0"/>
              </a:rPr>
              <a:t> operator with </a:t>
            </a:r>
            <a:r>
              <a:rPr lang="en-US" altLang="zh-TW" sz="2400" b="1" dirty="0">
                <a:solidFill>
                  <a:srgbClr val="0F6DFF"/>
                </a:solidFill>
                <a:latin typeface="IBM Plex Sans" panose="020B0503050203000203" pitchFamily="34" charset="0"/>
              </a:rPr>
              <a:t>better performance</a:t>
            </a:r>
            <a:r>
              <a:rPr lang="en-US" altLang="zh-TW" sz="2400" dirty="0">
                <a:latin typeface="IBM Plex Sans" panose="020B0503050203000203" pitchFamily="34" charset="0"/>
              </a:rPr>
              <a:t>. </a:t>
            </a:r>
            <a:endParaRPr lang="zh-TW" altLang="en-US" sz="2400" dirty="0">
              <a:latin typeface="IBM Plex Sans" panose="020B0503050203000203" pitchFamily="34" charset="0"/>
            </a:endParaRPr>
          </a:p>
        </p:txBody>
      </p:sp>
    </p:spTree>
    <p:extLst>
      <p:ext uri="{BB962C8B-B14F-4D97-AF65-F5344CB8AC3E}">
        <p14:creationId xmlns:p14="http://schemas.microsoft.com/office/powerpoint/2010/main" val="670566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FOR Operator</a:t>
            </a:r>
            <a:r>
              <a:rPr lang="zh-TW" altLang="en-US" b="1" dirty="0"/>
              <a:t> </a:t>
            </a:r>
            <a:r>
              <a:rPr lang="en-US" altLang="zh-TW" b="1" dirty="0"/>
              <a:t>-</a:t>
            </a:r>
            <a:r>
              <a:rPr lang="zh-TW" altLang="en-US" b="1" dirty="0"/>
              <a:t> </a:t>
            </a:r>
            <a:r>
              <a:rPr lang="en-US" altLang="zh-TW" b="1" dirty="0"/>
              <a:t>2</a:t>
            </a: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420DD790-5AE9-D7A9-294B-D2B61F675B5A}"/>
              </a:ext>
            </a:extLst>
          </p:cNvPr>
          <p:cNvSpPr/>
          <p:nvPr/>
        </p:nvSpPr>
        <p:spPr>
          <a:xfrm>
            <a:off x="640080" y="2355116"/>
            <a:ext cx="13121640" cy="5509200"/>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FOR operator</a:t>
            </a:r>
          </a:p>
          <a:p>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TYPES : BEGIN OF </a:t>
            </a:r>
            <a:r>
              <a:rPr lang="en-US" altLang="zh-TW" sz="2200" dirty="0" err="1">
                <a:solidFill>
                  <a:schemeClr val="bg2"/>
                </a:solidFill>
                <a:latin typeface="IBM Plex Sans" panose="020B0503050203000203" pitchFamily="34" charset="0"/>
                <a:ea typeface="細明體" panose="02020509000000000000" pitchFamily="49" charset="-120"/>
              </a:rPr>
              <a:t>lty_value</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field1 TYPE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field2 TYPE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END OF </a:t>
            </a:r>
            <a:r>
              <a:rPr lang="en-US" altLang="zh-TW" sz="2200" dirty="0" err="1">
                <a:solidFill>
                  <a:schemeClr val="bg2"/>
                </a:solidFill>
                <a:latin typeface="IBM Plex Sans" panose="020B0503050203000203" pitchFamily="34" charset="0"/>
                <a:ea typeface="細明體" panose="02020509000000000000" pitchFamily="49" charset="-120"/>
              </a:rPr>
              <a:t>lty_value</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ltty_value</a:t>
            </a:r>
            <a:r>
              <a:rPr lang="en-US" altLang="zh-TW" sz="2200" dirty="0">
                <a:solidFill>
                  <a:schemeClr val="bg2"/>
                </a:solidFill>
                <a:latin typeface="IBM Plex Sans" panose="020B0503050203000203" pitchFamily="34" charset="0"/>
                <a:ea typeface="細明體" panose="02020509000000000000" pitchFamily="49" charset="-120"/>
              </a:rPr>
              <a:t>  TYPE STANDARD TABLE OF </a:t>
            </a:r>
            <a:r>
              <a:rPr lang="en-US" altLang="zh-TW" sz="2200" dirty="0" err="1">
                <a:solidFill>
                  <a:schemeClr val="bg2"/>
                </a:solidFill>
                <a:latin typeface="IBM Plex Sans" panose="020B0503050203000203" pitchFamily="34" charset="0"/>
                <a:ea typeface="細明體" panose="02020509000000000000" pitchFamily="49" charset="-120"/>
              </a:rPr>
              <a:t>lty_value</a:t>
            </a:r>
            <a:r>
              <a:rPr lang="en-US" altLang="zh-TW" sz="2200" dirty="0">
                <a:solidFill>
                  <a:schemeClr val="bg2"/>
                </a:solidFill>
                <a:latin typeface="IBM Plex Sans" panose="020B0503050203000203" pitchFamily="34" charset="0"/>
                <a:ea typeface="細明體" panose="02020509000000000000" pitchFamily="49" charset="-120"/>
              </a:rPr>
              <a:t> WITH EMPTY KEY,</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ltty_field2 TYPE STANDARD TABLE OF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WITH EMPTY KEY.</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DATA(</a:t>
            </a:r>
            <a:r>
              <a:rPr lang="en-US" altLang="zh-TW" sz="2200" dirty="0" err="1">
                <a:solidFill>
                  <a:schemeClr val="bg2"/>
                </a:solidFill>
                <a:latin typeface="IBM Plex Sans" panose="020B0503050203000203" pitchFamily="34" charset="0"/>
                <a:ea typeface="細明體" panose="02020509000000000000" pitchFamily="49" charset="-120"/>
              </a:rPr>
              <a:t>lt_values</a:t>
            </a:r>
            <a:r>
              <a:rPr lang="en-US" altLang="zh-TW" sz="2200" dirty="0">
                <a:solidFill>
                  <a:schemeClr val="bg2"/>
                </a:solidFill>
                <a:latin typeface="IBM Plex Sans" panose="020B0503050203000203" pitchFamily="34" charset="0"/>
                <a:ea typeface="細明體" panose="02020509000000000000" pitchFamily="49" charset="-120"/>
              </a:rPr>
              <a:t>) = VALUE </a:t>
            </a:r>
            <a:r>
              <a:rPr lang="en-US" altLang="zh-TW" sz="2200" dirty="0" err="1">
                <a:solidFill>
                  <a:schemeClr val="bg2"/>
                </a:solidFill>
                <a:latin typeface="IBM Plex Sans" panose="020B0503050203000203" pitchFamily="34" charset="0"/>
                <a:ea typeface="細明體" panose="02020509000000000000" pitchFamily="49" charset="-120"/>
              </a:rPr>
              <a:t>ltty_value</a:t>
            </a:r>
            <a:r>
              <a:rPr lang="en-US" altLang="zh-TW" sz="2200" dirty="0">
                <a:solidFill>
                  <a:schemeClr val="bg2"/>
                </a:solidFill>
                <a:latin typeface="IBM Plex Sans" panose="020B0503050203000203" pitchFamily="34" charset="0"/>
                <a:ea typeface="細明體" panose="02020509000000000000" pitchFamily="49" charset="-120"/>
              </a:rPr>
              <a:t>( ( field1 = 1 field2 = 2 ) ( field1 = 3 field2 = 4 )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 field1 = 5 field2 = 6 ) ( field1 = 5 field2 = 7 ) ).</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LOOP AT </a:t>
            </a:r>
            <a:r>
              <a:rPr lang="en-US" altLang="zh-TW" sz="2200" dirty="0" err="1">
                <a:solidFill>
                  <a:schemeClr val="bg2"/>
                </a:solidFill>
                <a:latin typeface="IBM Plex Sans" panose="020B0503050203000203" pitchFamily="34" charset="0"/>
                <a:ea typeface="細明體" panose="02020509000000000000" pitchFamily="49" charset="-120"/>
              </a:rPr>
              <a:t>lt_values</a:t>
            </a:r>
            <a:r>
              <a:rPr lang="en-US" altLang="zh-TW" sz="2200" dirty="0">
                <a:solidFill>
                  <a:schemeClr val="bg2"/>
                </a:solidFill>
                <a:latin typeface="IBM Plex Sans" panose="020B0503050203000203" pitchFamily="34" charset="0"/>
                <a:ea typeface="細明體" panose="02020509000000000000" pitchFamily="49" charset="-120"/>
              </a:rPr>
              <a:t> ASSIGNING FIELD-SYMBOL(&lt;</a:t>
            </a:r>
            <a:r>
              <a:rPr lang="en-US" altLang="zh-TW" sz="2200" dirty="0" err="1">
                <a:solidFill>
                  <a:schemeClr val="bg2"/>
                </a:solidFill>
                <a:latin typeface="IBM Plex Sans" panose="020B0503050203000203" pitchFamily="34" charset="0"/>
                <a:ea typeface="細明體" panose="02020509000000000000" pitchFamily="49" charset="-120"/>
              </a:rPr>
              <a:t>lfs_value</a:t>
            </a:r>
            <a:r>
              <a:rPr lang="en-US" altLang="zh-TW" sz="2200" dirty="0">
                <a:solidFill>
                  <a:schemeClr val="bg2"/>
                </a:solidFill>
                <a:latin typeface="IBM Plex Sans" panose="020B0503050203000203" pitchFamily="34" charset="0"/>
                <a:ea typeface="細明體" panose="02020509000000000000" pitchFamily="49" charset="-120"/>
              </a:rPr>
              <a:t>&gt;).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WRITE : / &lt;</a:t>
            </a:r>
            <a:r>
              <a:rPr lang="en-US" altLang="zh-TW" sz="2200" dirty="0" err="1">
                <a:solidFill>
                  <a:schemeClr val="bg2"/>
                </a:solidFill>
                <a:latin typeface="IBM Plex Sans" panose="020B0503050203000203" pitchFamily="34" charset="0"/>
                <a:ea typeface="細明體" panose="02020509000000000000" pitchFamily="49" charset="-120"/>
              </a:rPr>
              <a:t>lfs_value</a:t>
            </a:r>
            <a:r>
              <a:rPr lang="en-US" altLang="zh-TW" sz="2200" dirty="0">
                <a:solidFill>
                  <a:schemeClr val="bg2"/>
                </a:solidFill>
                <a:latin typeface="IBM Plex Sans" panose="020B0503050203000203" pitchFamily="34" charset="0"/>
                <a:ea typeface="細明體" panose="02020509000000000000" pitchFamily="49" charset="-120"/>
              </a:rPr>
              <a:t>&gt;-field1, space ,&lt;</a:t>
            </a:r>
            <a:r>
              <a:rPr lang="en-US" altLang="zh-TW" sz="2200" dirty="0" err="1">
                <a:solidFill>
                  <a:schemeClr val="bg2"/>
                </a:solidFill>
                <a:latin typeface="IBM Plex Sans" panose="020B0503050203000203" pitchFamily="34" charset="0"/>
                <a:ea typeface="細明體" panose="02020509000000000000" pitchFamily="49" charset="-120"/>
              </a:rPr>
              <a:t>lfs_value</a:t>
            </a:r>
            <a:r>
              <a:rPr lang="en-US" altLang="zh-TW" sz="2200" dirty="0">
                <a:solidFill>
                  <a:schemeClr val="bg2"/>
                </a:solidFill>
                <a:latin typeface="IBM Plex Sans" panose="020B0503050203000203" pitchFamily="34" charset="0"/>
                <a:ea typeface="細明體" panose="02020509000000000000" pitchFamily="49" charset="-120"/>
              </a:rPr>
              <a:t>&gt;-field2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ENDLOOP. </a:t>
            </a:r>
          </a:p>
        </p:txBody>
      </p:sp>
      <p:sp>
        <p:nvSpPr>
          <p:cNvPr id="5" name="文字方塊 4">
            <a:extLst>
              <a:ext uri="{FF2B5EF4-FFF2-40B4-BE49-F238E27FC236}">
                <a16:creationId xmlns:a16="http://schemas.microsoft.com/office/drawing/2014/main" id="{B72BD4AE-B3DF-9EFF-852A-2AE55E2B84F0}"/>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7995430F-62FC-0A44-CF01-1827D9D1968D}"/>
              </a:ext>
            </a:extLst>
          </p:cNvPr>
          <p:cNvSpPr txBox="1"/>
          <p:nvPr/>
        </p:nvSpPr>
        <p:spPr>
          <a:xfrm>
            <a:off x="12153418" y="6401276"/>
            <a:ext cx="1463040" cy="146304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1             2</a:t>
            </a:r>
          </a:p>
          <a:p>
            <a:r>
              <a:rPr lang="en-US" altLang="zh-TW" sz="2000" dirty="0">
                <a:solidFill>
                  <a:schemeClr val="accent3">
                    <a:lumMod val="50000"/>
                  </a:schemeClr>
                </a:solidFill>
                <a:latin typeface="IBM Plex Sans" charset="0"/>
                <a:ea typeface="IBM Plex Sans" charset="0"/>
                <a:cs typeface="IBM Plex Sans" charset="0"/>
              </a:rPr>
              <a:t>3             4</a:t>
            </a:r>
          </a:p>
          <a:p>
            <a:r>
              <a:rPr lang="en-US" altLang="zh-TW" sz="2000" dirty="0">
                <a:solidFill>
                  <a:schemeClr val="accent3">
                    <a:lumMod val="50000"/>
                  </a:schemeClr>
                </a:solidFill>
                <a:latin typeface="IBM Plex Sans" charset="0"/>
                <a:ea typeface="IBM Plex Sans" charset="0"/>
                <a:cs typeface="IBM Plex Sans" charset="0"/>
              </a:rPr>
              <a:t>5             6</a:t>
            </a:r>
          </a:p>
          <a:p>
            <a:r>
              <a:rPr lang="en-US" altLang="zh-TW" sz="2000" dirty="0">
                <a:solidFill>
                  <a:schemeClr val="accent3">
                    <a:lumMod val="50000"/>
                  </a:schemeClr>
                </a:solidFill>
                <a:latin typeface="IBM Plex Sans" charset="0"/>
                <a:ea typeface="IBM Plex Sans" charset="0"/>
                <a:cs typeface="IBM Plex Sans" charset="0"/>
              </a:rPr>
              <a:t>5             7</a:t>
            </a:r>
          </a:p>
        </p:txBody>
      </p:sp>
    </p:spTree>
    <p:extLst>
      <p:ext uri="{BB962C8B-B14F-4D97-AF65-F5344CB8AC3E}">
        <p14:creationId xmlns:p14="http://schemas.microsoft.com/office/powerpoint/2010/main" val="2323264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FOR Operator</a:t>
            </a:r>
            <a:r>
              <a:rPr lang="zh-TW" altLang="en-US" b="1" dirty="0"/>
              <a:t> </a:t>
            </a:r>
            <a:r>
              <a:rPr lang="en-US" altLang="zh-TW" b="1" dirty="0"/>
              <a:t>-</a:t>
            </a:r>
            <a:r>
              <a:rPr lang="zh-TW" altLang="en-US" b="1" dirty="0"/>
              <a:t> </a:t>
            </a:r>
            <a:r>
              <a:rPr lang="en-US" altLang="zh-TW" b="1" dirty="0"/>
              <a:t>3</a:t>
            </a:r>
            <a:br>
              <a:rPr lang="en-US" altLang="zh-TW" b="1" dirty="0"/>
            </a:br>
            <a:br>
              <a:rPr lang="en-US" altLang="zh-TW" b="1" dirty="0"/>
            </a:br>
            <a:br>
              <a:rPr lang="en-US" altLang="zh-TW" b="1" dirty="0"/>
            </a:br>
            <a:endParaRPr lang="en-US" altLang="zh-TW" sz="20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5" name="矩形 4">
            <a:extLst>
              <a:ext uri="{FF2B5EF4-FFF2-40B4-BE49-F238E27FC236}">
                <a16:creationId xmlns:a16="http://schemas.microsoft.com/office/drawing/2014/main" id="{E8E0A207-7DE2-A93A-D09B-415B8E1AEA2C}"/>
              </a:ext>
            </a:extLst>
          </p:cNvPr>
          <p:cNvSpPr/>
          <p:nvPr/>
        </p:nvSpPr>
        <p:spPr>
          <a:xfrm>
            <a:off x="640080" y="2355116"/>
            <a:ext cx="13121640" cy="3139321"/>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Variant 1 : Extracting fields from  internal table </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WRITE : / 'Variant 1 : Extracting fields from  internal table  '.</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DATA(</a:t>
            </a:r>
            <a:r>
              <a:rPr lang="en-US" altLang="zh-TW" sz="2200" dirty="0">
                <a:solidFill>
                  <a:schemeClr val="accent4">
                    <a:lumMod val="20000"/>
                    <a:lumOff val="80000"/>
                  </a:schemeClr>
                </a:solidFill>
                <a:latin typeface="IBM Plex Sans" panose="020B0503050203000203" pitchFamily="34" charset="0"/>
                <a:ea typeface="細明體" panose="02020509000000000000" pitchFamily="49" charset="-120"/>
              </a:rPr>
              <a:t>lt_field2</a:t>
            </a:r>
            <a:r>
              <a:rPr lang="en-US" altLang="zh-TW" sz="2200" dirty="0">
                <a:solidFill>
                  <a:schemeClr val="bg2"/>
                </a:solidFill>
                <a:latin typeface="IBM Plex Sans" panose="020B0503050203000203" pitchFamily="34" charset="0"/>
                <a:ea typeface="細明體" panose="02020509000000000000" pitchFamily="49" charset="-120"/>
              </a:rPr>
              <a:t>) = VALUE ltty_field2( </a:t>
            </a:r>
            <a:r>
              <a:rPr lang="en-US" altLang="zh-TW" sz="2200" b="1" dirty="0">
                <a:solidFill>
                  <a:srgbClr val="FFC000"/>
                </a:solidFill>
                <a:latin typeface="IBM Plex Sans" panose="020B0503050203000203" pitchFamily="34" charset="0"/>
                <a:ea typeface="細明體" panose="02020509000000000000" pitchFamily="49" charset="-120"/>
              </a:rPr>
              <a:t>FOR</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accent3">
                    <a:lumMod val="20000"/>
                    <a:lumOff val="80000"/>
                  </a:schemeClr>
                </a:solidFill>
                <a:latin typeface="IBM Plex Sans" panose="020B0503050203000203" pitchFamily="34" charset="0"/>
                <a:ea typeface="細明體" panose="02020509000000000000" pitchFamily="49" charset="-120"/>
              </a:rPr>
              <a:t>ls_value</a:t>
            </a:r>
            <a:r>
              <a:rPr lang="en-US" altLang="zh-TW" sz="2200" dirty="0">
                <a:solidFill>
                  <a:schemeClr val="accent3">
                    <a:lumMod val="20000"/>
                    <a:lumOff val="80000"/>
                  </a:schemeClr>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IN</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lt_values</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dirty="0">
                <a:solidFill>
                  <a:schemeClr val="accent3">
                    <a:lumMod val="20000"/>
                    <a:lumOff val="80000"/>
                  </a:schemeClr>
                </a:solidFill>
                <a:latin typeface="IBM Plex Sans" panose="020B0503050203000203" pitchFamily="34" charset="0"/>
                <a:ea typeface="細明體" panose="02020509000000000000" pitchFamily="49" charset="-120"/>
              </a:rPr>
              <a:t>ls_value</a:t>
            </a:r>
            <a:r>
              <a:rPr lang="en-US" altLang="zh-TW" sz="2200" dirty="0">
                <a:solidFill>
                  <a:schemeClr val="bg2"/>
                </a:solidFill>
                <a:latin typeface="IBM Plex Sans" panose="020B0503050203000203" pitchFamily="34" charset="0"/>
                <a:ea typeface="細明體" panose="02020509000000000000" pitchFamily="49" charset="-120"/>
              </a:rPr>
              <a:t>-field2 ) ).</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LOOP AT </a:t>
            </a:r>
            <a:r>
              <a:rPr lang="en-US" altLang="zh-TW" sz="2200" dirty="0">
                <a:solidFill>
                  <a:schemeClr val="accent4">
                    <a:lumMod val="20000"/>
                    <a:lumOff val="80000"/>
                  </a:schemeClr>
                </a:solidFill>
                <a:latin typeface="IBM Plex Sans" panose="020B0503050203000203" pitchFamily="34" charset="0"/>
                <a:ea typeface="細明體" panose="02020509000000000000" pitchFamily="49" charset="-120"/>
              </a:rPr>
              <a:t>lt_field2 </a:t>
            </a:r>
            <a:r>
              <a:rPr lang="en-US" altLang="zh-TW" sz="2200" dirty="0">
                <a:solidFill>
                  <a:schemeClr val="bg2"/>
                </a:solidFill>
                <a:latin typeface="IBM Plex Sans" panose="020B0503050203000203" pitchFamily="34" charset="0"/>
                <a:ea typeface="細明體" panose="02020509000000000000" pitchFamily="49" charset="-120"/>
              </a:rPr>
              <a:t>ASSIGNING FIELD-SYMBOL(&lt;lfs_field2&gt;).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WRITE : / &lt;lfs_field2&gt;.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ENDLOOP. </a:t>
            </a:r>
          </a:p>
        </p:txBody>
      </p:sp>
      <p:sp>
        <p:nvSpPr>
          <p:cNvPr id="10" name="文字方塊 9">
            <a:extLst>
              <a:ext uri="{FF2B5EF4-FFF2-40B4-BE49-F238E27FC236}">
                <a16:creationId xmlns:a16="http://schemas.microsoft.com/office/drawing/2014/main" id="{E6CBC178-1960-B1C3-BAA0-CAB7A59ED992}"/>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3ED84CF7-27A4-2751-AD06-9AAEED01A2EF}"/>
              </a:ext>
            </a:extLst>
          </p:cNvPr>
          <p:cNvSpPr txBox="1"/>
          <p:nvPr/>
        </p:nvSpPr>
        <p:spPr>
          <a:xfrm>
            <a:off x="13121640" y="3930563"/>
            <a:ext cx="731520" cy="146304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2</a:t>
            </a:r>
          </a:p>
          <a:p>
            <a:r>
              <a:rPr lang="en-US" altLang="zh-TW" sz="2000" dirty="0">
                <a:solidFill>
                  <a:schemeClr val="accent3">
                    <a:lumMod val="50000"/>
                  </a:schemeClr>
                </a:solidFill>
                <a:latin typeface="IBM Plex Sans" charset="0"/>
                <a:ea typeface="IBM Plex Sans" charset="0"/>
                <a:cs typeface="IBM Plex Sans" charset="0"/>
              </a:rPr>
              <a:t>4</a:t>
            </a:r>
          </a:p>
          <a:p>
            <a:r>
              <a:rPr lang="en-US" altLang="zh-TW" sz="2000" dirty="0">
                <a:solidFill>
                  <a:schemeClr val="accent3">
                    <a:lumMod val="50000"/>
                  </a:schemeClr>
                </a:solidFill>
                <a:latin typeface="IBM Plex Sans" charset="0"/>
                <a:ea typeface="IBM Plex Sans" charset="0"/>
                <a:cs typeface="IBM Plex Sans" charset="0"/>
              </a:rPr>
              <a:t>6</a:t>
            </a:r>
          </a:p>
          <a:p>
            <a:r>
              <a:rPr lang="en-US" altLang="zh-TW" sz="2000" dirty="0">
                <a:solidFill>
                  <a:schemeClr val="accent3">
                    <a:lumMod val="50000"/>
                  </a:schemeClr>
                </a:solidFill>
                <a:latin typeface="IBM Plex Sans" charset="0"/>
                <a:ea typeface="IBM Plex Sans" charset="0"/>
                <a:cs typeface="IBM Plex Sans" charset="0"/>
              </a:rPr>
              <a:t>7</a:t>
            </a:r>
          </a:p>
        </p:txBody>
      </p:sp>
    </p:spTree>
    <p:extLst>
      <p:ext uri="{BB962C8B-B14F-4D97-AF65-F5344CB8AC3E}">
        <p14:creationId xmlns:p14="http://schemas.microsoft.com/office/powerpoint/2010/main" val="784256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FOR Operator</a:t>
            </a:r>
            <a:r>
              <a:rPr lang="zh-TW" altLang="en-US" b="1" dirty="0"/>
              <a:t> </a:t>
            </a:r>
            <a:r>
              <a:rPr lang="en-US" altLang="zh-TW" b="1" dirty="0"/>
              <a:t>-</a:t>
            </a:r>
            <a:r>
              <a:rPr lang="zh-TW" altLang="en-US" b="1" dirty="0"/>
              <a:t> </a:t>
            </a:r>
            <a:r>
              <a:rPr lang="en-US" altLang="zh-TW" b="1" dirty="0"/>
              <a:t>4</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86042705-A791-06EF-4A2D-53C2E6AC2D48}"/>
              </a:ext>
            </a:extLst>
          </p:cNvPr>
          <p:cNvSpPr/>
          <p:nvPr/>
        </p:nvSpPr>
        <p:spPr>
          <a:xfrm>
            <a:off x="640080" y="2355116"/>
            <a:ext cx="13121640" cy="5170646"/>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Variant 2 : Changing sequence of field an  internal table </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WRITE : / 'Variant 2 : Changing sequence of fields an  internal table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b="1" dirty="0">
                <a:solidFill>
                  <a:schemeClr val="bg2"/>
                </a:solidFill>
                <a:latin typeface="IBM Plex Sans" panose="020B0503050203000203" pitchFamily="34" charset="0"/>
                <a:ea typeface="細明體" panose="02020509000000000000" pitchFamily="49" charset="-120"/>
              </a:rPr>
              <a:t>TYPES</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b="1" dirty="0">
                <a:solidFill>
                  <a:schemeClr val="bg2"/>
                </a:solidFill>
                <a:latin typeface="IBM Plex Sans" panose="020B0503050203000203" pitchFamily="34" charset="0"/>
                <a:ea typeface="細明體" panose="02020509000000000000" pitchFamily="49" charset="-120"/>
              </a:rPr>
              <a:t>BEGIN OF </a:t>
            </a:r>
            <a:r>
              <a:rPr lang="en-US" altLang="zh-TW" sz="2200" dirty="0" err="1">
                <a:solidFill>
                  <a:schemeClr val="accent6">
                    <a:lumMod val="20000"/>
                    <a:lumOff val="80000"/>
                  </a:schemeClr>
                </a:solidFill>
                <a:latin typeface="IBM Plex Sans" panose="020B0503050203000203" pitchFamily="34" charset="0"/>
                <a:ea typeface="細明體" panose="02020509000000000000" pitchFamily="49" charset="-120"/>
              </a:rPr>
              <a:t>lty_seq</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seq1 TYPE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seq2 TYPE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chemeClr val="bg2"/>
                </a:solidFill>
                <a:latin typeface="IBM Plex Sans" panose="020B0503050203000203" pitchFamily="34" charset="0"/>
                <a:ea typeface="細明體" panose="02020509000000000000" pitchFamily="49" charset="-120"/>
              </a:rPr>
              <a:t>END OF </a:t>
            </a:r>
            <a:r>
              <a:rPr lang="en-US" altLang="zh-TW" sz="2200" dirty="0" err="1">
                <a:solidFill>
                  <a:schemeClr val="accent6">
                    <a:lumMod val="20000"/>
                    <a:lumOff val="80000"/>
                  </a:schemeClr>
                </a:solidFill>
                <a:latin typeface="IBM Plex Sans" panose="020B0503050203000203" pitchFamily="34" charset="0"/>
                <a:ea typeface="細明體" panose="02020509000000000000" pitchFamily="49" charset="-120"/>
              </a:rPr>
              <a:t>lty_seq</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accent6">
                    <a:lumMod val="40000"/>
                    <a:lumOff val="60000"/>
                  </a:schemeClr>
                </a:solidFill>
                <a:latin typeface="IBM Plex Sans" panose="020B0503050203000203" pitchFamily="34" charset="0"/>
                <a:ea typeface="細明體" panose="02020509000000000000" pitchFamily="49" charset="-120"/>
              </a:rPr>
              <a:t>ltty_seq</a:t>
            </a:r>
            <a:r>
              <a:rPr lang="en-US" altLang="zh-TW" sz="2200" dirty="0">
                <a:solidFill>
                  <a:schemeClr val="accent6">
                    <a:lumMod val="40000"/>
                    <a:lumOff val="60000"/>
                  </a:schemeClr>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TYPE STANDARD TABLE OF </a:t>
            </a:r>
            <a:r>
              <a:rPr lang="en-US" altLang="zh-TW" sz="2200" dirty="0" err="1">
                <a:solidFill>
                  <a:schemeClr val="accent6">
                    <a:lumMod val="20000"/>
                    <a:lumOff val="80000"/>
                  </a:schemeClr>
                </a:solidFill>
                <a:latin typeface="IBM Plex Sans" panose="020B0503050203000203" pitchFamily="34" charset="0"/>
                <a:ea typeface="細明體" panose="02020509000000000000" pitchFamily="49" charset="-120"/>
              </a:rPr>
              <a:t>lty_seq</a:t>
            </a:r>
            <a:r>
              <a:rPr lang="en-US" altLang="zh-TW" sz="2200" dirty="0">
                <a:solidFill>
                  <a:schemeClr val="accent6">
                    <a:lumMod val="20000"/>
                    <a:lumOff val="80000"/>
                  </a:schemeClr>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WITH EMPTY KEY.</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DATA(</a:t>
            </a:r>
            <a:r>
              <a:rPr lang="en-US" altLang="zh-TW" sz="2200" dirty="0" err="1">
                <a:solidFill>
                  <a:schemeClr val="accent4">
                    <a:lumMod val="20000"/>
                    <a:lumOff val="80000"/>
                  </a:schemeClr>
                </a:solidFill>
                <a:latin typeface="IBM Plex Sans" panose="020B0503050203000203" pitchFamily="34" charset="0"/>
                <a:ea typeface="細明體" panose="02020509000000000000" pitchFamily="49" charset="-120"/>
              </a:rPr>
              <a:t>lt_seq</a:t>
            </a:r>
            <a:r>
              <a:rPr lang="en-US" altLang="zh-TW" sz="2200" dirty="0">
                <a:solidFill>
                  <a:schemeClr val="bg2"/>
                </a:solidFill>
                <a:latin typeface="IBM Plex Sans" panose="020B0503050203000203" pitchFamily="34" charset="0"/>
                <a:ea typeface="細明體" panose="02020509000000000000" pitchFamily="49" charset="-120"/>
              </a:rPr>
              <a:t>) = VALUE </a:t>
            </a:r>
            <a:r>
              <a:rPr lang="en-US" altLang="zh-TW" sz="2200" dirty="0" err="1">
                <a:solidFill>
                  <a:schemeClr val="accent6">
                    <a:lumMod val="40000"/>
                    <a:lumOff val="60000"/>
                  </a:schemeClr>
                </a:solidFill>
                <a:latin typeface="IBM Plex Sans" panose="020B0503050203000203" pitchFamily="34" charset="0"/>
                <a:ea typeface="細明體" panose="02020509000000000000" pitchFamily="49" charset="-120"/>
              </a:rPr>
              <a:t>ltty_seq</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FOR</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accent2">
                    <a:lumMod val="40000"/>
                    <a:lumOff val="60000"/>
                  </a:schemeClr>
                </a:solidFill>
                <a:latin typeface="IBM Plex Sans" panose="020B0503050203000203" pitchFamily="34" charset="0"/>
                <a:ea typeface="細明體" panose="02020509000000000000" pitchFamily="49" charset="-120"/>
              </a:rPr>
              <a:t>ls_seq_chg</a:t>
            </a:r>
            <a:r>
              <a:rPr lang="en-US" altLang="zh-TW" sz="2200" dirty="0">
                <a:solidFill>
                  <a:schemeClr val="accent2">
                    <a:lumMod val="40000"/>
                    <a:lumOff val="60000"/>
                  </a:schemeClr>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IN</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rgbClr val="92D050"/>
                </a:solidFill>
                <a:latin typeface="IBM Plex Sans" panose="020B0503050203000203" pitchFamily="34" charset="0"/>
                <a:ea typeface="細明體" panose="02020509000000000000" pitchFamily="49" charset="-120"/>
              </a:rPr>
              <a:t>lt_values</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dirty="0">
                <a:solidFill>
                  <a:schemeClr val="accent4">
                    <a:lumMod val="20000"/>
                    <a:lumOff val="80000"/>
                  </a:schemeClr>
                </a:solidFill>
                <a:latin typeface="IBM Plex Sans" panose="020B0503050203000203" pitchFamily="34" charset="0"/>
                <a:ea typeface="細明體" panose="02020509000000000000" pitchFamily="49" charset="-120"/>
              </a:rPr>
              <a:t>seq1</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dirty="0">
                <a:solidFill>
                  <a:schemeClr val="accent2">
                    <a:lumMod val="40000"/>
                    <a:lumOff val="60000"/>
                  </a:schemeClr>
                </a:solidFill>
                <a:latin typeface="IBM Plex Sans" panose="020B0503050203000203" pitchFamily="34" charset="0"/>
                <a:ea typeface="細明體" panose="02020509000000000000" pitchFamily="49" charset="-120"/>
              </a:rPr>
              <a:t>ls_seq_chg</a:t>
            </a:r>
            <a:r>
              <a:rPr lang="en-US" altLang="zh-TW" sz="2200" dirty="0">
                <a:solidFill>
                  <a:schemeClr val="bg2"/>
                </a:solidFill>
                <a:latin typeface="IBM Plex Sans" panose="020B0503050203000203" pitchFamily="34" charset="0"/>
                <a:ea typeface="細明體" panose="02020509000000000000" pitchFamily="49" charset="-120"/>
              </a:rPr>
              <a:t>-</a:t>
            </a:r>
            <a:r>
              <a:rPr lang="en-US" altLang="zh-TW" sz="2200" dirty="0">
                <a:solidFill>
                  <a:srgbClr val="92D050"/>
                </a:solidFill>
                <a:latin typeface="IBM Plex Sans" panose="020B0503050203000203" pitchFamily="34" charset="0"/>
                <a:ea typeface="細明體" panose="02020509000000000000" pitchFamily="49" charset="-120"/>
              </a:rPr>
              <a:t>field2</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a:solidFill>
                  <a:schemeClr val="accent4">
                    <a:lumMod val="20000"/>
                    <a:lumOff val="80000"/>
                  </a:schemeClr>
                </a:solidFill>
                <a:latin typeface="IBM Plex Sans" panose="020B0503050203000203" pitchFamily="34" charset="0"/>
                <a:ea typeface="細明體" panose="02020509000000000000" pitchFamily="49" charset="-120"/>
              </a:rPr>
              <a:t>seq2</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dirty="0">
                <a:solidFill>
                  <a:schemeClr val="accent2">
                    <a:lumMod val="40000"/>
                    <a:lumOff val="60000"/>
                  </a:schemeClr>
                </a:solidFill>
                <a:latin typeface="IBM Plex Sans" panose="020B0503050203000203" pitchFamily="34" charset="0"/>
                <a:ea typeface="細明體" panose="02020509000000000000" pitchFamily="49" charset="-120"/>
              </a:rPr>
              <a:t>ls_seq_chg</a:t>
            </a:r>
            <a:r>
              <a:rPr lang="en-US" altLang="zh-TW" sz="2200" dirty="0">
                <a:solidFill>
                  <a:schemeClr val="bg2"/>
                </a:solidFill>
                <a:latin typeface="IBM Plex Sans" panose="020B0503050203000203" pitchFamily="34" charset="0"/>
                <a:ea typeface="細明體" panose="02020509000000000000" pitchFamily="49" charset="-120"/>
              </a:rPr>
              <a:t>-</a:t>
            </a:r>
            <a:r>
              <a:rPr lang="en-US" altLang="zh-TW" sz="2200" dirty="0">
                <a:solidFill>
                  <a:srgbClr val="92D050"/>
                </a:solidFill>
                <a:latin typeface="IBM Plex Sans" panose="020B0503050203000203" pitchFamily="34" charset="0"/>
                <a:ea typeface="細明體" panose="02020509000000000000" pitchFamily="49" charset="-120"/>
              </a:rPr>
              <a:t>field1</a:t>
            </a:r>
            <a:r>
              <a:rPr lang="en-US" altLang="zh-TW" sz="2200" dirty="0">
                <a:solidFill>
                  <a:schemeClr val="bg2"/>
                </a:solidFill>
                <a:latin typeface="IBM Plex Sans" panose="020B0503050203000203" pitchFamily="34" charset="0"/>
                <a:ea typeface="細明體" panose="02020509000000000000" pitchFamily="49" charset="-120"/>
              </a:rPr>
              <a:t> )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LOOP AT </a:t>
            </a:r>
            <a:r>
              <a:rPr lang="en-US" altLang="zh-TW" sz="2200" dirty="0" err="1">
                <a:solidFill>
                  <a:schemeClr val="accent4">
                    <a:lumMod val="20000"/>
                    <a:lumOff val="80000"/>
                  </a:schemeClr>
                </a:solidFill>
                <a:latin typeface="IBM Plex Sans" panose="020B0503050203000203" pitchFamily="34" charset="0"/>
                <a:ea typeface="細明體" panose="02020509000000000000" pitchFamily="49" charset="-120"/>
              </a:rPr>
              <a:t>lt_seq</a:t>
            </a:r>
            <a:r>
              <a:rPr lang="en-US" altLang="zh-TW" sz="2200" dirty="0">
                <a:solidFill>
                  <a:schemeClr val="accent4">
                    <a:lumMod val="20000"/>
                    <a:lumOff val="80000"/>
                  </a:schemeClr>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ASSIGNING FIELD-SYMBOL(&lt;</a:t>
            </a:r>
            <a:r>
              <a:rPr lang="en-US" altLang="zh-TW" sz="2200" dirty="0" err="1">
                <a:solidFill>
                  <a:schemeClr val="bg2"/>
                </a:solidFill>
                <a:latin typeface="IBM Plex Sans" panose="020B0503050203000203" pitchFamily="34" charset="0"/>
                <a:ea typeface="細明體" panose="02020509000000000000" pitchFamily="49" charset="-120"/>
              </a:rPr>
              <a:t>lfs_seq</a:t>
            </a:r>
            <a:r>
              <a:rPr lang="en-US" altLang="zh-TW" sz="2200" dirty="0">
                <a:solidFill>
                  <a:schemeClr val="bg2"/>
                </a:solidFill>
                <a:latin typeface="IBM Plex Sans" panose="020B0503050203000203" pitchFamily="34" charset="0"/>
                <a:ea typeface="細明體" panose="02020509000000000000" pitchFamily="49" charset="-120"/>
              </a:rPr>
              <a:t>&gt;).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WRITE : / &lt;</a:t>
            </a:r>
            <a:r>
              <a:rPr lang="en-US" altLang="zh-TW" sz="2200" dirty="0" err="1">
                <a:solidFill>
                  <a:schemeClr val="bg2"/>
                </a:solidFill>
                <a:latin typeface="IBM Plex Sans" panose="020B0503050203000203" pitchFamily="34" charset="0"/>
                <a:ea typeface="細明體" panose="02020509000000000000" pitchFamily="49" charset="-120"/>
              </a:rPr>
              <a:t>lfs_seq</a:t>
            </a:r>
            <a:r>
              <a:rPr lang="en-US" altLang="zh-TW" sz="2200" dirty="0">
                <a:solidFill>
                  <a:schemeClr val="bg2"/>
                </a:solidFill>
                <a:latin typeface="IBM Plex Sans" panose="020B0503050203000203" pitchFamily="34" charset="0"/>
                <a:ea typeface="細明體" panose="02020509000000000000" pitchFamily="49" charset="-120"/>
              </a:rPr>
              <a:t>&gt;-seq1, space,&lt;</a:t>
            </a:r>
            <a:r>
              <a:rPr lang="en-US" altLang="zh-TW" sz="2200" dirty="0" err="1">
                <a:solidFill>
                  <a:schemeClr val="bg2"/>
                </a:solidFill>
                <a:latin typeface="IBM Plex Sans" panose="020B0503050203000203" pitchFamily="34" charset="0"/>
                <a:ea typeface="細明體" panose="02020509000000000000" pitchFamily="49" charset="-120"/>
              </a:rPr>
              <a:t>lfs_seq</a:t>
            </a:r>
            <a:r>
              <a:rPr lang="en-US" altLang="zh-TW" sz="2200" dirty="0">
                <a:solidFill>
                  <a:schemeClr val="bg2"/>
                </a:solidFill>
                <a:latin typeface="IBM Plex Sans" panose="020B0503050203000203" pitchFamily="34" charset="0"/>
                <a:ea typeface="細明體" panose="02020509000000000000" pitchFamily="49" charset="-120"/>
              </a:rPr>
              <a:t>&gt;-seq2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ENDLOOP. </a:t>
            </a:r>
          </a:p>
        </p:txBody>
      </p:sp>
      <p:sp>
        <p:nvSpPr>
          <p:cNvPr id="5" name="文字方塊 4">
            <a:extLst>
              <a:ext uri="{FF2B5EF4-FFF2-40B4-BE49-F238E27FC236}">
                <a16:creationId xmlns:a16="http://schemas.microsoft.com/office/drawing/2014/main" id="{F683721E-8792-0FC0-683F-4EDF8D302A52}"/>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2" name="文字方塊 1">
            <a:extLst>
              <a:ext uri="{FF2B5EF4-FFF2-40B4-BE49-F238E27FC236}">
                <a16:creationId xmlns:a16="http://schemas.microsoft.com/office/drawing/2014/main" id="{77F718D3-61EB-40E7-4F1B-51DFD87D29F3}"/>
              </a:ext>
            </a:extLst>
          </p:cNvPr>
          <p:cNvSpPr txBox="1"/>
          <p:nvPr/>
        </p:nvSpPr>
        <p:spPr>
          <a:xfrm>
            <a:off x="12298680" y="6080899"/>
            <a:ext cx="1463040" cy="146304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2             1</a:t>
            </a:r>
          </a:p>
          <a:p>
            <a:r>
              <a:rPr lang="en-US" altLang="zh-TW" sz="2000" dirty="0">
                <a:solidFill>
                  <a:schemeClr val="accent3">
                    <a:lumMod val="50000"/>
                  </a:schemeClr>
                </a:solidFill>
                <a:latin typeface="IBM Plex Sans" charset="0"/>
                <a:ea typeface="IBM Plex Sans" charset="0"/>
                <a:cs typeface="IBM Plex Sans" charset="0"/>
              </a:rPr>
              <a:t>4             3</a:t>
            </a:r>
          </a:p>
          <a:p>
            <a:r>
              <a:rPr lang="en-US" altLang="zh-TW" sz="2000" dirty="0">
                <a:solidFill>
                  <a:schemeClr val="accent3">
                    <a:lumMod val="50000"/>
                  </a:schemeClr>
                </a:solidFill>
                <a:latin typeface="IBM Plex Sans" charset="0"/>
                <a:ea typeface="IBM Plex Sans" charset="0"/>
                <a:cs typeface="IBM Plex Sans" charset="0"/>
              </a:rPr>
              <a:t>6             5</a:t>
            </a:r>
          </a:p>
          <a:p>
            <a:r>
              <a:rPr lang="en-US" altLang="zh-TW" sz="2000" dirty="0">
                <a:solidFill>
                  <a:schemeClr val="accent3">
                    <a:lumMod val="50000"/>
                  </a:schemeClr>
                </a:solidFill>
                <a:latin typeface="IBM Plex Sans" charset="0"/>
                <a:ea typeface="IBM Plex Sans" charset="0"/>
                <a:cs typeface="IBM Plex Sans" charset="0"/>
              </a:rPr>
              <a:t>7             5</a:t>
            </a:r>
          </a:p>
        </p:txBody>
      </p:sp>
    </p:spTree>
    <p:extLst>
      <p:ext uri="{BB962C8B-B14F-4D97-AF65-F5344CB8AC3E}">
        <p14:creationId xmlns:p14="http://schemas.microsoft.com/office/powerpoint/2010/main" val="2085043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FOR Operator</a:t>
            </a:r>
            <a:r>
              <a:rPr lang="zh-TW" altLang="en-US" b="1" dirty="0"/>
              <a:t> </a:t>
            </a:r>
            <a:r>
              <a:rPr lang="en-US" altLang="zh-TW" b="1" dirty="0"/>
              <a:t>-</a:t>
            </a:r>
            <a:r>
              <a:rPr lang="zh-TW" altLang="en-US" b="1" dirty="0"/>
              <a:t> </a:t>
            </a:r>
            <a:r>
              <a:rPr lang="en-US" altLang="zh-TW" b="1" dirty="0"/>
              <a:t>5</a:t>
            </a: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7D92F08F-FF1E-B3C4-9553-0E0319F2C79D}"/>
              </a:ext>
            </a:extLst>
          </p:cNvPr>
          <p:cNvSpPr/>
          <p:nvPr/>
        </p:nvSpPr>
        <p:spPr>
          <a:xfrm>
            <a:off x="640080" y="2355116"/>
            <a:ext cx="13121640" cy="4154984"/>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Variant 3 : using WHERE condition with FOR</a:t>
            </a:r>
          </a:p>
          <a:p>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WRITE : / 'Variant 3 :  using WHERE condition with FOR'.</a:t>
            </a:r>
          </a:p>
          <a:p>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DATA(</a:t>
            </a:r>
            <a:r>
              <a:rPr lang="en-US" altLang="zh-TW" sz="2200" dirty="0" err="1">
                <a:solidFill>
                  <a:schemeClr val="bg2"/>
                </a:solidFill>
                <a:latin typeface="IBM Plex Sans" panose="020B0503050203000203" pitchFamily="34" charset="0"/>
                <a:ea typeface="細明體" panose="02020509000000000000" pitchFamily="49" charset="-120"/>
              </a:rPr>
              <a:t>lt_value_where</a:t>
            </a:r>
            <a:r>
              <a:rPr lang="en-US" altLang="zh-TW" sz="2200" dirty="0">
                <a:solidFill>
                  <a:schemeClr val="bg2"/>
                </a:solidFill>
                <a:latin typeface="IBM Plex Sans" panose="020B0503050203000203" pitchFamily="34" charset="0"/>
                <a:ea typeface="細明體" panose="02020509000000000000" pitchFamily="49" charset="-120"/>
              </a:rPr>
              <a:t>) = VALUE </a:t>
            </a:r>
            <a:r>
              <a:rPr lang="en-US" altLang="zh-TW" sz="2200" dirty="0" err="1">
                <a:solidFill>
                  <a:schemeClr val="bg2"/>
                </a:solidFill>
                <a:latin typeface="IBM Plex Sans" panose="020B0503050203000203" pitchFamily="34" charset="0"/>
                <a:ea typeface="細明體" panose="02020509000000000000" pitchFamily="49" charset="-120"/>
              </a:rPr>
              <a:t>ltty_value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FOR</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ls_value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IN</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lt_values</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WHERE</a:t>
            </a:r>
            <a:r>
              <a:rPr lang="en-US" altLang="zh-TW" sz="2200" b="1" dirty="0">
                <a:solidFill>
                  <a:srgbClr val="DBFBFB"/>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 field1 = 5 ) </a:t>
            </a: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Condition</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DBFBFB"/>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          ( field1 = ls_value-field1 </a:t>
            </a:r>
          </a:p>
          <a:p>
            <a:r>
              <a:rPr lang="en-US" altLang="zh-TW" sz="2200" dirty="0">
                <a:solidFill>
                  <a:schemeClr val="bg2"/>
                </a:solidFill>
                <a:latin typeface="IBM Plex Sans" panose="020B0503050203000203" pitchFamily="34" charset="0"/>
                <a:ea typeface="細明體" panose="02020509000000000000" pitchFamily="49" charset="-120"/>
              </a:rPr>
              <a:t>                                                                                                    field2 = ls_value-field2 ) ).</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LOOP AT </a:t>
            </a:r>
            <a:r>
              <a:rPr lang="en-US" altLang="zh-TW" sz="2200" dirty="0" err="1">
                <a:solidFill>
                  <a:schemeClr val="bg2"/>
                </a:solidFill>
                <a:latin typeface="IBM Plex Sans" panose="020B0503050203000203" pitchFamily="34" charset="0"/>
                <a:ea typeface="細明體" panose="02020509000000000000" pitchFamily="49" charset="-120"/>
              </a:rPr>
              <a:t>lt_value_where</a:t>
            </a:r>
            <a:r>
              <a:rPr lang="en-US" altLang="zh-TW" sz="2200" dirty="0">
                <a:solidFill>
                  <a:schemeClr val="bg2"/>
                </a:solidFill>
                <a:latin typeface="IBM Plex Sans" panose="020B0503050203000203" pitchFamily="34" charset="0"/>
                <a:ea typeface="細明體" panose="02020509000000000000" pitchFamily="49" charset="-120"/>
              </a:rPr>
              <a:t> ASSIGNING FIELD-SYMBOL(&lt;</a:t>
            </a:r>
            <a:r>
              <a:rPr lang="en-US" altLang="zh-TW" sz="2200" dirty="0" err="1">
                <a:solidFill>
                  <a:schemeClr val="bg2"/>
                </a:solidFill>
                <a:latin typeface="IBM Plex Sans" panose="020B0503050203000203" pitchFamily="34" charset="0"/>
                <a:ea typeface="細明體" panose="02020509000000000000" pitchFamily="49" charset="-120"/>
              </a:rPr>
              <a:t>lfs_value_where</a:t>
            </a:r>
            <a:r>
              <a:rPr lang="en-US" altLang="zh-TW" sz="2200" dirty="0">
                <a:solidFill>
                  <a:schemeClr val="bg2"/>
                </a:solidFill>
                <a:latin typeface="IBM Plex Sans" panose="020B0503050203000203" pitchFamily="34" charset="0"/>
                <a:ea typeface="細明體" panose="02020509000000000000" pitchFamily="49" charset="-120"/>
              </a:rPr>
              <a:t>&gt;).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WRITE : / &lt;</a:t>
            </a:r>
            <a:r>
              <a:rPr lang="en-US" altLang="zh-TW" sz="2200" dirty="0" err="1">
                <a:solidFill>
                  <a:schemeClr val="bg2"/>
                </a:solidFill>
                <a:latin typeface="IBM Plex Sans" panose="020B0503050203000203" pitchFamily="34" charset="0"/>
                <a:ea typeface="細明體" panose="02020509000000000000" pitchFamily="49" charset="-120"/>
              </a:rPr>
              <a:t>lfs_value_where</a:t>
            </a:r>
            <a:r>
              <a:rPr lang="en-US" altLang="zh-TW" sz="2200" dirty="0">
                <a:solidFill>
                  <a:schemeClr val="bg2"/>
                </a:solidFill>
                <a:latin typeface="IBM Plex Sans" panose="020B0503050203000203" pitchFamily="34" charset="0"/>
                <a:ea typeface="細明體" panose="02020509000000000000" pitchFamily="49" charset="-120"/>
              </a:rPr>
              <a:t>&gt;-field1, space, &lt;</a:t>
            </a:r>
            <a:r>
              <a:rPr lang="en-US" altLang="zh-TW" sz="2200" dirty="0" err="1">
                <a:solidFill>
                  <a:schemeClr val="bg2"/>
                </a:solidFill>
                <a:latin typeface="IBM Plex Sans" panose="020B0503050203000203" pitchFamily="34" charset="0"/>
                <a:ea typeface="細明體" panose="02020509000000000000" pitchFamily="49" charset="-120"/>
              </a:rPr>
              <a:t>lfs_value_where</a:t>
            </a:r>
            <a:r>
              <a:rPr lang="en-US" altLang="zh-TW" sz="2200" dirty="0">
                <a:solidFill>
                  <a:schemeClr val="bg2"/>
                </a:solidFill>
                <a:latin typeface="IBM Plex Sans" panose="020B0503050203000203" pitchFamily="34" charset="0"/>
                <a:ea typeface="細明體" panose="02020509000000000000" pitchFamily="49" charset="-120"/>
              </a:rPr>
              <a:t>&gt;-field2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ENDLOOP.</a:t>
            </a:r>
          </a:p>
        </p:txBody>
      </p:sp>
      <p:sp>
        <p:nvSpPr>
          <p:cNvPr id="5" name="文字方塊 4">
            <a:extLst>
              <a:ext uri="{FF2B5EF4-FFF2-40B4-BE49-F238E27FC236}">
                <a16:creationId xmlns:a16="http://schemas.microsoft.com/office/drawing/2014/main" id="{5C92739A-0921-00BF-B5AE-C4C5B25AD86F}"/>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文字方塊 2">
            <a:extLst>
              <a:ext uri="{FF2B5EF4-FFF2-40B4-BE49-F238E27FC236}">
                <a16:creationId xmlns:a16="http://schemas.microsoft.com/office/drawing/2014/main" id="{D8F5F188-3EEC-2469-F0CE-6D13DB31526F}"/>
              </a:ext>
            </a:extLst>
          </p:cNvPr>
          <p:cNvSpPr txBox="1"/>
          <p:nvPr/>
        </p:nvSpPr>
        <p:spPr>
          <a:xfrm>
            <a:off x="12252960" y="5641896"/>
            <a:ext cx="1463040" cy="868204"/>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5             6</a:t>
            </a:r>
          </a:p>
          <a:p>
            <a:r>
              <a:rPr lang="en-US" altLang="zh-TW" sz="2000" dirty="0">
                <a:solidFill>
                  <a:schemeClr val="accent3">
                    <a:lumMod val="50000"/>
                  </a:schemeClr>
                </a:solidFill>
                <a:latin typeface="IBM Plex Sans" charset="0"/>
                <a:ea typeface="IBM Plex Sans" charset="0"/>
                <a:cs typeface="IBM Plex Sans" charset="0"/>
              </a:rPr>
              <a:t>5             7</a:t>
            </a:r>
          </a:p>
        </p:txBody>
      </p:sp>
    </p:spTree>
    <p:extLst>
      <p:ext uri="{BB962C8B-B14F-4D97-AF65-F5344CB8AC3E}">
        <p14:creationId xmlns:p14="http://schemas.microsoft.com/office/powerpoint/2010/main" val="2610179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FOR Operator</a:t>
            </a:r>
            <a:r>
              <a:rPr lang="zh-TW" altLang="en-US" b="1" dirty="0"/>
              <a:t> </a:t>
            </a:r>
            <a:r>
              <a:rPr lang="en-US" altLang="zh-TW" b="1" dirty="0"/>
              <a:t>-</a:t>
            </a:r>
            <a:r>
              <a:rPr lang="zh-TW" altLang="en-US" b="1" dirty="0"/>
              <a:t> </a:t>
            </a:r>
            <a:r>
              <a:rPr lang="en-US" altLang="zh-TW" b="1" dirty="0"/>
              <a:t>6</a:t>
            </a: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F425E4DB-3A8C-B9BB-3B1D-4FF61DC01316}"/>
              </a:ext>
            </a:extLst>
          </p:cNvPr>
          <p:cNvSpPr/>
          <p:nvPr/>
        </p:nvSpPr>
        <p:spPr>
          <a:xfrm>
            <a:off x="640080" y="2355116"/>
            <a:ext cx="13121640" cy="5170646"/>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WHILE works just opposite to UNTIL. This is alternate to </a:t>
            </a:r>
            <a:r>
              <a:rPr lang="en-US" altLang="zh-TW" sz="2200" i="1" u="sng" dirty="0">
                <a:solidFill>
                  <a:schemeClr val="accent1">
                    <a:lumMod val="60000"/>
                    <a:lumOff val="40000"/>
                  </a:schemeClr>
                </a:solidFill>
                <a:latin typeface="IBM Plex Sans" panose="020B0503050203000203" pitchFamily="34" charset="0"/>
                <a:ea typeface="細明體" panose="02020509000000000000" pitchFamily="49" charset="-120"/>
              </a:rPr>
              <a:t>DO-WHILE</a:t>
            </a: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a:t>
            </a:r>
            <a:b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SY-INDEX or SY-TABIX doesn't store index of iteration.</a:t>
            </a:r>
            <a:b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Variant 5 : FOR - THEN - WHILE statement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t>WRITE : / 'Variant 5 :  FOR - THEN - WHILE '.</a:t>
            </a:r>
            <a:b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br>
            <a:r>
              <a:rPr lang="en-US" altLang="zh-TW" sz="2200" b="1" dirty="0">
                <a:solidFill>
                  <a:schemeClr val="bg2"/>
                </a:solidFill>
                <a:latin typeface="IBM Plex Sans" panose="020B0503050203000203" pitchFamily="34" charset="0"/>
                <a:ea typeface="細明體" panose="02020509000000000000" pitchFamily="49" charset="-120"/>
              </a:rPr>
              <a:t>DATA</a:t>
            </a:r>
            <a:r>
              <a:rPr lang="en-US" altLang="zh-TW" sz="2200" dirty="0">
                <a:solidFill>
                  <a:schemeClr val="bg2"/>
                </a:solidFill>
                <a:latin typeface="IBM Plex Sans" panose="020B0503050203000203" pitchFamily="34" charset="0"/>
                <a:ea typeface="細明體" panose="02020509000000000000" pitchFamily="49" charset="-120"/>
              </a:rPr>
              <a:t>(</a:t>
            </a:r>
            <a:r>
              <a:rPr lang="en-US" altLang="zh-TW" sz="2200" dirty="0" err="1">
                <a:solidFill>
                  <a:schemeClr val="bg2"/>
                </a:solidFill>
                <a:latin typeface="IBM Plex Sans" panose="020B0503050203000203" pitchFamily="34" charset="0"/>
                <a:ea typeface="細明體" panose="02020509000000000000" pitchFamily="49" charset="-120"/>
              </a:rPr>
              <a:t>lt_value_then_while</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b="1" dirty="0">
                <a:solidFill>
                  <a:srgbClr val="FFFF00"/>
                </a:solidFill>
                <a:latin typeface="IBM Plex Sans" panose="020B0503050203000203" pitchFamily="34" charset="0"/>
                <a:ea typeface="細明體" panose="02020509000000000000" pitchFamily="49" charset="-120"/>
              </a:rPr>
              <a:t>VALUE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ltty_value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FOR</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 0 </a:t>
            </a:r>
            <a:r>
              <a:rPr lang="en-US" altLang="zh-TW" sz="2200" b="1" dirty="0">
                <a:solidFill>
                  <a:srgbClr val="FFC000"/>
                </a:solidFill>
                <a:latin typeface="IBM Plex Sans" panose="020B0503050203000203" pitchFamily="34" charset="0"/>
                <a:ea typeface="細明體" panose="02020509000000000000" pitchFamily="49" charset="-120"/>
              </a:rPr>
              <a:t>THEN</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+ 1 </a:t>
            </a:r>
            <a:r>
              <a:rPr lang="en-US" altLang="zh-TW" sz="2200" b="1" dirty="0">
                <a:solidFill>
                  <a:srgbClr val="FFC000"/>
                </a:solidFill>
                <a:latin typeface="IBM Plex Sans" panose="020B0503050203000203" pitchFamily="34" charset="0"/>
                <a:ea typeface="細明體" panose="02020509000000000000" pitchFamily="49" charset="-120"/>
              </a:rPr>
              <a:t>WHILE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&lt; 4 </a:t>
            </a: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or </a:t>
            </a:r>
            <a:r>
              <a:rPr lang="en-US" altLang="zh-TW" sz="2200" i="1" dirty="0" err="1">
                <a:solidFill>
                  <a:schemeClr val="accent1">
                    <a:lumMod val="60000"/>
                    <a:lumOff val="40000"/>
                  </a:schemeClr>
                </a:solidFill>
                <a:latin typeface="IBM Plex Sans" panose="020B0503050203000203" pitchFamily="34" charset="0"/>
                <a:ea typeface="細明體" panose="02020509000000000000" pitchFamily="49" charset="-120"/>
              </a:rPr>
              <a:t>i</a:t>
            </a: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 4</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 field1 =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field2 = </a:t>
            </a:r>
            <a:r>
              <a:rPr lang="en-US" altLang="zh-TW" sz="2200" dirty="0" err="1">
                <a:solidFill>
                  <a:schemeClr val="bg2"/>
                </a:solidFill>
                <a:latin typeface="IBM Plex Sans" panose="020B0503050203000203" pitchFamily="34" charset="0"/>
                <a:ea typeface="細明體" panose="02020509000000000000" pitchFamily="49" charset="-120"/>
              </a:rPr>
              <a:t>sy</a:t>
            </a:r>
            <a:r>
              <a:rPr lang="en-US" altLang="zh-TW" sz="2200" dirty="0">
                <a:solidFill>
                  <a:schemeClr val="bg2"/>
                </a:solidFill>
                <a:latin typeface="IBM Plex Sans" panose="020B0503050203000203" pitchFamily="34" charset="0"/>
                <a:ea typeface="細明體" panose="02020509000000000000" pitchFamily="49" charset="-120"/>
              </a:rPr>
              <a:t>-index ) ).</a:t>
            </a:r>
          </a:p>
          <a:p>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b="1" dirty="0">
                <a:solidFill>
                  <a:schemeClr val="bg2"/>
                </a:solidFill>
                <a:latin typeface="IBM Plex Sans" panose="020B0503050203000203" pitchFamily="34" charset="0"/>
                <a:ea typeface="細明體" panose="02020509000000000000" pitchFamily="49" charset="-120"/>
              </a:rPr>
              <a:t>LOOP AT </a:t>
            </a:r>
            <a:r>
              <a:rPr lang="en-US" altLang="zh-TW" sz="2200" dirty="0" err="1">
                <a:solidFill>
                  <a:schemeClr val="bg2"/>
                </a:solidFill>
                <a:latin typeface="IBM Plex Sans" panose="020B0503050203000203" pitchFamily="34" charset="0"/>
                <a:ea typeface="細明體" panose="02020509000000000000" pitchFamily="49" charset="-120"/>
              </a:rPr>
              <a:t>lt_value_then_while</a:t>
            </a:r>
            <a:r>
              <a:rPr lang="en-US" altLang="zh-TW" sz="2200" dirty="0">
                <a:solidFill>
                  <a:schemeClr val="bg2"/>
                </a:solidFill>
                <a:latin typeface="IBM Plex Sans" panose="020B0503050203000203" pitchFamily="34" charset="0"/>
                <a:ea typeface="細明體" panose="02020509000000000000" pitchFamily="49" charset="-120"/>
              </a:rPr>
              <a:t> ASSIGNING FIELD-SYMBOL(&lt;</a:t>
            </a:r>
            <a:r>
              <a:rPr lang="en-US" altLang="zh-TW" sz="2200" dirty="0" err="1">
                <a:solidFill>
                  <a:schemeClr val="bg2"/>
                </a:solidFill>
                <a:latin typeface="IBM Plex Sans" panose="020B0503050203000203" pitchFamily="34" charset="0"/>
                <a:ea typeface="細明體" panose="02020509000000000000" pitchFamily="49" charset="-120"/>
              </a:rPr>
              <a:t>lfs_value_then_while</a:t>
            </a:r>
            <a:r>
              <a:rPr lang="en-US" altLang="zh-TW" sz="2200" dirty="0">
                <a:solidFill>
                  <a:schemeClr val="bg2"/>
                </a:solidFill>
                <a:latin typeface="IBM Plex Sans" panose="020B0503050203000203" pitchFamily="34" charset="0"/>
                <a:ea typeface="細明體" panose="02020509000000000000" pitchFamily="49" charset="-120"/>
              </a:rPr>
              <a:t>&gt;).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t>WRITE : / &lt;</a:t>
            </a:r>
            <a:r>
              <a:rPr lang="en-US" altLang="zh-TW" sz="2200" dirty="0" err="1">
                <a:solidFill>
                  <a:schemeClr val="tx1">
                    <a:lumMod val="50000"/>
                    <a:lumOff val="50000"/>
                  </a:schemeClr>
                </a:solidFill>
                <a:latin typeface="IBM Plex Sans" panose="020B0503050203000203" pitchFamily="34" charset="0"/>
                <a:ea typeface="細明體" panose="02020509000000000000" pitchFamily="49" charset="-120"/>
              </a:rPr>
              <a:t>lfs_value_then_while</a:t>
            </a:r>
            <a: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t>&gt;-field1, space, &lt;</a:t>
            </a:r>
            <a:r>
              <a:rPr lang="en-US" altLang="zh-TW" sz="2200" dirty="0" err="1">
                <a:solidFill>
                  <a:schemeClr val="tx1">
                    <a:lumMod val="50000"/>
                    <a:lumOff val="50000"/>
                  </a:schemeClr>
                </a:solidFill>
                <a:latin typeface="IBM Plex Sans" panose="020B0503050203000203" pitchFamily="34" charset="0"/>
                <a:ea typeface="細明體" panose="02020509000000000000" pitchFamily="49" charset="-120"/>
              </a:rPr>
              <a:t>lfs_value_then_while</a:t>
            </a:r>
            <a: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t>&gt;-field2 .</a:t>
            </a:r>
            <a:b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br>
            <a:r>
              <a:rPr lang="en-US" altLang="zh-TW" sz="2200" b="1" dirty="0">
                <a:solidFill>
                  <a:schemeClr val="bg2"/>
                </a:solidFill>
                <a:latin typeface="IBM Plex Sans" panose="020B0503050203000203" pitchFamily="34" charset="0"/>
                <a:ea typeface="細明體" panose="02020509000000000000" pitchFamily="49" charset="-120"/>
              </a:rPr>
              <a:t>ENDLOOP</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Variant 6 : NEW instead of VALUE operator</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tx1">
                    <a:lumMod val="50000"/>
                    <a:lumOff val="50000"/>
                  </a:schemeClr>
                </a:solidFill>
                <a:latin typeface="IBM Plex Sans" panose="020B0503050203000203" pitchFamily="34" charset="0"/>
                <a:ea typeface="細明體" panose="02020509000000000000" pitchFamily="49" charset="-120"/>
              </a:rPr>
              <a:t>WRITE : / 'Variant 6 :  NEW instead of VALUE operator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b="1" dirty="0">
                <a:solidFill>
                  <a:schemeClr val="bg2"/>
                </a:solidFill>
                <a:latin typeface="IBM Plex Sans" panose="020B0503050203000203" pitchFamily="34" charset="0"/>
                <a:ea typeface="細明體" panose="02020509000000000000" pitchFamily="49" charset="-120"/>
              </a:rPr>
              <a:t>DATA</a:t>
            </a:r>
            <a:r>
              <a:rPr lang="en-US" altLang="zh-TW" sz="2200" dirty="0">
                <a:solidFill>
                  <a:schemeClr val="bg2"/>
                </a:solidFill>
                <a:latin typeface="IBM Plex Sans" panose="020B0503050203000203" pitchFamily="34" charset="0"/>
                <a:ea typeface="細明體" panose="02020509000000000000" pitchFamily="49" charset="-120"/>
              </a:rPr>
              <a:t>(</a:t>
            </a:r>
            <a:r>
              <a:rPr lang="en-US" altLang="zh-TW" sz="2200" dirty="0" err="1">
                <a:solidFill>
                  <a:schemeClr val="bg2"/>
                </a:solidFill>
                <a:latin typeface="IBM Plex Sans" panose="020B0503050203000203" pitchFamily="34" charset="0"/>
                <a:ea typeface="細明體" panose="02020509000000000000" pitchFamily="49" charset="-120"/>
              </a:rPr>
              <a:t>lo_value_new</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b="1" dirty="0">
                <a:solidFill>
                  <a:srgbClr val="FFFF00"/>
                </a:solidFill>
                <a:latin typeface="IBM Plex Sans" panose="020B0503050203000203" pitchFamily="34" charset="0"/>
                <a:ea typeface="細明體" panose="02020509000000000000" pitchFamily="49" charset="-120"/>
              </a:rPr>
              <a:t>NEW</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ltty_value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FOR</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 0 </a:t>
            </a:r>
            <a:r>
              <a:rPr lang="en-US" altLang="zh-TW" sz="2200" b="1" dirty="0">
                <a:solidFill>
                  <a:srgbClr val="FFC000"/>
                </a:solidFill>
                <a:latin typeface="IBM Plex Sans" panose="020B0503050203000203" pitchFamily="34" charset="0"/>
                <a:ea typeface="細明體" panose="02020509000000000000" pitchFamily="49" charset="-120"/>
              </a:rPr>
              <a:t>THEN</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+ 1 </a:t>
            </a:r>
            <a:r>
              <a:rPr lang="en-US" altLang="zh-TW" sz="2200" b="1" dirty="0">
                <a:solidFill>
                  <a:srgbClr val="FFC000"/>
                </a:solidFill>
                <a:latin typeface="IBM Plex Sans" panose="020B0503050203000203" pitchFamily="34" charset="0"/>
                <a:ea typeface="細明體" panose="02020509000000000000" pitchFamily="49" charset="-120"/>
              </a:rPr>
              <a:t>WHILE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&lt; 4</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 field1 =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field2 = </a:t>
            </a:r>
            <a:r>
              <a:rPr lang="en-US" altLang="zh-TW" sz="2200" dirty="0" err="1">
                <a:solidFill>
                  <a:schemeClr val="bg2"/>
                </a:solidFill>
                <a:latin typeface="IBM Plex Sans" panose="020B0503050203000203" pitchFamily="34" charset="0"/>
                <a:ea typeface="細明體" panose="02020509000000000000" pitchFamily="49" charset="-120"/>
              </a:rPr>
              <a:t>i</a:t>
            </a:r>
            <a:r>
              <a:rPr lang="en-US" altLang="zh-TW" sz="2200" dirty="0">
                <a:solidFill>
                  <a:schemeClr val="bg2"/>
                </a:solidFill>
                <a:latin typeface="IBM Plex Sans" panose="020B0503050203000203" pitchFamily="34" charset="0"/>
                <a:ea typeface="細明體" panose="02020509000000000000" pitchFamily="49" charset="-120"/>
              </a:rPr>
              <a:t> + 1 ) ).</a:t>
            </a:r>
          </a:p>
        </p:txBody>
      </p:sp>
      <p:sp>
        <p:nvSpPr>
          <p:cNvPr id="5" name="文字方塊 4">
            <a:extLst>
              <a:ext uri="{FF2B5EF4-FFF2-40B4-BE49-F238E27FC236}">
                <a16:creationId xmlns:a16="http://schemas.microsoft.com/office/drawing/2014/main" id="{34C28618-4BF5-E31B-D76E-165229DCE74B}"/>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54147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REDUCE  Operator</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6" name="矩形 5">
            <a:extLst>
              <a:ext uri="{FF2B5EF4-FFF2-40B4-BE49-F238E27FC236}">
                <a16:creationId xmlns:a16="http://schemas.microsoft.com/office/drawing/2014/main" id="{C1E9244E-EB1F-4491-894F-494D448F9576}"/>
              </a:ext>
            </a:extLst>
          </p:cNvPr>
          <p:cNvSpPr/>
          <p:nvPr/>
        </p:nvSpPr>
        <p:spPr>
          <a:xfrm>
            <a:off x="640079" y="2461345"/>
            <a:ext cx="11978641" cy="830997"/>
          </a:xfrm>
          <a:prstGeom prst="rect">
            <a:avLst/>
          </a:prstGeom>
        </p:spPr>
        <p:txBody>
          <a:bodyPr wrap="square">
            <a:spAutoFit/>
          </a:bodyPr>
          <a:lstStyle/>
          <a:p>
            <a:r>
              <a:rPr lang="en-US" altLang="zh-TW" sz="2400" b="1" dirty="0">
                <a:solidFill>
                  <a:srgbClr val="0F6DFF"/>
                </a:solidFill>
                <a:latin typeface="IBM Plex Sans" panose="020B0503050203000203" pitchFamily="34" charset="0"/>
              </a:rPr>
              <a:t>Reduce</a:t>
            </a:r>
            <a:r>
              <a:rPr lang="en-US" altLang="zh-TW" sz="2400" dirty="0">
                <a:latin typeface="IBM Plex Sans" panose="020B0503050203000203" pitchFamily="34" charset="0"/>
              </a:rPr>
              <a:t> operator creates a result of specified data type after going through iterations. It can have many forms in which it can indulge in </a:t>
            </a:r>
            <a:r>
              <a:rPr lang="en-US" altLang="zh-TW" sz="2400" dirty="0">
                <a:solidFill>
                  <a:srgbClr val="0F6DFF"/>
                </a:solidFill>
                <a:latin typeface="IBM Plex Sans" panose="020B0503050203000203" pitchFamily="34" charset="0"/>
              </a:rPr>
              <a:t>in-loop calculations</a:t>
            </a:r>
            <a:r>
              <a:rPr lang="en-US" altLang="zh-TW" sz="2400" dirty="0">
                <a:latin typeface="IBM Plex Sans" panose="020B0503050203000203" pitchFamily="34" charset="0"/>
              </a:rPr>
              <a:t>/</a:t>
            </a:r>
            <a:r>
              <a:rPr lang="en-US" altLang="zh-TW" sz="2400" dirty="0">
                <a:solidFill>
                  <a:srgbClr val="0F6DFF"/>
                </a:solidFill>
                <a:latin typeface="IBM Plex Sans" panose="020B0503050203000203" pitchFamily="34" charset="0"/>
              </a:rPr>
              <a:t>assignments</a:t>
            </a:r>
            <a:r>
              <a:rPr lang="en-US" altLang="zh-TW" sz="2400" dirty="0">
                <a:latin typeface="IBM Plex Sans" panose="020B0503050203000203" pitchFamily="34" charset="0"/>
              </a:rPr>
              <a:t>.</a:t>
            </a:r>
            <a:endParaRPr lang="zh-TW" altLang="en-US" sz="2400" dirty="0">
              <a:latin typeface="IBM Plex Sans" panose="020B0503050203000203" pitchFamily="34" charset="0"/>
            </a:endParaRPr>
          </a:p>
        </p:txBody>
      </p:sp>
    </p:spTree>
    <p:extLst>
      <p:ext uri="{BB962C8B-B14F-4D97-AF65-F5344CB8AC3E}">
        <p14:creationId xmlns:p14="http://schemas.microsoft.com/office/powerpoint/2010/main" val="146704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FEF1F6-224B-4A61-89A1-55019BC32466}"/>
              </a:ext>
            </a:extLst>
          </p:cNvPr>
          <p:cNvSpPr/>
          <p:nvPr/>
        </p:nvSpPr>
        <p:spPr>
          <a:xfrm>
            <a:off x="548640" y="2304161"/>
            <a:ext cx="12344400" cy="830997"/>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REPEAT</a:t>
            </a:r>
            <a:r>
              <a:rPr lang="en-US" altLang="zh-TW" sz="2400" dirty="0">
                <a:latin typeface="IBM Plex Sans" panose="020B0503050203000203" pitchFamily="34" charset="0"/>
              </a:rPr>
              <a:t> which can be used to repeating output. This can be effectively used in some of the scenario and reduce LOOPs and lines of code.</a:t>
            </a:r>
            <a:endParaRPr lang="zh-TW" altLang="en-US" sz="2400" dirty="0">
              <a:latin typeface="IBM Plex Sans" panose="020B0503050203000203" pitchFamily="34" charset="0"/>
            </a:endParaRPr>
          </a:p>
        </p:txBody>
      </p:sp>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Repeating Values</a:t>
            </a:r>
            <a:br>
              <a:rPr lang="en-US" altLang="zh-TW" b="1" dirty="0"/>
            </a:b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1239756" y="2788920"/>
            <a:ext cx="8275320" cy="260604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10" name="矩形 9">
            <a:extLst>
              <a:ext uri="{FF2B5EF4-FFF2-40B4-BE49-F238E27FC236}">
                <a16:creationId xmlns:a16="http://schemas.microsoft.com/office/drawing/2014/main" id="{E8207BD8-513B-4BD1-8D01-6C9FEAF482E9}"/>
              </a:ext>
            </a:extLst>
          </p:cNvPr>
          <p:cNvSpPr/>
          <p:nvPr/>
        </p:nvSpPr>
        <p:spPr>
          <a:xfrm>
            <a:off x="640080" y="3154680"/>
            <a:ext cx="9804574" cy="4093428"/>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Repeating Values - Variant 2</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TYPE string.</a:t>
            </a:r>
          </a:p>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lv_counter</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 '1'.</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b="1" dirty="0">
                <a:solidFill>
                  <a:srgbClr val="00CC99"/>
                </a:solidFill>
                <a:latin typeface="IBM Plex Sans" panose="020B0503050203000203" pitchFamily="34" charset="0"/>
                <a:ea typeface="細明體" panose="02020509000000000000" pitchFamily="49" charset="-120"/>
              </a:rPr>
              <a:t>DO </a:t>
            </a:r>
            <a:r>
              <a:rPr lang="en-US" altLang="zh-TW" sz="2000" b="1" dirty="0">
                <a:solidFill>
                  <a:srgbClr val="92D050"/>
                </a:solidFill>
                <a:latin typeface="IBM Plex Sans" panose="020B0503050203000203" pitchFamily="34" charset="0"/>
                <a:ea typeface="細明體" panose="02020509000000000000" pitchFamily="49" charset="-120"/>
              </a:rPr>
              <a:t>8</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TIMES</a:t>
            </a:r>
            <a:r>
              <a:rPr lang="en-US" altLang="zh-TW" sz="2000" dirty="0">
                <a:solidFill>
                  <a:schemeClr val="bg2"/>
                </a:solidFill>
                <a:latin typeface="IBM Plex Sans" panose="020B0503050203000203" pitchFamily="34" charset="0"/>
                <a:ea typeface="細明體" panose="02020509000000000000" pitchFamily="49" charset="-120"/>
              </a:rPr>
              <a:t>.  </a:t>
            </a:r>
          </a:p>
          <a:p>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&amp;&amp; '_'.</a:t>
            </a:r>
          </a:p>
          <a:p>
            <a:r>
              <a:rPr lang="en-US" altLang="zh-TW" sz="2000" b="1" dirty="0">
                <a:solidFill>
                  <a:srgbClr val="00CC99"/>
                </a:solidFill>
                <a:latin typeface="IBM Plex Sans" panose="020B0503050203000203" pitchFamily="34" charset="0"/>
                <a:ea typeface="細明體" panose="02020509000000000000" pitchFamily="49" charset="-120"/>
              </a:rPr>
              <a:t>ENDDO</a:t>
            </a:r>
            <a:r>
              <a:rPr lang="en-US" altLang="zh-TW" sz="2000" dirty="0">
                <a:solidFill>
                  <a:schemeClr val="bg2"/>
                </a:solidFill>
                <a:latin typeface="IBM Plex Sans" panose="020B0503050203000203" pitchFamily="34" charset="0"/>
                <a:ea typeface="細明體" panose="02020509000000000000" pitchFamily="49" charset="-120"/>
              </a:rPr>
              <a:t>.</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&amp;&amp; '10'.</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WRITE: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tx2">
                    <a:lumMod val="25000"/>
                  </a:schemeClr>
                </a:solidFill>
                <a:latin typeface="IBM Plex Sans" panose="020B0503050203000203" pitchFamily="34" charset="0"/>
                <a:ea typeface="細明體" panose="02020509000000000000" pitchFamily="49" charset="-120"/>
              </a:rPr>
              <a:t>1________10</a:t>
            </a:r>
            <a:endParaRPr lang="en-US" altLang="zh-TW" sz="2000" dirty="0">
              <a:solidFill>
                <a:schemeClr val="bg2"/>
              </a:solidFill>
              <a:latin typeface="IBM Plex Sans" panose="020B0503050203000203" pitchFamily="34" charset="0"/>
              <a:ea typeface="細明體" panose="02020509000000000000" pitchFamily="49" charset="-120"/>
            </a:endParaRPr>
          </a:p>
        </p:txBody>
      </p:sp>
      <p:sp>
        <p:nvSpPr>
          <p:cNvPr id="11" name="文字方塊 10">
            <a:extLst>
              <a:ext uri="{FF2B5EF4-FFF2-40B4-BE49-F238E27FC236}">
                <a16:creationId xmlns:a16="http://schemas.microsoft.com/office/drawing/2014/main" id="{C311AEFC-9F4A-D562-B6F0-B7FB2F534E18}"/>
              </a:ext>
            </a:extLst>
          </p:cNvPr>
          <p:cNvSpPr txBox="1"/>
          <p:nvPr/>
        </p:nvSpPr>
        <p:spPr>
          <a:xfrm>
            <a:off x="9875519" y="3313088"/>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2415214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REDUCE  Operator</a:t>
            </a:r>
            <a:r>
              <a:rPr lang="zh-TW" altLang="en-US" sz="2800" b="1" dirty="0"/>
              <a:t> </a:t>
            </a:r>
            <a:r>
              <a:rPr lang="en-US" altLang="zh-TW" sz="2800" b="1" dirty="0"/>
              <a:t>-2</a:t>
            </a:r>
            <a:r>
              <a:rPr lang="zh-TW" altLang="en-US" sz="2800" b="1" dirty="0"/>
              <a:t> </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49040" y="91440"/>
            <a:ext cx="10789920" cy="7477111"/>
          </a:xfr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rPr>
              <a:t>"REDUCE operator iterates and produces result of specified data type</a:t>
            </a:r>
            <a:b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rPr>
            </a:br>
            <a:endPar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endParaRPr>
          </a:p>
          <a:p>
            <a:r>
              <a:rPr lang="en-US" altLang="zh-TW" sz="2200" dirty="0">
                <a:solidFill>
                  <a:schemeClr val="bg2"/>
                </a:solidFill>
                <a:latin typeface="IBM Plex Sans" panose="020B0503050203000203" pitchFamily="34" charset="0"/>
                <a:ea typeface="細明體" panose="02020509000000000000" pitchFamily="49" charset="-120"/>
                <a:cs typeface="+mn-cs"/>
              </a:rPr>
              <a:t>TYPES : BEGIN OF lty_value,</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field1 TYPE i,</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field2 TYPE i,</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END OF lty_value,</a:t>
            </a:r>
            <a:br>
              <a:rPr lang="en-US" altLang="zh-TW" sz="2200" dirty="0">
                <a:solidFill>
                  <a:schemeClr val="bg2"/>
                </a:solidFill>
                <a:latin typeface="IBM Plex Sans" panose="020B0503050203000203" pitchFamily="34" charset="0"/>
                <a:ea typeface="細明體" panose="02020509000000000000" pitchFamily="49" charset="-120"/>
                <a:cs typeface="+mn-cs"/>
              </a:rPr>
            </a:b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ltty_value  TYPE STANDARD TABLE OF lty_value WITH EMPTY KEY,</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ltty_field2 TYPE STANDARD TABLE OF i WITH EMPTY KEY.</a:t>
            </a:r>
            <a:br>
              <a:rPr lang="en-US" altLang="zh-TW" sz="2200" dirty="0">
                <a:solidFill>
                  <a:schemeClr val="bg2"/>
                </a:solidFill>
                <a:latin typeface="IBM Plex Sans" panose="020B0503050203000203" pitchFamily="34" charset="0"/>
                <a:ea typeface="細明體" panose="02020509000000000000" pitchFamily="49" charset="-120"/>
                <a:cs typeface="+mn-cs"/>
              </a:rPr>
            </a:b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DATA(lt_values) = VALUE ltty_value(</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field1 = 1 field2 = 2 )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field1 = 3 field2 = 4 )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field1 = 5 field2 = 6 )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field1 = 5 field2 = 7 )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WRITE : / 'Data : '.</a:t>
            </a:r>
          </a:p>
          <a:p>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LOOP AT lt_values ASSIGNING FIELD-SYMBOL(&lt;lfs_value&gt;).</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WRITE : / &lt;lfs_value&gt;-field1, space ,&lt;lfs_value&gt;-field2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ENDLOOP.</a:t>
            </a:r>
            <a:endParaRPr lang="zh-TW" altLang="en-US" sz="2200" dirty="0">
              <a:solidFill>
                <a:schemeClr val="bg2"/>
              </a:solidFill>
              <a:latin typeface="IBM Plex Sans" panose="020B0503050203000203" pitchFamily="34" charset="0"/>
              <a:ea typeface="細明體" panose="02020509000000000000" pitchFamily="49" charset="-120"/>
              <a:cs typeface="+mn-cs"/>
            </a:endParaRPr>
          </a:p>
        </p:txBody>
      </p:sp>
      <p:sp>
        <p:nvSpPr>
          <p:cNvPr id="4" name="文字方塊 3">
            <a:extLst>
              <a:ext uri="{FF2B5EF4-FFF2-40B4-BE49-F238E27FC236}">
                <a16:creationId xmlns:a16="http://schemas.microsoft.com/office/drawing/2014/main" id="{75E39107-323A-E5E3-115D-C99D200368B7}"/>
              </a:ext>
            </a:extLst>
          </p:cNvPr>
          <p:cNvSpPr txBox="1"/>
          <p:nvPr/>
        </p:nvSpPr>
        <p:spPr>
          <a:xfrm>
            <a:off x="13441680" y="22860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2783262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716000" cy="802392"/>
          </a:xfrm>
        </p:spPr>
        <p:txBody>
          <a:bodyPr vert="horz" lIns="0" tIns="0" rIns="0" bIns="0" rtlCol="0" anchor="t">
            <a:noAutofit/>
          </a:bodyPr>
          <a:lstStyle/>
          <a:p>
            <a:r>
              <a:rPr lang="en-US" altLang="zh-TW" b="1" dirty="0"/>
              <a:t>REDUCE  Operator</a:t>
            </a:r>
            <a:r>
              <a:rPr lang="zh-TW" altLang="en-US" b="1" dirty="0"/>
              <a:t> </a:t>
            </a:r>
            <a:r>
              <a:rPr lang="en-US" altLang="zh-TW" b="1" dirty="0"/>
              <a:t>-</a:t>
            </a:r>
            <a:r>
              <a:rPr lang="zh-TW" altLang="en-US" b="1" dirty="0"/>
              <a:t> </a:t>
            </a:r>
            <a:r>
              <a:rPr lang="en-US" altLang="zh-TW" b="1" dirty="0"/>
              <a:t>3</a:t>
            </a: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br>
              <a:rPr lang="en-US" altLang="zh-TW"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4E330EF5-921A-437D-BCCE-07BB0D6F7687}"/>
              </a:ext>
            </a:extLst>
          </p:cNvPr>
          <p:cNvSpPr/>
          <p:nvPr/>
        </p:nvSpPr>
        <p:spPr>
          <a:xfrm>
            <a:off x="640080" y="2355116"/>
            <a:ext cx="13121640" cy="3139321"/>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 Variant 1 : REDUCE - FOR - WHERE - used here for counting</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WRITE : / 'Count where field1 is 5'.</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DATA(</a:t>
            </a:r>
            <a:r>
              <a:rPr lang="en-US" altLang="zh-TW" sz="2200" dirty="0" err="1">
                <a:solidFill>
                  <a:schemeClr val="accent3">
                    <a:lumMod val="20000"/>
                    <a:lumOff val="80000"/>
                  </a:schemeClr>
                </a:solidFill>
                <a:latin typeface="IBM Plex Sans" panose="020B0503050203000203" pitchFamily="34" charset="0"/>
                <a:ea typeface="細明體" panose="02020509000000000000" pitchFamily="49" charset="-120"/>
              </a:rPr>
              <a:t>lv_count</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b="1" dirty="0">
                <a:solidFill>
                  <a:srgbClr val="FFC000"/>
                </a:solidFill>
                <a:latin typeface="IBM Plex Sans" panose="020B0503050203000203" pitchFamily="34" charset="0"/>
                <a:ea typeface="細明體" panose="02020509000000000000" pitchFamily="49" charset="-120"/>
              </a:rPr>
              <a:t>REDUCE </a:t>
            </a:r>
            <a:r>
              <a:rPr lang="en-US" altLang="zh-TW" sz="2200" b="1" dirty="0" err="1">
                <a:solidFill>
                  <a:srgbClr val="FFC000"/>
                </a:solidFill>
                <a:latin typeface="IBM Plex Sans" panose="020B0503050203000203" pitchFamily="34" charset="0"/>
                <a:ea typeface="細明體" panose="02020509000000000000" pitchFamily="49" charset="-120"/>
              </a:rPr>
              <a:t>i</a:t>
            </a:r>
            <a:r>
              <a:rPr lang="en-US" altLang="zh-TW" sz="2200" dirty="0">
                <a:solidFill>
                  <a:srgbClr val="FFC000"/>
                </a:solidFill>
                <a:latin typeface="IBM Plex Sans" panose="020B0503050203000203" pitchFamily="34" charset="0"/>
                <a:ea typeface="細明體" panose="02020509000000000000" pitchFamily="49" charset="-120"/>
              </a:rPr>
              <a:t>(</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a:solidFill>
                  <a:srgbClr val="FFC000"/>
                </a:solidFill>
                <a:latin typeface="IBM Plex Sans" panose="020B0503050203000203" pitchFamily="34" charset="0"/>
                <a:ea typeface="細明體" panose="02020509000000000000" pitchFamily="49" charset="-120"/>
              </a:rPr>
              <a:t>INIT</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lv_x</a:t>
            </a:r>
            <a:r>
              <a:rPr lang="en-US" altLang="zh-TW" sz="2200" dirty="0">
                <a:solidFill>
                  <a:schemeClr val="bg2"/>
                </a:solidFill>
                <a:latin typeface="IBM Plex Sans" panose="020B0503050203000203" pitchFamily="34" charset="0"/>
                <a:ea typeface="細明體" panose="02020509000000000000" pitchFamily="49" charset="-120"/>
              </a:rPr>
              <a:t> = 0 </a:t>
            </a:r>
          </a:p>
          <a:p>
            <a:r>
              <a:rPr lang="en-US" altLang="zh-TW" sz="2200" b="1"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FOR</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wa_value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a:solidFill>
                  <a:srgbClr val="FFC000"/>
                </a:solidFill>
                <a:latin typeface="IBM Plex Sans" panose="020B0503050203000203" pitchFamily="34" charset="0"/>
                <a:ea typeface="細明體" panose="02020509000000000000" pitchFamily="49" charset="-120"/>
              </a:rPr>
              <a:t>IN</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lt_values</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b="1" dirty="0">
                <a:solidFill>
                  <a:srgbClr val="FFC000"/>
                </a:solidFill>
                <a:latin typeface="IBM Plex Sans" panose="020B0503050203000203" pitchFamily="34" charset="0"/>
                <a:ea typeface="細明體" panose="02020509000000000000" pitchFamily="49" charset="-120"/>
              </a:rPr>
              <a:t>WHERE</a:t>
            </a:r>
            <a:r>
              <a:rPr lang="en-US" altLang="zh-TW" sz="2200" dirty="0">
                <a:solidFill>
                  <a:schemeClr val="bg2"/>
                </a:solidFill>
                <a:latin typeface="IBM Plex Sans" panose="020B0503050203000203" pitchFamily="34" charset="0"/>
                <a:ea typeface="細明體" panose="02020509000000000000" pitchFamily="49" charset="-120"/>
              </a:rPr>
              <a:t> ( field1 = 5 ) </a:t>
            </a:r>
          </a:p>
          <a:p>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a:solidFill>
                  <a:srgbClr val="FFC000"/>
                </a:solidFill>
                <a:latin typeface="IBM Plex Sans" panose="020B0503050203000203" pitchFamily="34" charset="0"/>
                <a:ea typeface="細明體" panose="02020509000000000000" pitchFamily="49" charset="-120"/>
              </a:rPr>
              <a:t>NEXT</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bg2"/>
                </a:solidFill>
                <a:latin typeface="IBM Plex Sans" panose="020B0503050203000203" pitchFamily="34" charset="0"/>
                <a:ea typeface="細明體" panose="02020509000000000000" pitchFamily="49" charset="-120"/>
              </a:rPr>
              <a:t>lv_x</a:t>
            </a:r>
            <a:r>
              <a:rPr lang="en-US" altLang="zh-TW" sz="2200" dirty="0">
                <a:solidFill>
                  <a:schemeClr val="bg2"/>
                </a:solidFill>
                <a:latin typeface="IBM Plex Sans" panose="020B0503050203000203" pitchFamily="34" charset="0"/>
                <a:ea typeface="細明體" panose="02020509000000000000" pitchFamily="49" charset="-120"/>
              </a:rPr>
              <a:t> = </a:t>
            </a:r>
            <a:r>
              <a:rPr lang="en-US" altLang="zh-TW" sz="2200" dirty="0" err="1">
                <a:solidFill>
                  <a:schemeClr val="bg2"/>
                </a:solidFill>
                <a:latin typeface="IBM Plex Sans" panose="020B0503050203000203" pitchFamily="34" charset="0"/>
                <a:ea typeface="細明體" panose="02020509000000000000" pitchFamily="49" charset="-120"/>
              </a:rPr>
              <a:t>lv_x</a:t>
            </a:r>
            <a:r>
              <a:rPr lang="en-US" altLang="zh-TW" sz="2200" dirty="0">
                <a:solidFill>
                  <a:schemeClr val="bg2"/>
                </a:solidFill>
                <a:latin typeface="IBM Plex Sans" panose="020B0503050203000203" pitchFamily="34" charset="0"/>
                <a:ea typeface="細明體" panose="02020509000000000000" pitchFamily="49" charset="-120"/>
              </a:rPr>
              <a:t> + 1 </a:t>
            </a:r>
            <a:r>
              <a:rPr lang="en-US" altLang="zh-TW" sz="2200" dirty="0">
                <a:solidFill>
                  <a:srgbClr val="FFC000"/>
                </a:solidFill>
                <a:latin typeface="IBM Plex Sans" panose="020B0503050203000203" pitchFamily="34" charset="0"/>
                <a:ea typeface="細明體" panose="02020509000000000000" pitchFamily="49" charset="-120"/>
              </a:rPr>
              <a:t>)</a:t>
            </a:r>
            <a:r>
              <a:rPr lang="en-US" altLang="zh-TW" sz="2200" dirty="0">
                <a:solidFill>
                  <a:schemeClr val="bg2"/>
                </a:solidFill>
                <a:latin typeface="IBM Plex Sans" panose="020B0503050203000203" pitchFamily="34" charset="0"/>
                <a:ea typeface="細明體" panose="02020509000000000000" pitchFamily="49" charset="-120"/>
              </a:rPr>
              <a:t>.</a:t>
            </a:r>
            <a:br>
              <a:rPr lang="en-US" altLang="zh-TW" sz="2200" dirty="0">
                <a:solidFill>
                  <a:schemeClr val="bg2"/>
                </a:solidFill>
                <a:latin typeface="IBM Plex Sans" panose="020B0503050203000203" pitchFamily="34" charset="0"/>
                <a:ea typeface="細明體" panose="02020509000000000000" pitchFamily="49" charset="-120"/>
              </a:rPr>
            </a:br>
            <a:endParaRPr lang="en-US" altLang="zh-TW" sz="2200" dirty="0">
              <a:solidFill>
                <a:schemeClr val="bg2"/>
              </a:solidFill>
              <a:latin typeface="IBM Plex Sans" panose="020B0503050203000203" pitchFamily="34" charset="0"/>
              <a:ea typeface="細明體" panose="02020509000000000000" pitchFamily="49" charset="-120"/>
            </a:endParaRPr>
          </a:p>
          <a:p>
            <a:r>
              <a:rPr lang="en-US" altLang="zh-TW" sz="2200" dirty="0">
                <a:solidFill>
                  <a:schemeClr val="bg2"/>
                </a:solidFill>
                <a:latin typeface="IBM Plex Sans" panose="020B0503050203000203" pitchFamily="34" charset="0"/>
                <a:ea typeface="細明體" panose="02020509000000000000" pitchFamily="49" charset="-120"/>
              </a:rPr>
              <a:t>WRITE : / |Count : | &amp; |{ </a:t>
            </a:r>
            <a:r>
              <a:rPr lang="en-US" altLang="zh-TW" sz="2200" dirty="0" err="1">
                <a:solidFill>
                  <a:schemeClr val="accent3">
                    <a:lumMod val="20000"/>
                    <a:lumOff val="80000"/>
                  </a:schemeClr>
                </a:solidFill>
                <a:latin typeface="IBM Plex Sans" panose="020B0503050203000203" pitchFamily="34" charset="0"/>
                <a:ea typeface="細明體" panose="02020509000000000000" pitchFamily="49" charset="-120"/>
              </a:rPr>
              <a:t>lv_count</a:t>
            </a:r>
            <a:r>
              <a:rPr lang="en-US" altLang="zh-TW" sz="2200" dirty="0">
                <a:solidFill>
                  <a:schemeClr val="accent3">
                    <a:lumMod val="20000"/>
                    <a:lumOff val="80000"/>
                  </a:schemeClr>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 . </a:t>
            </a:r>
          </a:p>
        </p:txBody>
      </p:sp>
      <p:sp>
        <p:nvSpPr>
          <p:cNvPr id="5" name="文字方塊 4">
            <a:extLst>
              <a:ext uri="{FF2B5EF4-FFF2-40B4-BE49-F238E27FC236}">
                <a16:creationId xmlns:a16="http://schemas.microsoft.com/office/drawing/2014/main" id="{9BF2B884-E052-097A-67ED-1EEB8345F87D}"/>
              </a:ext>
            </a:extLst>
          </p:cNvPr>
          <p:cNvSpPr txBox="1"/>
          <p:nvPr/>
        </p:nvSpPr>
        <p:spPr>
          <a:xfrm>
            <a:off x="12664440" y="24678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226981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REDUCE  Operator</a:t>
            </a:r>
            <a:r>
              <a:rPr lang="zh-TW" altLang="en-US" sz="2800" b="1" dirty="0"/>
              <a:t> </a:t>
            </a:r>
            <a:r>
              <a:rPr lang="en-US" altLang="zh-TW" sz="2800" b="1" dirty="0"/>
              <a:t>-4</a:t>
            </a:r>
            <a:r>
              <a:rPr lang="zh-TW" altLang="en-US" sz="2800" b="1" dirty="0"/>
              <a:t> </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951112" y="320040"/>
            <a:ext cx="10352922" cy="7121630"/>
          </a:xfr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Variant 2 : Concatenating row values</a:t>
            </a:r>
            <a:b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WRITE : / 'Variant 2 : Concatenating row values'.</a:t>
            </a:r>
            <a:br>
              <a:rPr lang="en-US" altLang="zh-TW" sz="2200" dirty="0">
                <a:solidFill>
                  <a:schemeClr val="bg2"/>
                </a:solidFill>
                <a:latin typeface="IBM Plex Sans" panose="020B0503050203000203" pitchFamily="34" charset="0"/>
                <a:ea typeface="細明體" panose="02020509000000000000" pitchFamily="49" charset="-120"/>
                <a:cs typeface="+mn-cs"/>
              </a:rPr>
            </a:br>
            <a:endParaRPr lang="en-US" altLang="zh-TW" sz="2200" dirty="0">
              <a:solidFill>
                <a:schemeClr val="bg2"/>
              </a:solidFill>
              <a:latin typeface="IBM Plex Sans" panose="020B0503050203000203" pitchFamily="34" charset="0"/>
              <a:ea typeface="細明體" panose="02020509000000000000" pitchFamily="49" charset="-120"/>
              <a:cs typeface="+mn-cs"/>
            </a:endParaRPr>
          </a:p>
          <a:p>
            <a:r>
              <a:rPr lang="en-US" altLang="zh-TW" sz="2200" dirty="0">
                <a:solidFill>
                  <a:schemeClr val="bg2"/>
                </a:solidFill>
                <a:latin typeface="IBM Plex Sans" panose="020B0503050203000203" pitchFamily="34" charset="0"/>
                <a:ea typeface="細明體" panose="02020509000000000000" pitchFamily="49" charset="-120"/>
                <a:cs typeface="+mn-cs"/>
              </a:rPr>
              <a:t>TYPES : BEGIN OF lty_alphabet,</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letter TYPE c,</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END OF lty_alphabet,</a:t>
            </a:r>
            <a:br>
              <a:rPr lang="en-US" altLang="zh-TW" sz="2200" dirty="0">
                <a:solidFill>
                  <a:schemeClr val="bg2"/>
                </a:solidFill>
                <a:latin typeface="IBM Plex Sans" panose="020B0503050203000203" pitchFamily="34" charset="0"/>
                <a:ea typeface="細明體" panose="02020509000000000000" pitchFamily="49" charset="-120"/>
                <a:cs typeface="+mn-cs"/>
              </a:rPr>
            </a:b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ltty_alphabet TYPE STANDARD TABLE OF lty_alphabet WITH EMPTY KEY.</a:t>
            </a:r>
          </a:p>
          <a:p>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DATA(</a:t>
            </a:r>
            <a:r>
              <a:rPr lang="en-US" altLang="zh-TW" sz="2200" dirty="0">
                <a:solidFill>
                  <a:schemeClr val="accent5">
                    <a:lumMod val="60000"/>
                    <a:lumOff val="40000"/>
                  </a:schemeClr>
                </a:solidFill>
                <a:latin typeface="IBM Plex Sans" panose="020B0503050203000203" pitchFamily="34" charset="0"/>
                <a:ea typeface="細明體" panose="02020509000000000000" pitchFamily="49" charset="-120"/>
                <a:cs typeface="+mn-cs"/>
              </a:rPr>
              <a:t>lt_alpha</a:t>
            </a:r>
            <a:r>
              <a:rPr lang="en-US" altLang="zh-TW" sz="2200" dirty="0">
                <a:solidFill>
                  <a:schemeClr val="bg2"/>
                </a:solidFill>
                <a:latin typeface="IBM Plex Sans" panose="020B0503050203000203" pitchFamily="34" charset="0"/>
                <a:ea typeface="細明體" panose="02020509000000000000" pitchFamily="49" charset="-120"/>
                <a:cs typeface="+mn-cs"/>
              </a:rPr>
              <a:t>) = VALUE ltty_alphabet(</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letter = 'A'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letter = 'B'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letter = 'C'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 letter = 'D'  ) ).</a:t>
            </a:r>
            <a:br>
              <a:rPr lang="en-US" altLang="zh-TW" sz="2200" dirty="0">
                <a:solidFill>
                  <a:schemeClr val="bg2"/>
                </a:solidFill>
                <a:latin typeface="IBM Plex Sans" panose="020B0503050203000203" pitchFamily="34" charset="0"/>
                <a:ea typeface="細明體" panose="02020509000000000000" pitchFamily="49" charset="-120"/>
                <a:cs typeface="+mn-cs"/>
              </a:rPr>
            </a:b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DATA(lv_letters) = </a:t>
            </a:r>
            <a:r>
              <a:rPr lang="en-US" altLang="zh-TW" sz="2200" b="1" dirty="0">
                <a:solidFill>
                  <a:srgbClr val="FFC000"/>
                </a:solidFill>
                <a:latin typeface="IBM Plex Sans" panose="020B0503050203000203" pitchFamily="34" charset="0"/>
                <a:ea typeface="細明體" panose="02020509000000000000" pitchFamily="49" charset="-120"/>
                <a:cs typeface="+mn-cs"/>
              </a:rPr>
              <a:t>REDUCE string</a:t>
            </a:r>
            <a:r>
              <a:rPr lang="en-US" altLang="zh-TW" sz="2200" dirty="0">
                <a:solidFill>
                  <a:srgbClr val="FFC000"/>
                </a:solidFill>
                <a:latin typeface="IBM Plex Sans" panose="020B0503050203000203" pitchFamily="34" charset="0"/>
                <a:ea typeface="細明體" panose="02020509000000000000" pitchFamily="49" charset="-120"/>
                <a:cs typeface="+mn-cs"/>
              </a:rPr>
              <a:t>(</a:t>
            </a: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rgbClr val="FFC000"/>
                </a:solidFill>
                <a:latin typeface="IBM Plex Sans" panose="020B0503050203000203" pitchFamily="34" charset="0"/>
                <a:ea typeface="細明體" panose="02020509000000000000" pitchFamily="49" charset="-120"/>
                <a:cs typeface="+mn-cs"/>
              </a:rPr>
              <a:t>INIT</a:t>
            </a:r>
            <a:r>
              <a:rPr lang="en-US" altLang="zh-TW" sz="2200" dirty="0">
                <a:solidFill>
                  <a:schemeClr val="bg2"/>
                </a:solidFill>
                <a:latin typeface="IBM Plex Sans" panose="020B0503050203000203" pitchFamily="34" charset="0"/>
                <a:ea typeface="細明體" panose="02020509000000000000" pitchFamily="49" charset="-120"/>
                <a:cs typeface="+mn-cs"/>
              </a:rPr>
              <a:t> lv_y = '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b="1" dirty="0">
                <a:solidFill>
                  <a:srgbClr val="FFC000"/>
                </a:solidFill>
                <a:latin typeface="IBM Plex Sans" panose="020B0503050203000203" pitchFamily="34" charset="0"/>
                <a:ea typeface="細明體" panose="02020509000000000000" pitchFamily="49" charset="-120"/>
                <a:cs typeface="+mn-cs"/>
              </a:rPr>
              <a:t>FOR</a:t>
            </a: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err="1">
                <a:solidFill>
                  <a:schemeClr val="bg2"/>
                </a:solidFill>
                <a:latin typeface="IBM Plex Sans" panose="020B0503050203000203" pitchFamily="34" charset="0"/>
                <a:ea typeface="細明體" panose="02020509000000000000" pitchFamily="49" charset="-120"/>
                <a:cs typeface="+mn-cs"/>
              </a:rPr>
              <a:t>wa_alpha</a:t>
            </a: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rgbClr val="FFC000"/>
                </a:solidFill>
                <a:latin typeface="IBM Plex Sans" panose="020B0503050203000203" pitchFamily="34" charset="0"/>
                <a:ea typeface="細明體" panose="02020509000000000000" pitchFamily="49" charset="-120"/>
                <a:cs typeface="+mn-cs"/>
              </a:rPr>
              <a:t>IN</a:t>
            </a: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chemeClr val="accent5">
                    <a:lumMod val="60000"/>
                    <a:lumOff val="40000"/>
                  </a:schemeClr>
                </a:solidFill>
                <a:latin typeface="IBM Plex Sans" panose="020B0503050203000203" pitchFamily="34" charset="0"/>
                <a:ea typeface="細明體" panose="02020509000000000000" pitchFamily="49" charset="-120"/>
                <a:cs typeface="+mn-cs"/>
              </a:rPr>
              <a:t>lt_alpha</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rgbClr val="FFC000"/>
                </a:solidFill>
                <a:latin typeface="IBM Plex Sans" panose="020B0503050203000203" pitchFamily="34" charset="0"/>
                <a:ea typeface="細明體" panose="02020509000000000000" pitchFamily="49" charset="-120"/>
                <a:cs typeface="+mn-cs"/>
              </a:rPr>
              <a:t>NEXT</a:t>
            </a:r>
            <a:r>
              <a:rPr lang="en-US" altLang="zh-TW" sz="2200" dirty="0">
                <a:solidFill>
                  <a:schemeClr val="bg2"/>
                </a:solidFill>
                <a:latin typeface="IBM Plex Sans" panose="020B0503050203000203" pitchFamily="34" charset="0"/>
                <a:ea typeface="細明體" panose="02020509000000000000" pitchFamily="49" charset="-120"/>
                <a:cs typeface="+mn-cs"/>
              </a:rPr>
              <a:t> lv_y = |{ lv_y }| &amp; |{ wa_alpha-letter }| </a:t>
            </a:r>
            <a:r>
              <a:rPr lang="en-US" altLang="zh-TW" sz="2200" dirty="0">
                <a:solidFill>
                  <a:srgbClr val="FFC000"/>
                </a:solidFill>
                <a:latin typeface="IBM Plex Sans" panose="020B0503050203000203" pitchFamily="34" charset="0"/>
                <a:ea typeface="細明體" panose="02020509000000000000" pitchFamily="49" charset="-120"/>
                <a:cs typeface="+mn-cs"/>
              </a:rPr>
              <a:t>)</a:t>
            </a:r>
            <a:r>
              <a:rPr lang="en-US" altLang="zh-TW" sz="2200" dirty="0">
                <a:solidFill>
                  <a:schemeClr val="bg2"/>
                </a:solidFill>
                <a:latin typeface="IBM Plex Sans" panose="020B0503050203000203" pitchFamily="34" charset="0"/>
                <a:ea typeface="細明體" panose="02020509000000000000" pitchFamily="49" charset="-120"/>
                <a:cs typeface="+mn-cs"/>
              </a:rPr>
              <a:t>.</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WRITE : / lv_letters. </a:t>
            </a:r>
            <a:endParaRPr lang="zh-TW" altLang="en-US" sz="2200" dirty="0">
              <a:solidFill>
                <a:schemeClr val="bg2"/>
              </a:solidFill>
              <a:latin typeface="IBM Plex Sans" panose="020B0503050203000203" pitchFamily="34" charset="0"/>
              <a:ea typeface="細明體" panose="02020509000000000000" pitchFamily="49" charset="-120"/>
              <a:cs typeface="+mn-cs"/>
            </a:endParaRPr>
          </a:p>
        </p:txBody>
      </p:sp>
      <p:sp>
        <p:nvSpPr>
          <p:cNvPr id="4" name="文字方塊 3">
            <a:extLst>
              <a:ext uri="{FF2B5EF4-FFF2-40B4-BE49-F238E27FC236}">
                <a16:creationId xmlns:a16="http://schemas.microsoft.com/office/drawing/2014/main" id="{B46C9AD0-91A8-7A9A-1701-159651DC15E9}"/>
              </a:ext>
            </a:extLst>
          </p:cNvPr>
          <p:cNvSpPr txBox="1"/>
          <p:nvPr/>
        </p:nvSpPr>
        <p:spPr>
          <a:xfrm>
            <a:off x="13141896" y="51206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5" name="文字方塊 4">
            <a:extLst>
              <a:ext uri="{FF2B5EF4-FFF2-40B4-BE49-F238E27FC236}">
                <a16:creationId xmlns:a16="http://schemas.microsoft.com/office/drawing/2014/main" id="{AD1F4816-35B4-5F20-64B9-8FEB22E3AA62}"/>
              </a:ext>
            </a:extLst>
          </p:cNvPr>
          <p:cNvSpPr txBox="1"/>
          <p:nvPr/>
        </p:nvSpPr>
        <p:spPr>
          <a:xfrm>
            <a:off x="11612880" y="7041356"/>
            <a:ext cx="2834640" cy="868204"/>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       A       B       C       D</a:t>
            </a:r>
          </a:p>
        </p:txBody>
      </p:sp>
    </p:spTree>
    <p:extLst>
      <p:ext uri="{BB962C8B-B14F-4D97-AF65-F5344CB8AC3E}">
        <p14:creationId xmlns:p14="http://schemas.microsoft.com/office/powerpoint/2010/main" val="352824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REDUCE  Operator</a:t>
            </a:r>
            <a:r>
              <a:rPr lang="zh-TW" altLang="en-US" sz="2800" b="1" dirty="0"/>
              <a:t> </a:t>
            </a:r>
            <a:r>
              <a:rPr lang="en-US" altLang="zh-TW" sz="2800" b="1" dirty="0"/>
              <a:t>-5</a:t>
            </a:r>
            <a:r>
              <a:rPr lang="zh-TW" altLang="en-US" sz="2800" b="1" dirty="0"/>
              <a:t> </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951112" y="326903"/>
            <a:ext cx="10352922" cy="6487610"/>
          </a:xfr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Variant 3 : Adding row values</a:t>
            </a:r>
          </a:p>
          <a:p>
            <a:r>
              <a:rPr lang="en-US" altLang="zh-TW" sz="2200" dirty="0">
                <a:solidFill>
                  <a:schemeClr val="bg2"/>
                </a:solidFill>
                <a:latin typeface="IBM Plex Sans" panose="020B0503050203000203" pitchFamily="34" charset="0"/>
                <a:ea typeface="細明體" panose="02020509000000000000" pitchFamily="49" charset="-120"/>
                <a:cs typeface="+mn-cs"/>
              </a:rPr>
              <a:t>WRITE : / 'Variant 3 : Adding row values'.</a:t>
            </a:r>
            <a:br>
              <a:rPr lang="en-US" altLang="zh-TW" sz="2200" dirty="0">
                <a:solidFill>
                  <a:schemeClr val="bg2"/>
                </a:solidFill>
                <a:latin typeface="IBM Plex Sans" panose="020B0503050203000203" pitchFamily="34" charset="0"/>
                <a:ea typeface="細明體" panose="02020509000000000000" pitchFamily="49" charset="-120"/>
                <a:cs typeface="+mn-cs"/>
              </a:rPr>
            </a:br>
            <a:endParaRPr lang="en-US" altLang="zh-TW" sz="2200" dirty="0">
              <a:solidFill>
                <a:schemeClr val="bg2"/>
              </a:solidFill>
              <a:latin typeface="IBM Plex Sans" panose="020B0503050203000203" pitchFamily="34" charset="0"/>
              <a:ea typeface="細明體" panose="02020509000000000000" pitchFamily="49" charset="-120"/>
              <a:cs typeface="+mn-cs"/>
            </a:endParaRPr>
          </a:p>
          <a:p>
            <a:r>
              <a:rPr lang="en-US" altLang="zh-TW" sz="2200" dirty="0">
                <a:solidFill>
                  <a:schemeClr val="bg2"/>
                </a:solidFill>
                <a:latin typeface="IBM Plex Sans" panose="020B0503050203000203" pitchFamily="34" charset="0"/>
                <a:ea typeface="細明體" panose="02020509000000000000" pitchFamily="49" charset="-120"/>
                <a:cs typeface="+mn-cs"/>
              </a:rPr>
              <a:t>DATA(lv_sum) = </a:t>
            </a:r>
            <a:r>
              <a:rPr lang="en-US" altLang="zh-TW" sz="2200" b="1" dirty="0">
                <a:solidFill>
                  <a:srgbClr val="FFC000"/>
                </a:solidFill>
                <a:latin typeface="IBM Plex Sans" panose="020B0503050203000203" pitchFamily="34" charset="0"/>
                <a:ea typeface="細明體" panose="02020509000000000000" pitchFamily="49" charset="-120"/>
                <a:cs typeface="+mn-cs"/>
              </a:rPr>
              <a:t>REDUCE i</a:t>
            </a:r>
            <a:r>
              <a:rPr lang="en-US" altLang="zh-TW" sz="2200" dirty="0">
                <a:solidFill>
                  <a:srgbClr val="FFC000"/>
                </a:solidFill>
                <a:latin typeface="IBM Plex Sans" panose="020B0503050203000203" pitchFamily="34" charset="0"/>
                <a:ea typeface="細明體" panose="02020509000000000000" pitchFamily="49" charset="-120"/>
                <a:cs typeface="+mn-cs"/>
              </a:rPr>
              <a:t>(</a:t>
            </a: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rgbClr val="FFC000"/>
                </a:solidFill>
                <a:latin typeface="IBM Plex Sans" panose="020B0503050203000203" pitchFamily="34" charset="0"/>
                <a:ea typeface="細明體" panose="02020509000000000000" pitchFamily="49" charset="-120"/>
                <a:cs typeface="+mn-cs"/>
              </a:rPr>
              <a:t>INIT</a:t>
            </a:r>
            <a:r>
              <a:rPr lang="en-US" altLang="zh-TW" sz="2200" dirty="0">
                <a:solidFill>
                  <a:schemeClr val="bg2"/>
                </a:solidFill>
                <a:latin typeface="IBM Plex Sans" panose="020B0503050203000203" pitchFamily="34" charset="0"/>
                <a:ea typeface="細明體" panose="02020509000000000000" pitchFamily="49" charset="-120"/>
                <a:cs typeface="+mn-cs"/>
              </a:rPr>
              <a:t> lv_z = 0</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b="1" dirty="0">
                <a:solidFill>
                  <a:srgbClr val="FFC000"/>
                </a:solidFill>
                <a:latin typeface="IBM Plex Sans" panose="020B0503050203000203" pitchFamily="34" charset="0"/>
                <a:ea typeface="細明體" panose="02020509000000000000" pitchFamily="49" charset="-120"/>
                <a:cs typeface="+mn-cs"/>
              </a:rPr>
              <a:t>FOR</a:t>
            </a:r>
            <a:r>
              <a:rPr lang="en-US" altLang="zh-TW" sz="2200" dirty="0">
                <a:solidFill>
                  <a:schemeClr val="bg2"/>
                </a:solidFill>
                <a:latin typeface="IBM Plex Sans" panose="020B0503050203000203" pitchFamily="34" charset="0"/>
                <a:ea typeface="細明體" panose="02020509000000000000" pitchFamily="49" charset="-120"/>
                <a:cs typeface="+mn-cs"/>
              </a:rPr>
              <a:t> lwa_value1  </a:t>
            </a:r>
            <a:r>
              <a:rPr lang="en-US" altLang="zh-TW" sz="2200" b="1" dirty="0">
                <a:solidFill>
                  <a:srgbClr val="FFC000"/>
                </a:solidFill>
                <a:latin typeface="IBM Plex Sans" panose="020B0503050203000203" pitchFamily="34" charset="0"/>
                <a:ea typeface="細明體" panose="02020509000000000000" pitchFamily="49" charset="-120"/>
                <a:cs typeface="+mn-cs"/>
              </a:rPr>
              <a:t>IN</a:t>
            </a:r>
            <a:r>
              <a:rPr lang="en-US" altLang="zh-TW" sz="2200" dirty="0">
                <a:solidFill>
                  <a:schemeClr val="bg2"/>
                </a:solidFill>
                <a:latin typeface="IBM Plex Sans" panose="020B0503050203000203" pitchFamily="34" charset="0"/>
                <a:ea typeface="細明體" panose="02020509000000000000" pitchFamily="49" charset="-120"/>
                <a:cs typeface="+mn-cs"/>
              </a:rPr>
              <a:t> lt_values</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rgbClr val="FFC000"/>
                </a:solidFill>
                <a:latin typeface="IBM Plex Sans" panose="020B0503050203000203" pitchFamily="34" charset="0"/>
                <a:ea typeface="細明體" panose="02020509000000000000" pitchFamily="49" charset="-120"/>
                <a:cs typeface="+mn-cs"/>
              </a:rPr>
              <a:t>NEXT</a:t>
            </a:r>
            <a:r>
              <a:rPr lang="en-US" altLang="zh-TW" sz="2200" dirty="0">
                <a:solidFill>
                  <a:schemeClr val="bg2"/>
                </a:solidFill>
                <a:latin typeface="IBM Plex Sans" panose="020B0503050203000203" pitchFamily="34" charset="0"/>
                <a:ea typeface="細明體" panose="02020509000000000000" pitchFamily="49" charset="-120"/>
                <a:cs typeface="+mn-cs"/>
              </a:rPr>
              <a:t> lv_z = lv_z + lwa_value1-field2</a:t>
            </a:r>
            <a:r>
              <a:rPr lang="en-US" altLang="zh-TW" sz="2200" dirty="0">
                <a:solidFill>
                  <a:srgbClr val="FFC000"/>
                </a:solidFill>
                <a:latin typeface="IBM Plex Sans" panose="020B0503050203000203" pitchFamily="34" charset="0"/>
                <a:ea typeface="細明體" panose="02020509000000000000" pitchFamily="49" charset="-120"/>
                <a:cs typeface="+mn-cs"/>
              </a:rPr>
              <a:t> )</a:t>
            </a:r>
            <a:r>
              <a:rPr lang="en-US" altLang="zh-TW" sz="2200" dirty="0">
                <a:solidFill>
                  <a:schemeClr val="bg2"/>
                </a:solidFill>
                <a:latin typeface="IBM Plex Sans" panose="020B0503050203000203" pitchFamily="34" charset="0"/>
                <a:ea typeface="細明體" panose="02020509000000000000" pitchFamily="49" charset="-120"/>
                <a:cs typeface="+mn-cs"/>
              </a:rPr>
              <a:t>.</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WRITE : |Sum of field2 is : | &amp; |{ lv_sum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SKIP.SKIP.</a:t>
            </a:r>
            <a:br>
              <a:rPr lang="en-US" altLang="zh-TW" sz="2200" dirty="0">
                <a:solidFill>
                  <a:schemeClr val="bg2"/>
                </a:solidFill>
                <a:latin typeface="IBM Plex Sans" panose="020B0503050203000203" pitchFamily="34" charset="0"/>
                <a:ea typeface="細明體" panose="02020509000000000000" pitchFamily="49" charset="-120"/>
                <a:cs typeface="+mn-cs"/>
              </a:rPr>
            </a:b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cs typeface="+mn-cs"/>
              </a:rPr>
              <a:t>" Variant 4 : Adding row values with condition</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WRITE : / 'Variant 4 : Adding row values with condition'.</a:t>
            </a:r>
          </a:p>
          <a:p>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DATA(lv_sum_where) = </a:t>
            </a:r>
            <a:r>
              <a:rPr lang="en-US" altLang="zh-TW" sz="2200" b="1" dirty="0">
                <a:solidFill>
                  <a:srgbClr val="FFC000"/>
                </a:solidFill>
                <a:latin typeface="IBM Plex Sans" panose="020B0503050203000203" pitchFamily="34" charset="0"/>
                <a:ea typeface="細明體" panose="02020509000000000000" pitchFamily="49" charset="-120"/>
                <a:cs typeface="+mn-cs"/>
              </a:rPr>
              <a:t>REDUCE i</a:t>
            </a:r>
            <a:r>
              <a:rPr lang="en-US" altLang="zh-TW" sz="2200" dirty="0">
                <a:solidFill>
                  <a:srgbClr val="FFC000"/>
                </a:solidFill>
                <a:latin typeface="IBM Plex Sans" panose="020B0503050203000203" pitchFamily="34" charset="0"/>
                <a:ea typeface="細明體" panose="02020509000000000000" pitchFamily="49" charset="-120"/>
                <a:cs typeface="+mn-cs"/>
              </a:rPr>
              <a:t>( INIT </a:t>
            </a:r>
            <a:r>
              <a:rPr lang="en-US" altLang="zh-TW" sz="2200" dirty="0">
                <a:solidFill>
                  <a:schemeClr val="bg2"/>
                </a:solidFill>
                <a:latin typeface="IBM Plex Sans" panose="020B0503050203000203" pitchFamily="34" charset="0"/>
                <a:ea typeface="細明體" panose="02020509000000000000" pitchFamily="49" charset="-120"/>
                <a:cs typeface="+mn-cs"/>
              </a:rPr>
              <a:t>lv_z = 0</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b="1" dirty="0">
                <a:solidFill>
                  <a:srgbClr val="FFC000"/>
                </a:solidFill>
                <a:latin typeface="IBM Plex Sans" panose="020B0503050203000203" pitchFamily="34" charset="0"/>
                <a:ea typeface="細明體" panose="02020509000000000000" pitchFamily="49" charset="-120"/>
                <a:cs typeface="+mn-cs"/>
              </a:rPr>
              <a:t>FOR</a:t>
            </a:r>
            <a:r>
              <a:rPr lang="en-US" altLang="zh-TW" sz="2200" dirty="0">
                <a:solidFill>
                  <a:schemeClr val="bg2"/>
                </a:solidFill>
                <a:latin typeface="IBM Plex Sans" panose="020B0503050203000203" pitchFamily="34" charset="0"/>
                <a:ea typeface="細明體" panose="02020509000000000000" pitchFamily="49" charset="-120"/>
                <a:cs typeface="+mn-cs"/>
              </a:rPr>
              <a:t> lwa_value1 </a:t>
            </a:r>
            <a:r>
              <a:rPr lang="en-US" altLang="zh-TW" sz="2200" b="1" dirty="0">
                <a:solidFill>
                  <a:srgbClr val="FFC000"/>
                </a:solidFill>
                <a:latin typeface="IBM Plex Sans" panose="020B0503050203000203" pitchFamily="34" charset="0"/>
                <a:ea typeface="細明體" panose="02020509000000000000" pitchFamily="49" charset="-120"/>
                <a:cs typeface="+mn-cs"/>
              </a:rPr>
              <a:t>IN</a:t>
            </a:r>
            <a:r>
              <a:rPr lang="en-US" altLang="zh-TW" sz="2200" dirty="0">
                <a:solidFill>
                  <a:schemeClr val="bg2"/>
                </a:solidFill>
                <a:latin typeface="IBM Plex Sans" panose="020B0503050203000203" pitchFamily="34" charset="0"/>
                <a:ea typeface="細明體" panose="02020509000000000000" pitchFamily="49" charset="-120"/>
                <a:cs typeface="+mn-cs"/>
              </a:rPr>
              <a:t> lt_values</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b="1" dirty="0">
                <a:solidFill>
                  <a:srgbClr val="FFC000"/>
                </a:solidFill>
                <a:latin typeface="IBM Plex Sans" panose="020B0503050203000203" pitchFamily="34" charset="0"/>
                <a:ea typeface="細明體" panose="02020509000000000000" pitchFamily="49" charset="-120"/>
                <a:cs typeface="+mn-cs"/>
              </a:rPr>
              <a:t>WHERE</a:t>
            </a:r>
            <a:r>
              <a:rPr lang="en-US" altLang="zh-TW" sz="2200" dirty="0">
                <a:solidFill>
                  <a:schemeClr val="bg2"/>
                </a:solidFill>
                <a:latin typeface="IBM Plex Sans" panose="020B0503050203000203" pitchFamily="34" charset="0"/>
                <a:ea typeface="細明體" panose="02020509000000000000" pitchFamily="49" charset="-120"/>
                <a:cs typeface="+mn-cs"/>
              </a:rPr>
              <a:t> ( field1 = 5 )</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                                                                 </a:t>
            </a:r>
            <a:r>
              <a:rPr lang="en-US" altLang="zh-TW" sz="2200" dirty="0">
                <a:solidFill>
                  <a:srgbClr val="FFC000"/>
                </a:solidFill>
                <a:latin typeface="IBM Plex Sans" panose="020B0503050203000203" pitchFamily="34" charset="0"/>
                <a:ea typeface="細明體" panose="02020509000000000000" pitchFamily="49" charset="-120"/>
                <a:cs typeface="+mn-cs"/>
              </a:rPr>
              <a:t>NEXT</a:t>
            </a:r>
            <a:r>
              <a:rPr lang="en-US" altLang="zh-TW" sz="2200" dirty="0">
                <a:solidFill>
                  <a:schemeClr val="bg2"/>
                </a:solidFill>
                <a:latin typeface="IBM Plex Sans" panose="020B0503050203000203" pitchFamily="34" charset="0"/>
                <a:ea typeface="細明體" panose="02020509000000000000" pitchFamily="49" charset="-120"/>
                <a:cs typeface="+mn-cs"/>
              </a:rPr>
              <a:t> lv_z = lv_z + lwa_value1-field2 </a:t>
            </a:r>
            <a:r>
              <a:rPr lang="en-US" altLang="zh-TW" sz="2200" dirty="0">
                <a:solidFill>
                  <a:srgbClr val="FFC000"/>
                </a:solidFill>
                <a:latin typeface="IBM Plex Sans" panose="020B0503050203000203" pitchFamily="34" charset="0"/>
                <a:ea typeface="細明體" panose="02020509000000000000" pitchFamily="49" charset="-120"/>
                <a:cs typeface="+mn-cs"/>
              </a:rPr>
              <a:t>)</a:t>
            </a:r>
            <a:r>
              <a:rPr lang="en-US" altLang="zh-TW" sz="2200" dirty="0">
                <a:solidFill>
                  <a:schemeClr val="bg2"/>
                </a:solidFill>
                <a:latin typeface="IBM Plex Sans" panose="020B0503050203000203" pitchFamily="34" charset="0"/>
                <a:ea typeface="細明體" panose="02020509000000000000" pitchFamily="49" charset="-120"/>
                <a:cs typeface="+mn-cs"/>
              </a:rPr>
              <a:t>.</a:t>
            </a:r>
            <a:br>
              <a:rPr lang="en-US" altLang="zh-TW" sz="2200" dirty="0">
                <a:solidFill>
                  <a:schemeClr val="bg2"/>
                </a:solidFill>
                <a:latin typeface="IBM Plex Sans" panose="020B0503050203000203" pitchFamily="34" charset="0"/>
                <a:ea typeface="細明體" panose="02020509000000000000" pitchFamily="49" charset="-120"/>
                <a:cs typeface="+mn-cs"/>
              </a:rPr>
            </a:br>
            <a:r>
              <a:rPr lang="en-US" altLang="zh-TW" sz="2200" dirty="0">
                <a:solidFill>
                  <a:schemeClr val="bg2"/>
                </a:solidFill>
                <a:latin typeface="IBM Plex Sans" panose="020B0503050203000203" pitchFamily="34" charset="0"/>
                <a:ea typeface="細明體" panose="02020509000000000000" pitchFamily="49" charset="-120"/>
                <a:cs typeface="+mn-cs"/>
              </a:rPr>
              <a:t>WRITE : |Sum of field2 is : | &amp; |{ lv_sum_where }|. </a:t>
            </a:r>
            <a:endParaRPr lang="zh-TW" altLang="en-US" sz="2200" dirty="0">
              <a:solidFill>
                <a:schemeClr val="bg2"/>
              </a:solidFill>
              <a:latin typeface="IBM Plex Sans" panose="020B0503050203000203" pitchFamily="34" charset="0"/>
              <a:ea typeface="細明體" panose="02020509000000000000" pitchFamily="49" charset="-120"/>
              <a:cs typeface="+mn-cs"/>
            </a:endParaRPr>
          </a:p>
        </p:txBody>
      </p:sp>
      <p:sp>
        <p:nvSpPr>
          <p:cNvPr id="4" name="文字方塊 3">
            <a:extLst>
              <a:ext uri="{FF2B5EF4-FFF2-40B4-BE49-F238E27FC236}">
                <a16:creationId xmlns:a16="http://schemas.microsoft.com/office/drawing/2014/main" id="{F7BEE369-49BB-F0ED-5C1A-0040030AD456}"/>
              </a:ext>
            </a:extLst>
          </p:cNvPr>
          <p:cNvSpPr txBox="1"/>
          <p:nvPr/>
        </p:nvSpPr>
        <p:spPr>
          <a:xfrm>
            <a:off x="13141896" y="51206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644352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3441680" cy="802392"/>
          </a:xfrm>
        </p:spPr>
        <p:txBody>
          <a:bodyPr vert="horz" lIns="0" tIns="0" rIns="0" bIns="0" rtlCol="0" anchor="t">
            <a:noAutofit/>
          </a:bodyPr>
          <a:lstStyle/>
          <a:p>
            <a:r>
              <a:rPr lang="en-US" altLang="zh-TW" sz="3200" b="1" dirty="0"/>
              <a:t>BASE, CORRESPONDING &amp; MOVE-CORRESPONDING Operators</a:t>
            </a:r>
            <a:r>
              <a:rPr lang="zh-TW" altLang="en-US" sz="3200" b="1" dirty="0"/>
              <a:t> </a:t>
            </a:r>
            <a:r>
              <a:rPr lang="en-US" altLang="zh-TW" sz="3200" b="1" dirty="0"/>
              <a:t>-1</a:t>
            </a:r>
            <a:r>
              <a:rPr lang="zh-TW" altLang="en-US" sz="3200" b="1" dirty="0"/>
              <a:t> </a:t>
            </a:r>
            <a:br>
              <a:rPr lang="en-US" altLang="zh-TW" b="1" dirty="0"/>
            </a:br>
            <a:br>
              <a:rPr lang="en-US" altLang="zh-TW" b="1" dirty="0"/>
            </a:br>
            <a:br>
              <a:rPr lang="en-US" altLang="zh-TW" b="1" dirty="0"/>
            </a:br>
            <a:br>
              <a:rPr lang="en-US" altLang="zh-TW" b="1" dirty="0"/>
            </a:br>
            <a:r>
              <a:rPr lang="en-US" altLang="zh-TW" sz="2400" dirty="0"/>
              <a:t>The </a:t>
            </a:r>
            <a:r>
              <a:rPr lang="en-US" altLang="zh-TW" sz="2400" b="1" dirty="0">
                <a:solidFill>
                  <a:srgbClr val="0F6DFF"/>
                </a:solidFill>
              </a:rPr>
              <a:t>BASE</a:t>
            </a:r>
            <a:r>
              <a:rPr lang="en-US" altLang="zh-TW" sz="2400" dirty="0"/>
              <a:t> operator is used as a baseline for ABAP operations and has multiple uses. </a:t>
            </a:r>
            <a:br>
              <a:rPr lang="en-US" altLang="zh-TW" sz="2400" dirty="0"/>
            </a:br>
            <a:r>
              <a:rPr lang="en-US" altLang="zh-TW" sz="2400" dirty="0"/>
              <a:t>e.g. it can be used for data insertion and baselining when comparing data. </a:t>
            </a:r>
            <a:br>
              <a:rPr lang="en-US" altLang="zh-TW" sz="2400" dirty="0"/>
            </a:br>
            <a:br>
              <a:rPr lang="en-US" altLang="zh-TW" sz="2400" dirty="0"/>
            </a:br>
            <a:r>
              <a:rPr lang="en-US" altLang="zh-TW" sz="2400" dirty="0"/>
              <a:t>With help of </a:t>
            </a:r>
            <a:r>
              <a:rPr lang="en-US" altLang="zh-TW" sz="2400" dirty="0">
                <a:solidFill>
                  <a:srgbClr val="0F6DFF"/>
                </a:solidFill>
              </a:rPr>
              <a:t>CORRESPONDING</a:t>
            </a:r>
            <a:r>
              <a:rPr lang="en-US" altLang="zh-TW" sz="2400" dirty="0"/>
              <a:t> &amp; </a:t>
            </a:r>
            <a:r>
              <a:rPr lang="en-US" altLang="zh-TW" sz="2400" dirty="0">
                <a:solidFill>
                  <a:srgbClr val="0F6DFF"/>
                </a:solidFill>
              </a:rPr>
              <a:t>MOVE-CORRESPONDING</a:t>
            </a:r>
            <a:r>
              <a:rPr lang="en-US" altLang="zh-TW" sz="2400" dirty="0"/>
              <a:t> Operators, data movement and copying is made easier now.</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Tree>
    <p:extLst>
      <p:ext uri="{BB962C8B-B14F-4D97-AF65-F5344CB8AC3E}">
        <p14:creationId xmlns:p14="http://schemas.microsoft.com/office/powerpoint/2010/main" val="95669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sz="3200" b="1" dirty="0"/>
              <a:t>BASE, CORRESPONDING &amp; MOVE-CORRESPONDING</a:t>
            </a:r>
            <a:r>
              <a:rPr lang="zh-TW" altLang="en-US" sz="3200" b="1" dirty="0"/>
              <a:t> </a:t>
            </a:r>
            <a:r>
              <a:rPr lang="en-US" altLang="zh-TW" sz="3200" b="1" dirty="0"/>
              <a:t>Operators</a:t>
            </a:r>
            <a:r>
              <a:rPr lang="zh-TW" altLang="en-US" sz="3200" b="1" dirty="0"/>
              <a:t> </a:t>
            </a:r>
            <a:r>
              <a:rPr lang="en-US" altLang="zh-TW" sz="3200" b="1" dirty="0"/>
              <a:t>-2</a:t>
            </a:r>
            <a:r>
              <a:rPr lang="zh-TW" altLang="en-US" sz="3200" b="1" dirty="0"/>
              <a:t> </a:t>
            </a:r>
            <a:br>
              <a:rPr lang="en-US" altLang="zh-TW" b="1" dirty="0"/>
            </a:br>
            <a:br>
              <a:rPr lang="en-US" altLang="zh-TW" b="1" dirty="0"/>
            </a:br>
            <a:br>
              <a:rPr lang="en-US" altLang="zh-TW" b="1" dirty="0"/>
            </a:br>
            <a:br>
              <a:rPr lang="en-US" altLang="zh-TW" b="1" dirty="0"/>
            </a:br>
            <a:r>
              <a:rPr lang="en-US" altLang="zh-TW"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9" name="矩形 8">
            <a:extLst>
              <a:ext uri="{FF2B5EF4-FFF2-40B4-BE49-F238E27FC236}">
                <a16:creationId xmlns:a16="http://schemas.microsoft.com/office/drawing/2014/main" id="{61E37A5F-310B-47CA-8FD3-D2CE3D42A597}"/>
              </a:ext>
            </a:extLst>
          </p:cNvPr>
          <p:cNvSpPr/>
          <p:nvPr/>
        </p:nvSpPr>
        <p:spPr>
          <a:xfrm>
            <a:off x="868680" y="2276524"/>
            <a:ext cx="12893040" cy="4633256"/>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a:lnSpc>
                <a:spcPct val="105000"/>
              </a:lnSpc>
              <a:spcBef>
                <a:spcPts val="600"/>
              </a:spcBef>
            </a:pP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"BASE , corresponding and move-corresponding</a:t>
            </a:r>
            <a:b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t>"Variant 1 : BASE before an  internal table  can be used for insert</a:t>
            </a:r>
            <a:br>
              <a:rPr lang="en-US" altLang="zh-TW" sz="22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TYPES ltty_days TYPE TABLE OF string WITH EMPTY KEY.</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WRITE : / |Variant 1 : BASE before an  internal table  used for insert|.</a:t>
            </a:r>
          </a:p>
          <a:p>
            <a:pPr>
              <a:lnSpc>
                <a:spcPct val="105000"/>
              </a:lnSpc>
              <a:spcBef>
                <a:spcPts val="600"/>
              </a:spcBef>
            </a:pP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DATA(</a:t>
            </a:r>
            <a:r>
              <a:rPr lang="en-US" altLang="zh-TW" sz="2200" dirty="0">
                <a:solidFill>
                  <a:schemeClr val="accent5">
                    <a:lumMod val="40000"/>
                    <a:lumOff val="60000"/>
                  </a:schemeClr>
                </a:solidFill>
                <a:latin typeface="IBM Plex Sans" panose="020B0503050203000203" pitchFamily="34" charset="0"/>
                <a:ea typeface="細明體" panose="02020509000000000000" pitchFamily="49" charset="-120"/>
              </a:rPr>
              <a:t>lt_days</a:t>
            </a:r>
            <a:r>
              <a:rPr lang="en-US" altLang="zh-TW" sz="2200" dirty="0">
                <a:solidFill>
                  <a:schemeClr val="bg2"/>
                </a:solidFill>
                <a:latin typeface="IBM Plex Sans" panose="020B0503050203000203" pitchFamily="34" charset="0"/>
                <a:ea typeface="細明體" panose="02020509000000000000" pitchFamily="49" charset="-120"/>
              </a:rPr>
              <a:t>) = VALUE </a:t>
            </a:r>
            <a:r>
              <a:rPr lang="en-US" altLang="zh-TW" sz="2200" dirty="0" err="1">
                <a:solidFill>
                  <a:schemeClr val="bg2"/>
                </a:solidFill>
                <a:latin typeface="IBM Plex Sans" panose="020B0503050203000203" pitchFamily="34" charset="0"/>
                <a:ea typeface="細明體" panose="02020509000000000000" pitchFamily="49" charset="-120"/>
              </a:rPr>
              <a:t>ltty_days</a:t>
            </a:r>
            <a:r>
              <a:rPr lang="en-US" altLang="zh-TW" sz="2200" dirty="0">
                <a:solidFill>
                  <a:schemeClr val="bg2"/>
                </a:solidFill>
                <a:latin typeface="IBM Plex Sans" panose="020B0503050203000203" pitchFamily="34" charset="0"/>
                <a:ea typeface="細明體" panose="02020509000000000000" pitchFamily="49" charset="-120"/>
              </a:rPr>
              <a:t>( ( 'Mon' ) ( 'Tue' ) ( 'Wed' ) ).</a:t>
            </a:r>
          </a:p>
          <a:p>
            <a:pPr>
              <a:lnSpc>
                <a:spcPct val="105000"/>
              </a:lnSpc>
              <a:spcBef>
                <a:spcPts val="600"/>
              </a:spcBef>
            </a:pP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err="1">
                <a:solidFill>
                  <a:schemeClr val="accent5">
                    <a:lumMod val="40000"/>
                    <a:lumOff val="60000"/>
                  </a:schemeClr>
                </a:solidFill>
                <a:latin typeface="IBM Plex Sans" panose="020B0503050203000203" pitchFamily="34" charset="0"/>
                <a:ea typeface="細明體" panose="02020509000000000000" pitchFamily="49" charset="-120"/>
              </a:rPr>
              <a:t>lt_days</a:t>
            </a:r>
            <a:r>
              <a:rPr lang="en-US" altLang="zh-TW" sz="2200" dirty="0">
                <a:solidFill>
                  <a:schemeClr val="accent5">
                    <a:lumMod val="40000"/>
                    <a:lumOff val="60000"/>
                  </a:schemeClr>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 VALUE #( </a:t>
            </a:r>
            <a:r>
              <a:rPr lang="en-US" altLang="zh-TW" sz="2200" b="1" dirty="0">
                <a:solidFill>
                  <a:srgbClr val="FFC000"/>
                </a:solidFill>
                <a:latin typeface="IBM Plex Sans" panose="020B0503050203000203" pitchFamily="34" charset="0"/>
                <a:ea typeface="細明體" panose="02020509000000000000" pitchFamily="49" charset="-120"/>
              </a:rPr>
              <a:t>BASE</a:t>
            </a:r>
            <a:r>
              <a:rPr lang="en-US" altLang="zh-TW" sz="2200" dirty="0">
                <a:solidFill>
                  <a:schemeClr val="bg2"/>
                </a:solidFill>
                <a:latin typeface="IBM Plex Sans" panose="020B0503050203000203" pitchFamily="34" charset="0"/>
                <a:ea typeface="細明體" panose="02020509000000000000" pitchFamily="49" charset="-120"/>
              </a:rPr>
              <a:t> </a:t>
            </a:r>
            <a:r>
              <a:rPr lang="en-US" altLang="zh-TW" sz="2200" dirty="0" err="1">
                <a:solidFill>
                  <a:schemeClr val="accent5">
                    <a:lumMod val="40000"/>
                    <a:lumOff val="60000"/>
                  </a:schemeClr>
                </a:solidFill>
                <a:latin typeface="IBM Plex Sans" panose="020B0503050203000203" pitchFamily="34" charset="0"/>
                <a:ea typeface="細明體" panose="02020509000000000000" pitchFamily="49" charset="-120"/>
              </a:rPr>
              <a:t>lt_days</a:t>
            </a:r>
            <a:r>
              <a:rPr lang="en-US" altLang="zh-TW" sz="2200" dirty="0">
                <a:solidFill>
                  <a:schemeClr val="accent5">
                    <a:lumMod val="40000"/>
                    <a:lumOff val="60000"/>
                  </a:schemeClr>
                </a:solidFill>
                <a:latin typeface="IBM Plex Sans" panose="020B0503050203000203" pitchFamily="34" charset="0"/>
                <a:ea typeface="細明體" panose="02020509000000000000" pitchFamily="49" charset="-120"/>
              </a:rPr>
              <a:t> </a:t>
            </a:r>
            <a:r>
              <a:rPr lang="en-US" altLang="zh-TW" sz="2200" dirty="0">
                <a:solidFill>
                  <a:schemeClr val="bg2"/>
                </a:solidFill>
                <a:latin typeface="IBM Plex Sans" panose="020B0503050203000203" pitchFamily="34" charset="0"/>
                <a:ea typeface="細明體" panose="02020509000000000000" pitchFamily="49" charset="-120"/>
              </a:rPr>
              <a:t>( 'Thu' ) ( 'Fri' ) ( 'Sat' ) ( 'Sun' ) ).</a:t>
            </a:r>
            <a:br>
              <a:rPr lang="en-US" altLang="zh-TW" sz="2200" dirty="0">
                <a:solidFill>
                  <a:schemeClr val="bg2"/>
                </a:solidFill>
                <a:latin typeface="IBM Plex Sans" panose="020B0503050203000203" pitchFamily="34" charset="0"/>
                <a:ea typeface="細明體" panose="02020509000000000000" pitchFamily="49" charset="-120"/>
              </a:rPr>
            </a:b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loop at </a:t>
            </a:r>
            <a:r>
              <a:rPr lang="en-US" altLang="zh-TW" sz="2200" dirty="0">
                <a:solidFill>
                  <a:schemeClr val="accent5">
                    <a:lumMod val="40000"/>
                    <a:lumOff val="60000"/>
                  </a:schemeClr>
                </a:solidFill>
                <a:latin typeface="IBM Plex Sans" panose="020B0503050203000203" pitchFamily="34" charset="0"/>
                <a:ea typeface="細明體" panose="02020509000000000000" pitchFamily="49" charset="-120"/>
              </a:rPr>
              <a:t>lt_days </a:t>
            </a:r>
            <a:r>
              <a:rPr lang="en-US" altLang="zh-TW" sz="2200" dirty="0">
                <a:solidFill>
                  <a:schemeClr val="bg2"/>
                </a:solidFill>
                <a:latin typeface="IBM Plex Sans" panose="020B0503050203000203" pitchFamily="34" charset="0"/>
                <a:ea typeface="細明體" panose="02020509000000000000" pitchFamily="49" charset="-120"/>
              </a:rPr>
              <a:t>ASSIGNING FIELD-SYMBOL(&lt;lfs_days&gt;).</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        WRITE : / |{ &lt;lfs_days&gt; }|.</a:t>
            </a:r>
            <a:br>
              <a:rPr lang="en-US" altLang="zh-TW" sz="2200" dirty="0">
                <a:solidFill>
                  <a:schemeClr val="bg2"/>
                </a:solidFill>
                <a:latin typeface="IBM Plex Sans" panose="020B0503050203000203" pitchFamily="34" charset="0"/>
                <a:ea typeface="細明體" panose="02020509000000000000" pitchFamily="49" charset="-120"/>
              </a:rPr>
            </a:br>
            <a:r>
              <a:rPr lang="en-US" altLang="zh-TW" sz="2200" dirty="0">
                <a:solidFill>
                  <a:schemeClr val="bg2"/>
                </a:solidFill>
                <a:latin typeface="IBM Plex Sans" panose="020B0503050203000203" pitchFamily="34" charset="0"/>
                <a:ea typeface="細明體" panose="02020509000000000000" pitchFamily="49" charset="-120"/>
              </a:rPr>
              <a:t>ENDLOOP. </a:t>
            </a:r>
            <a:endParaRPr lang="zh-TW" altLang="en-US" sz="2200" dirty="0">
              <a:solidFill>
                <a:schemeClr val="bg2"/>
              </a:solidFill>
              <a:latin typeface="IBM Plex Sans" panose="020B0503050203000203" pitchFamily="34" charset="0"/>
              <a:ea typeface="細明體" panose="02020509000000000000" pitchFamily="49" charset="-120"/>
            </a:endParaRPr>
          </a:p>
        </p:txBody>
      </p:sp>
      <p:sp>
        <p:nvSpPr>
          <p:cNvPr id="4" name="文字方塊 3">
            <a:hlinkClick r:id="rId3" action="ppaction://hlinksldjump"/>
            <a:extLst>
              <a:ext uri="{FF2B5EF4-FFF2-40B4-BE49-F238E27FC236}">
                <a16:creationId xmlns:a16="http://schemas.microsoft.com/office/drawing/2014/main" id="{74B9ACFE-9A9D-67B6-36C1-E436C9B7B29C}"/>
              </a:ext>
            </a:extLst>
          </p:cNvPr>
          <p:cNvSpPr txBox="1"/>
          <p:nvPr/>
        </p:nvSpPr>
        <p:spPr>
          <a:xfrm>
            <a:off x="12618719" y="245940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2803092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2120" y="685800"/>
            <a:ext cx="13716000" cy="802392"/>
          </a:xfrm>
        </p:spPr>
        <p:txBody>
          <a:bodyPr vert="horz" lIns="0" tIns="0" rIns="0" bIns="0" rtlCol="0" anchor="t">
            <a:noAutofit/>
          </a:bodyPr>
          <a:lstStyle/>
          <a:p>
            <a:r>
              <a:rPr lang="en-US" altLang="zh-TW" sz="3200" b="1" dirty="0"/>
              <a:t>BASE, CORRESPONDING &amp; MOVE-CORRESPONDING</a:t>
            </a:r>
            <a:r>
              <a:rPr lang="zh-TW" altLang="en-US" sz="3200" b="1" dirty="0"/>
              <a:t> </a:t>
            </a:r>
            <a:r>
              <a:rPr lang="en-US" altLang="zh-TW" sz="3200" b="1" dirty="0"/>
              <a:t>Operators</a:t>
            </a:r>
            <a:r>
              <a:rPr lang="zh-TW" altLang="en-US" sz="3200" b="1" dirty="0"/>
              <a:t> </a:t>
            </a:r>
            <a:r>
              <a:rPr lang="en-US" altLang="zh-TW" sz="3200" b="1" dirty="0"/>
              <a:t>-2</a:t>
            </a:r>
            <a:r>
              <a:rPr lang="zh-TW" altLang="en-US" sz="3200" b="1" dirty="0"/>
              <a:t> </a:t>
            </a:r>
            <a:br>
              <a:rPr lang="en-US" altLang="zh-TW" sz="3200" b="1" dirty="0"/>
            </a:br>
            <a:br>
              <a:rPr lang="en-US" altLang="zh-TW" sz="3200" b="1" dirty="0"/>
            </a:br>
            <a:br>
              <a:rPr lang="en-US" altLang="zh-TW" sz="3200" b="1" dirty="0"/>
            </a:br>
            <a:br>
              <a:rPr lang="en-US" altLang="zh-TW" sz="3200" b="1" dirty="0"/>
            </a:br>
            <a:r>
              <a:rPr lang="en-US" altLang="zh-TW" sz="3200" dirty="0"/>
              <a:t> </a:t>
            </a:r>
            <a:endParaRPr lang="en-US" altLang="zh-TW" sz="16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矩形 3">
            <a:extLst>
              <a:ext uri="{FF2B5EF4-FFF2-40B4-BE49-F238E27FC236}">
                <a16:creationId xmlns:a16="http://schemas.microsoft.com/office/drawing/2014/main" id="{91B96E64-1E3E-62E4-95B1-5D0B330DF7A7}"/>
              </a:ext>
            </a:extLst>
          </p:cNvPr>
          <p:cNvSpPr/>
          <p:nvPr/>
        </p:nvSpPr>
        <p:spPr>
          <a:xfrm>
            <a:off x="640080" y="2355116"/>
            <a:ext cx="13121640" cy="5324535"/>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dirty="0">
                <a:solidFill>
                  <a:schemeClr val="bg2"/>
                </a:solidFill>
                <a:latin typeface="IBM Plex Sans" panose="020B0503050203000203" pitchFamily="34" charset="0"/>
                <a:ea typeface="細明體" panose="02020509000000000000" pitchFamily="49" charset="-120"/>
              </a:rPr>
              <a:t>TYPES: </a:t>
            </a:r>
            <a:r>
              <a:rPr lang="en-US" altLang="zh-TW" sz="2000" dirty="0" err="1">
                <a:solidFill>
                  <a:schemeClr val="bg2"/>
                </a:solidFill>
                <a:latin typeface="IBM Plex Sans" panose="020B0503050203000203" pitchFamily="34" charset="0"/>
                <a:ea typeface="細明體" panose="02020509000000000000" pitchFamily="49" charset="-120"/>
              </a:rPr>
              <a:t>ltty_days</a:t>
            </a:r>
            <a:r>
              <a:rPr lang="en-US" altLang="zh-TW" sz="2000" dirty="0">
                <a:solidFill>
                  <a:schemeClr val="bg2"/>
                </a:solidFill>
                <a:latin typeface="IBM Plex Sans" panose="020B0503050203000203" pitchFamily="34" charset="0"/>
                <a:ea typeface="細明體" panose="02020509000000000000" pitchFamily="49" charset="-120"/>
              </a:rPr>
              <a:t> TYPE TABLE OF string WITH EMPTY KEY.</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ltty_days</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lv_day</a:t>
            </a:r>
            <a:r>
              <a:rPr lang="en-US" altLang="zh-TW" sz="2000" dirty="0">
                <a:solidFill>
                  <a:schemeClr val="bg2"/>
                </a:solidFill>
                <a:latin typeface="IBM Plex Sans" panose="020B0503050203000203" pitchFamily="34" charset="0"/>
                <a:ea typeface="細明體" panose="02020509000000000000" pitchFamily="49" charset="-120"/>
              </a:rPr>
              <a:t>  TYPE string.</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APPEND 'Mon'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APPEND 'Tue'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APPEND 'Wed'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APPEND 'Thu'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APPEND 'Fri'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APPEND 'Sat'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APPEND 'Sun' TO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LOOP AT </a:t>
            </a:r>
            <a:r>
              <a:rPr lang="en-US" altLang="zh-TW" sz="2000" dirty="0" err="1">
                <a:solidFill>
                  <a:schemeClr val="bg2"/>
                </a:solidFill>
                <a:latin typeface="IBM Plex Sans" panose="020B0503050203000203" pitchFamily="34" charset="0"/>
                <a:ea typeface="細明體" panose="02020509000000000000" pitchFamily="49" charset="-120"/>
              </a:rPr>
              <a:t>lt_days</a:t>
            </a:r>
            <a:r>
              <a:rPr lang="en-US" altLang="zh-TW" sz="2000" dirty="0">
                <a:solidFill>
                  <a:schemeClr val="bg2"/>
                </a:solidFill>
                <a:latin typeface="IBM Plex Sans" panose="020B0503050203000203" pitchFamily="34" charset="0"/>
                <a:ea typeface="細明體" panose="02020509000000000000" pitchFamily="49" charset="-120"/>
              </a:rPr>
              <a:t> INTO </a:t>
            </a:r>
            <a:r>
              <a:rPr lang="en-US" altLang="zh-TW" sz="2000" dirty="0" err="1">
                <a:solidFill>
                  <a:schemeClr val="bg2"/>
                </a:solidFill>
                <a:latin typeface="IBM Plex Sans" panose="020B0503050203000203" pitchFamily="34" charset="0"/>
                <a:ea typeface="細明體" panose="02020509000000000000" pitchFamily="49" charset="-120"/>
              </a:rPr>
              <a:t>lv_day</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  WRITE: / </a:t>
            </a:r>
            <a:r>
              <a:rPr lang="en-US" altLang="zh-TW" sz="2000" dirty="0" err="1">
                <a:solidFill>
                  <a:schemeClr val="bg2"/>
                </a:solidFill>
                <a:latin typeface="IBM Plex Sans" panose="020B0503050203000203" pitchFamily="34" charset="0"/>
                <a:ea typeface="細明體" panose="02020509000000000000" pitchFamily="49" charset="-120"/>
              </a:rPr>
              <a:t>lv_day</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ENDLOOP.</a:t>
            </a:r>
          </a:p>
        </p:txBody>
      </p:sp>
      <p:sp>
        <p:nvSpPr>
          <p:cNvPr id="5" name="文字方塊 4">
            <a:extLst>
              <a:ext uri="{FF2B5EF4-FFF2-40B4-BE49-F238E27FC236}">
                <a16:creationId xmlns:a16="http://schemas.microsoft.com/office/drawing/2014/main" id="{232978BE-493E-C693-ED40-F5B4D36BC1AE}"/>
              </a:ext>
            </a:extLst>
          </p:cNvPr>
          <p:cNvSpPr txBox="1"/>
          <p:nvPr/>
        </p:nvSpPr>
        <p:spPr>
          <a:xfrm>
            <a:off x="13213080" y="2467804"/>
            <a:ext cx="457200"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172372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BASE, CORRESPONDING &amp; </a:t>
            </a:r>
            <a:r>
              <a:rPr lang="en-US" altLang="zh-TW" sz="2300" b="1" dirty="0"/>
              <a:t>MOVE-CORRESPONDING</a:t>
            </a:r>
            <a:r>
              <a:rPr lang="en-US" altLang="zh-TW" sz="2800" b="1" dirty="0"/>
              <a:t>  </a:t>
            </a:r>
            <a:r>
              <a:rPr lang="zh-TW" altLang="en-US" sz="2800" b="1" dirty="0"/>
              <a:t>  </a:t>
            </a:r>
            <a:br>
              <a:rPr lang="en-US" altLang="zh-TW" sz="2800" b="1" dirty="0"/>
            </a:br>
            <a:r>
              <a:rPr lang="en-US" altLang="zh-TW" sz="2800" b="1" dirty="0"/>
              <a:t>Operators</a:t>
            </a:r>
            <a:r>
              <a:rPr lang="zh-TW" altLang="en-US" sz="2800" b="1" dirty="0"/>
              <a:t> </a:t>
            </a:r>
            <a:r>
              <a:rPr lang="en-US" altLang="zh-TW" sz="2800" b="1" dirty="0"/>
              <a:t>-3</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657600" y="1935"/>
            <a:ext cx="10972800" cy="7679025"/>
          </a:xfr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lnSpc>
                <a:spcPct val="100000"/>
              </a:lnSpc>
              <a:spcBef>
                <a:spcPts val="0"/>
              </a:spcBef>
            </a:pPr>
            <a:r>
              <a:rPr lang="en-US" altLang="zh-TW" sz="1800" i="1" dirty="0">
                <a:solidFill>
                  <a:schemeClr val="accent3">
                    <a:lumMod val="60000"/>
                    <a:lumOff val="40000"/>
                  </a:schemeClr>
                </a:solidFill>
                <a:latin typeface="IBM Plex Sans" panose="020B0503050203000203" pitchFamily="34" charset="0"/>
                <a:ea typeface="細明體" panose="02020509000000000000" pitchFamily="49" charset="-120"/>
                <a:cs typeface="+mn-cs"/>
              </a:rPr>
              <a:t>" Variant 2 : usage with CORRESPONDING operator on Work area</a:t>
            </a:r>
            <a:br>
              <a:rPr lang="en-US" altLang="zh-TW" sz="1800" i="1" dirty="0">
                <a:solidFill>
                  <a:schemeClr val="accent1">
                    <a:lumMod val="60000"/>
                    <a:lumOff val="40000"/>
                  </a:schemeClr>
                </a:solidFill>
                <a:latin typeface="IBM Plex Sans" panose="020B0503050203000203" pitchFamily="34" charset="0"/>
                <a:ea typeface="細明體" panose="02020509000000000000" pitchFamily="49" charset="-120"/>
                <a:cs typeface="+mn-cs"/>
              </a:rPr>
            </a:br>
            <a:r>
              <a:rPr lang="en-US" altLang="zh-TW" sz="1800" dirty="0">
                <a:solidFill>
                  <a:schemeClr val="bg2"/>
                </a:solidFill>
                <a:latin typeface="IBM Plex Sans" panose="020B0503050203000203" pitchFamily="34" charset="0"/>
                <a:ea typeface="細明體" panose="02020509000000000000" pitchFamily="49" charset="-120"/>
                <a:cs typeface="+mn-cs"/>
              </a:rPr>
              <a:t>WRITE : / |Variant 2 : usage with CORRESPONDING operator on Work area|.</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TYPES: </a:t>
            </a:r>
            <a:r>
              <a:rPr lang="en-US" altLang="zh-TW" sz="1600" b="1" dirty="0">
                <a:solidFill>
                  <a:schemeClr val="bg2"/>
                </a:solidFill>
                <a:latin typeface="IBM Plex Sans" panose="020B0503050203000203" pitchFamily="34" charset="0"/>
                <a:ea typeface="細明體" panose="02020509000000000000" pitchFamily="49" charset="-120"/>
                <a:cs typeface="+mn-cs"/>
              </a:rPr>
              <a:t>BEGIN OF </a:t>
            </a:r>
            <a:r>
              <a:rPr lang="en-US" altLang="zh-TW" sz="1600" dirty="0">
                <a:solidFill>
                  <a:schemeClr val="accent5">
                    <a:lumMod val="40000"/>
                    <a:lumOff val="60000"/>
                  </a:schemeClr>
                </a:solidFill>
                <a:latin typeface="IBM Plex Sans" panose="020B0503050203000203" pitchFamily="34" charset="0"/>
                <a:ea typeface="細明體" panose="02020509000000000000" pitchFamily="49" charset="-120"/>
                <a:cs typeface="+mn-cs"/>
              </a:rPr>
              <a:t>lty_type1</a:t>
            </a:r>
            <a:r>
              <a:rPr lang="en-US" altLang="zh-TW" sz="1600" dirty="0">
                <a:solidFill>
                  <a:schemeClr val="bg2"/>
                </a:solidFill>
                <a:latin typeface="IBM Plex Sans" panose="020B0503050203000203" pitchFamily="34" charset="0"/>
                <a:ea typeface="細明體" panose="02020509000000000000" pitchFamily="49" charset="-120"/>
                <a:cs typeface="+mn-cs"/>
              </a:rPr>
              <a:t>,</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field1 TYPE i,</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a:t>
            </a:r>
            <a:r>
              <a:rPr lang="en-US" altLang="zh-TW" sz="1600" b="1" dirty="0">
                <a:solidFill>
                  <a:schemeClr val="bg2"/>
                </a:solidFill>
                <a:latin typeface="IBM Plex Sans" panose="020B0503050203000203" pitchFamily="34" charset="0"/>
                <a:ea typeface="細明體" panose="02020509000000000000" pitchFamily="49" charset="-120"/>
                <a:cs typeface="+mn-cs"/>
              </a:rPr>
              <a:t>END OF </a:t>
            </a:r>
            <a:r>
              <a:rPr lang="en-US" altLang="zh-TW" sz="1600" dirty="0">
                <a:solidFill>
                  <a:schemeClr val="accent5">
                    <a:lumMod val="40000"/>
                    <a:lumOff val="60000"/>
                  </a:schemeClr>
                </a:solidFill>
                <a:latin typeface="IBM Plex Sans" panose="020B0503050203000203" pitchFamily="34" charset="0"/>
                <a:ea typeface="細明體" panose="02020509000000000000" pitchFamily="49" charset="-120"/>
                <a:cs typeface="+mn-cs"/>
              </a:rPr>
              <a:t>lty_type1</a:t>
            </a:r>
            <a:r>
              <a:rPr lang="en-US" altLang="zh-TW" sz="1600" dirty="0">
                <a:solidFill>
                  <a:schemeClr val="bg2"/>
                </a:solidFill>
                <a:latin typeface="IBM Plex Sans" panose="020B0503050203000203" pitchFamily="34" charset="0"/>
                <a:ea typeface="細明體" panose="02020509000000000000" pitchFamily="49" charset="-120"/>
                <a:cs typeface="+mn-cs"/>
              </a:rPr>
              <a:t>,</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a:t>
            </a:r>
            <a:r>
              <a:rPr lang="en-US" altLang="zh-TW" sz="1600" dirty="0">
                <a:solidFill>
                  <a:schemeClr val="accent1">
                    <a:lumMod val="60000"/>
                    <a:lumOff val="40000"/>
                  </a:schemeClr>
                </a:solidFill>
                <a:latin typeface="IBM Plex Sans" panose="020B0503050203000203" pitchFamily="34" charset="0"/>
                <a:ea typeface="細明體" panose="02020509000000000000" pitchFamily="49" charset="-120"/>
                <a:cs typeface="+mn-cs"/>
              </a:rPr>
              <a:t> </a:t>
            </a:r>
            <a:r>
              <a:rPr lang="en-US" altLang="zh-TW" sz="1600" b="1" dirty="0">
                <a:solidFill>
                  <a:schemeClr val="accent1">
                    <a:lumMod val="60000"/>
                    <a:lumOff val="40000"/>
                  </a:schemeClr>
                </a:solidFill>
                <a:latin typeface="IBM Plex Sans" panose="020B0503050203000203" pitchFamily="34" charset="0"/>
                <a:ea typeface="細明體" panose="02020509000000000000" pitchFamily="49" charset="-120"/>
                <a:cs typeface="+mn-cs"/>
              </a:rPr>
              <a:t>ltty_type1 </a:t>
            </a:r>
            <a:r>
              <a:rPr lang="en-US" altLang="zh-TW" sz="1600" dirty="0">
                <a:solidFill>
                  <a:schemeClr val="bg2"/>
                </a:solidFill>
                <a:latin typeface="IBM Plex Sans" panose="020B0503050203000203" pitchFamily="34" charset="0"/>
                <a:ea typeface="細明體" panose="02020509000000000000" pitchFamily="49" charset="-120"/>
                <a:cs typeface="+mn-cs"/>
              </a:rPr>
              <a:t>TYPE TABLE OF </a:t>
            </a:r>
            <a:r>
              <a:rPr lang="en-US" altLang="zh-TW" sz="1600" dirty="0">
                <a:solidFill>
                  <a:schemeClr val="accent5">
                    <a:lumMod val="40000"/>
                    <a:lumOff val="60000"/>
                  </a:schemeClr>
                </a:solidFill>
                <a:latin typeface="IBM Plex Sans" panose="020B0503050203000203" pitchFamily="34" charset="0"/>
                <a:ea typeface="細明體" panose="02020509000000000000" pitchFamily="49" charset="-120"/>
                <a:cs typeface="+mn-cs"/>
              </a:rPr>
              <a:t>lty_type1 </a:t>
            </a:r>
            <a:r>
              <a:rPr lang="en-US" altLang="zh-TW" sz="1600" dirty="0">
                <a:solidFill>
                  <a:schemeClr val="bg2"/>
                </a:solidFill>
                <a:latin typeface="IBM Plex Sans" panose="020B0503050203000203" pitchFamily="34" charset="0"/>
                <a:ea typeface="細明體" panose="02020509000000000000" pitchFamily="49" charset="-120"/>
                <a:cs typeface="+mn-cs"/>
              </a:rPr>
              <a:t>WITH EMPTY KEY,</a:t>
            </a:r>
          </a:p>
          <a:p>
            <a:pPr marL="180000">
              <a:lnSpc>
                <a:spcPct val="100000"/>
              </a:lnSpc>
              <a:spcBef>
                <a:spcPts val="0"/>
              </a:spcBef>
            </a:pP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a:t>
            </a:r>
            <a:r>
              <a:rPr lang="en-US" altLang="zh-TW" sz="1600" b="1" dirty="0">
                <a:solidFill>
                  <a:schemeClr val="bg2"/>
                </a:solidFill>
                <a:latin typeface="IBM Plex Sans" panose="020B0503050203000203" pitchFamily="34" charset="0"/>
                <a:ea typeface="細明體" panose="02020509000000000000" pitchFamily="49" charset="-120"/>
                <a:cs typeface="+mn-cs"/>
              </a:rPr>
              <a:t>BEGIN OF </a:t>
            </a:r>
            <a:r>
              <a:rPr lang="en-US" altLang="zh-TW" sz="1600" dirty="0">
                <a:solidFill>
                  <a:schemeClr val="accent5">
                    <a:lumMod val="60000"/>
                    <a:lumOff val="40000"/>
                  </a:schemeClr>
                </a:solidFill>
                <a:latin typeface="IBM Plex Sans" panose="020B0503050203000203" pitchFamily="34" charset="0"/>
                <a:ea typeface="細明體" panose="02020509000000000000" pitchFamily="49" charset="-120"/>
                <a:cs typeface="+mn-cs"/>
              </a:rPr>
              <a:t>lty_type2</a:t>
            </a:r>
            <a:r>
              <a:rPr lang="en-US" altLang="zh-TW" sz="1600" dirty="0">
                <a:solidFill>
                  <a:schemeClr val="bg2"/>
                </a:solidFill>
                <a:latin typeface="IBM Plex Sans" panose="020B0503050203000203" pitchFamily="34" charset="0"/>
                <a:ea typeface="細明體" panose="02020509000000000000" pitchFamily="49" charset="-120"/>
                <a:cs typeface="+mn-cs"/>
              </a:rPr>
              <a:t>,</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field1 TYPE i,</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field2 TYPE i,</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en-US" altLang="zh-TW" sz="1600" dirty="0">
                <a:solidFill>
                  <a:schemeClr val="bg2"/>
                </a:solidFill>
                <a:latin typeface="IBM Plex Sans" panose="020B0503050203000203" pitchFamily="34" charset="0"/>
                <a:ea typeface="細明體" panose="02020509000000000000" pitchFamily="49" charset="-120"/>
                <a:cs typeface="+mn-cs"/>
              </a:rPr>
              <a:t>               </a:t>
            </a:r>
            <a:r>
              <a:rPr lang="en-US" altLang="zh-TW" sz="1600" b="1" dirty="0">
                <a:solidFill>
                  <a:schemeClr val="bg2"/>
                </a:solidFill>
                <a:latin typeface="IBM Plex Sans" panose="020B0503050203000203" pitchFamily="34" charset="0"/>
                <a:ea typeface="細明體" panose="02020509000000000000" pitchFamily="49" charset="-120"/>
                <a:cs typeface="+mn-cs"/>
              </a:rPr>
              <a:t>END OF </a:t>
            </a:r>
            <a:r>
              <a:rPr lang="en-US" altLang="zh-TW" sz="1600" dirty="0">
                <a:solidFill>
                  <a:schemeClr val="accent5">
                    <a:lumMod val="60000"/>
                    <a:lumOff val="40000"/>
                  </a:schemeClr>
                </a:solidFill>
                <a:latin typeface="IBM Plex Sans" panose="020B0503050203000203" pitchFamily="34" charset="0"/>
                <a:ea typeface="細明體" panose="02020509000000000000" pitchFamily="49" charset="-120"/>
                <a:cs typeface="+mn-cs"/>
              </a:rPr>
              <a:t>lty_type2</a:t>
            </a:r>
            <a:r>
              <a:rPr lang="en-US" altLang="zh-TW" sz="1600" dirty="0">
                <a:solidFill>
                  <a:schemeClr val="bg2"/>
                </a:solidFill>
                <a:latin typeface="IBM Plex Sans" panose="020B0503050203000203" pitchFamily="34" charset="0"/>
                <a:ea typeface="細明體" panose="02020509000000000000" pitchFamily="49" charset="-120"/>
                <a:cs typeface="+mn-cs"/>
              </a:rPr>
              <a:t>,</a:t>
            </a:r>
            <a:br>
              <a:rPr lang="en-US" altLang="zh-TW" sz="1600" dirty="0">
                <a:solidFill>
                  <a:schemeClr val="bg2"/>
                </a:solidFill>
                <a:latin typeface="IBM Plex Sans" panose="020B0503050203000203" pitchFamily="34" charset="0"/>
                <a:ea typeface="細明體" panose="02020509000000000000" pitchFamily="49" charset="-120"/>
                <a:cs typeface="+mn-cs"/>
              </a:rPr>
            </a:br>
            <a:r>
              <a:rPr lang="zh-TW" altLang="en-US" sz="1600" dirty="0">
                <a:solidFill>
                  <a:schemeClr val="accent5">
                    <a:lumMod val="40000"/>
                    <a:lumOff val="60000"/>
                  </a:schemeClr>
                </a:solidFill>
                <a:latin typeface="IBM Plex Sans" panose="020B0503050203000203" pitchFamily="34" charset="0"/>
                <a:ea typeface="細明體" panose="02020509000000000000" pitchFamily="49" charset="-120"/>
                <a:cs typeface="+mn-cs"/>
              </a:rPr>
              <a:t>               </a:t>
            </a:r>
            <a:r>
              <a:rPr lang="en-US" altLang="zh-TW" sz="1600" b="1" dirty="0">
                <a:solidFill>
                  <a:schemeClr val="accent1">
                    <a:lumMod val="60000"/>
                    <a:lumOff val="40000"/>
                  </a:schemeClr>
                </a:solidFill>
                <a:latin typeface="IBM Plex Sans" panose="020B0503050203000203" pitchFamily="34" charset="0"/>
                <a:ea typeface="細明體" panose="02020509000000000000" pitchFamily="49" charset="-120"/>
                <a:cs typeface="+mn-cs"/>
              </a:rPr>
              <a:t>ltty_type2 </a:t>
            </a:r>
            <a:r>
              <a:rPr lang="en-US" altLang="zh-TW" sz="1600" dirty="0">
                <a:solidFill>
                  <a:schemeClr val="bg2"/>
                </a:solidFill>
                <a:latin typeface="IBM Plex Sans" panose="020B0503050203000203" pitchFamily="34" charset="0"/>
                <a:ea typeface="細明體" panose="02020509000000000000" pitchFamily="49" charset="-120"/>
                <a:cs typeface="+mn-cs"/>
              </a:rPr>
              <a:t>TYPE TABLE OF </a:t>
            </a:r>
            <a:r>
              <a:rPr lang="en-US" altLang="zh-TW" sz="1600" dirty="0">
                <a:solidFill>
                  <a:schemeClr val="accent5">
                    <a:lumMod val="60000"/>
                    <a:lumOff val="40000"/>
                  </a:schemeClr>
                </a:solidFill>
                <a:latin typeface="IBM Plex Sans" panose="020B0503050203000203" pitchFamily="34" charset="0"/>
                <a:ea typeface="細明體" panose="02020509000000000000" pitchFamily="49" charset="-120"/>
                <a:cs typeface="+mn-cs"/>
              </a:rPr>
              <a:t>lty_type2 </a:t>
            </a:r>
            <a:r>
              <a:rPr lang="en-US" altLang="zh-TW" sz="1600" dirty="0">
                <a:solidFill>
                  <a:schemeClr val="bg2"/>
                </a:solidFill>
                <a:latin typeface="IBM Plex Sans" panose="020B0503050203000203" pitchFamily="34" charset="0"/>
                <a:ea typeface="細明體" panose="02020509000000000000" pitchFamily="49" charset="-120"/>
                <a:cs typeface="+mn-cs"/>
              </a:rPr>
              <a:t>WITH EMPTY KEY.</a:t>
            </a:r>
          </a:p>
          <a:p>
            <a:pPr marL="180000">
              <a:lnSpc>
                <a:spcPct val="100000"/>
              </a:lnSpc>
              <a:spcBef>
                <a:spcPts val="0"/>
              </a:spcBef>
            </a:pP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bg2"/>
                </a:solidFill>
                <a:latin typeface="IBM Plex Sans" panose="020B0503050203000203" pitchFamily="34" charset="0"/>
                <a:ea typeface="細明體" panose="02020509000000000000" pitchFamily="49" charset="-120"/>
                <a:cs typeface="+mn-cs"/>
              </a:rPr>
              <a:t>DATA(</a:t>
            </a:r>
            <a:r>
              <a:rPr lang="en-US" altLang="zh-TW" sz="1800" b="1" dirty="0">
                <a:solidFill>
                  <a:srgbClr val="FFFF99"/>
                </a:solidFill>
                <a:latin typeface="IBM Plex Sans" panose="020B0503050203000203" pitchFamily="34" charset="0"/>
                <a:ea typeface="細明體" panose="02020509000000000000" pitchFamily="49" charset="-120"/>
                <a:cs typeface="+mn-cs"/>
              </a:rPr>
              <a:t>lwa_type1</a:t>
            </a:r>
            <a:r>
              <a:rPr lang="en-US" altLang="zh-TW" sz="1800" dirty="0">
                <a:solidFill>
                  <a:schemeClr val="bg2"/>
                </a:solidFill>
                <a:latin typeface="IBM Plex Sans" panose="020B0503050203000203" pitchFamily="34" charset="0"/>
                <a:ea typeface="細明體" panose="02020509000000000000" pitchFamily="49" charset="-120"/>
                <a:cs typeface="+mn-cs"/>
              </a:rPr>
              <a:t>) = VALUE </a:t>
            </a:r>
            <a:r>
              <a:rPr lang="en-US" altLang="zh-TW" sz="1800" b="1" dirty="0">
                <a:solidFill>
                  <a:schemeClr val="accent1">
                    <a:lumMod val="60000"/>
                    <a:lumOff val="40000"/>
                  </a:schemeClr>
                </a:solidFill>
                <a:latin typeface="IBM Plex Sans" panose="020B0503050203000203" pitchFamily="34" charset="0"/>
                <a:ea typeface="細明體" panose="02020509000000000000" pitchFamily="49" charset="-120"/>
                <a:cs typeface="+mn-cs"/>
              </a:rPr>
              <a:t>lty_type1</a:t>
            </a:r>
            <a:r>
              <a:rPr lang="en-US" altLang="zh-TW" sz="1800" dirty="0">
                <a:solidFill>
                  <a:schemeClr val="bg2"/>
                </a:solidFill>
                <a:latin typeface="IBM Plex Sans" panose="020B0503050203000203" pitchFamily="34" charset="0"/>
                <a:ea typeface="細明體" panose="02020509000000000000" pitchFamily="49" charset="-120"/>
                <a:cs typeface="+mn-cs"/>
              </a:rPr>
              <a:t>( field1 = 1 ).</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bg2"/>
                </a:solidFill>
                <a:latin typeface="IBM Plex Sans" panose="020B0503050203000203" pitchFamily="34" charset="0"/>
                <a:ea typeface="細明體" panose="02020509000000000000" pitchFamily="49" charset="-120"/>
                <a:cs typeface="+mn-cs"/>
              </a:rPr>
              <a:t>DATA(</a:t>
            </a:r>
            <a:r>
              <a:rPr lang="en-US" altLang="zh-TW" sz="1800" b="1"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 = VALUE </a:t>
            </a:r>
            <a:r>
              <a:rPr lang="en-US" altLang="zh-TW" sz="1800" b="1" dirty="0">
                <a:solidFill>
                  <a:schemeClr val="accent1">
                    <a:lumMod val="60000"/>
                    <a:lumOff val="40000"/>
                  </a:schemeClr>
                </a:solidFill>
                <a:latin typeface="IBM Plex Sans" panose="020B0503050203000203" pitchFamily="34" charset="0"/>
                <a:ea typeface="細明體" panose="02020509000000000000" pitchFamily="49" charset="-120"/>
                <a:cs typeface="+mn-cs"/>
              </a:rPr>
              <a:t>lty_type2</a:t>
            </a:r>
            <a:r>
              <a:rPr lang="en-US" altLang="zh-TW" sz="1800" dirty="0">
                <a:solidFill>
                  <a:schemeClr val="bg2"/>
                </a:solidFill>
                <a:latin typeface="IBM Plex Sans" panose="020B0503050203000203" pitchFamily="34" charset="0"/>
                <a:ea typeface="細明體" panose="02020509000000000000" pitchFamily="49" charset="-120"/>
                <a:cs typeface="+mn-cs"/>
              </a:rPr>
              <a:t>( field1 = 2 field2 = 3 ).</a:t>
            </a:r>
          </a:p>
          <a:p>
            <a:pPr marL="180000">
              <a:lnSpc>
                <a:spcPct val="100000"/>
              </a:lnSpc>
              <a:spcBef>
                <a:spcPts val="0"/>
              </a:spcBef>
            </a:pP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b="1" dirty="0">
                <a:solidFill>
                  <a:srgbClr val="FFC000"/>
                </a:solidFill>
                <a:latin typeface="IBM Plex Sans" panose="020B0503050203000203" pitchFamily="34" charset="0"/>
                <a:ea typeface="細明體" panose="02020509000000000000" pitchFamily="49" charset="-120"/>
                <a:cs typeface="+mn-cs"/>
              </a:rPr>
              <a:t>MOVE-CORRESPONDING</a:t>
            </a:r>
            <a:r>
              <a:rPr lang="en-US" altLang="zh-TW" sz="1800" dirty="0">
                <a:solidFill>
                  <a:schemeClr val="bg2"/>
                </a:solidFill>
                <a:latin typeface="IBM Plex Sans" panose="020B0503050203000203" pitchFamily="34" charset="0"/>
                <a:ea typeface="細明體" panose="02020509000000000000" pitchFamily="49" charset="-120"/>
                <a:cs typeface="+mn-cs"/>
              </a:rPr>
              <a:t> </a:t>
            </a:r>
            <a:r>
              <a:rPr lang="en-US" altLang="zh-TW" sz="1800" b="1" dirty="0">
                <a:solidFill>
                  <a:srgbClr val="FFFF99"/>
                </a:solidFill>
                <a:latin typeface="IBM Plex Sans" panose="020B0503050203000203" pitchFamily="34" charset="0"/>
                <a:ea typeface="細明體" panose="02020509000000000000" pitchFamily="49" charset="-120"/>
                <a:cs typeface="+mn-cs"/>
              </a:rPr>
              <a:t>lwa_type1 </a:t>
            </a:r>
            <a:r>
              <a:rPr lang="en-US" altLang="zh-TW" sz="1800" dirty="0">
                <a:solidFill>
                  <a:schemeClr val="bg2"/>
                </a:solidFill>
                <a:latin typeface="IBM Plex Sans" panose="020B0503050203000203" pitchFamily="34" charset="0"/>
                <a:ea typeface="細明體" panose="02020509000000000000" pitchFamily="49" charset="-120"/>
                <a:cs typeface="+mn-cs"/>
              </a:rPr>
              <a:t>TO </a:t>
            </a:r>
            <a:r>
              <a:rPr lang="en-US" altLang="zh-TW" sz="1800" b="1"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bg2"/>
                </a:solidFill>
                <a:latin typeface="IBM Plex Sans" panose="020B0503050203000203" pitchFamily="34" charset="0"/>
                <a:ea typeface="細明體" panose="02020509000000000000" pitchFamily="49" charset="-120"/>
                <a:cs typeface="+mn-cs"/>
              </a:rPr>
              <a:t>WRITE : / </a:t>
            </a: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-field1, space, </a:t>
            </a: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-field2.</a:t>
            </a:r>
          </a:p>
          <a:p>
            <a:pPr marL="180000">
              <a:lnSpc>
                <a:spcPct val="100000"/>
              </a:lnSpc>
              <a:spcBef>
                <a:spcPts val="0"/>
              </a:spcBef>
            </a:pP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i="1" dirty="0">
                <a:solidFill>
                  <a:schemeClr val="accent3">
                    <a:lumMod val="60000"/>
                    <a:lumOff val="40000"/>
                  </a:schemeClr>
                </a:solidFill>
                <a:latin typeface="IBM Plex Sans" panose="020B0503050203000203" pitchFamily="34" charset="0"/>
                <a:ea typeface="細明體" panose="02020509000000000000" pitchFamily="49" charset="-120"/>
                <a:cs typeface="+mn-cs"/>
              </a:rPr>
              <a:t>" Reverting back to original</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 </a:t>
            </a:r>
            <a:r>
              <a:rPr lang="en-US" altLang="zh-TW" sz="1800" dirty="0">
                <a:solidFill>
                  <a:schemeClr val="bg2"/>
                </a:solidFill>
                <a:latin typeface="IBM Plex Sans" panose="020B0503050203000203" pitchFamily="34" charset="0"/>
                <a:ea typeface="細明體" panose="02020509000000000000" pitchFamily="49" charset="-120"/>
                <a:cs typeface="+mn-cs"/>
              </a:rPr>
              <a:t>= VALUE </a:t>
            </a:r>
            <a:r>
              <a:rPr lang="en-US" altLang="zh-TW" sz="1800" dirty="0">
                <a:solidFill>
                  <a:schemeClr val="accent1">
                    <a:lumMod val="60000"/>
                    <a:lumOff val="40000"/>
                  </a:schemeClr>
                </a:solidFill>
                <a:latin typeface="IBM Plex Sans" panose="020B0503050203000203" pitchFamily="34" charset="0"/>
                <a:ea typeface="細明體" panose="02020509000000000000" pitchFamily="49" charset="-120"/>
                <a:cs typeface="+mn-cs"/>
              </a:rPr>
              <a:t>lty_type2</a:t>
            </a:r>
            <a:r>
              <a:rPr lang="en-US" altLang="zh-TW" sz="1800" dirty="0">
                <a:solidFill>
                  <a:schemeClr val="bg2"/>
                </a:solidFill>
                <a:latin typeface="IBM Plex Sans" panose="020B0503050203000203" pitchFamily="34" charset="0"/>
                <a:ea typeface="細明體" panose="02020509000000000000" pitchFamily="49" charset="-120"/>
                <a:cs typeface="+mn-cs"/>
              </a:rPr>
              <a:t>( field1 = 2 field2 = 3 ).</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 </a:t>
            </a:r>
            <a:r>
              <a:rPr lang="en-US" altLang="zh-TW" sz="1800" dirty="0">
                <a:solidFill>
                  <a:schemeClr val="bg2"/>
                </a:solidFill>
                <a:latin typeface="IBM Plex Sans" panose="020B0503050203000203" pitchFamily="34" charset="0"/>
                <a:ea typeface="細明體" panose="02020509000000000000" pitchFamily="49" charset="-120"/>
                <a:cs typeface="+mn-cs"/>
              </a:rPr>
              <a:t>= </a:t>
            </a:r>
            <a:r>
              <a:rPr lang="en-US" altLang="zh-TW" sz="1800" b="1" dirty="0">
                <a:solidFill>
                  <a:srgbClr val="FFC000"/>
                </a:solidFill>
                <a:latin typeface="IBM Plex Sans" panose="020B0503050203000203" pitchFamily="34" charset="0"/>
                <a:ea typeface="細明體" panose="02020509000000000000" pitchFamily="49" charset="-120"/>
                <a:cs typeface="+mn-cs"/>
              </a:rPr>
              <a:t>CORRESPONDING #</a:t>
            </a:r>
            <a:r>
              <a:rPr lang="en-US" altLang="zh-TW" sz="1800" dirty="0">
                <a:solidFill>
                  <a:srgbClr val="FFC000"/>
                </a:solidFill>
                <a:latin typeface="IBM Plex Sans" panose="020B0503050203000203" pitchFamily="34" charset="0"/>
                <a:ea typeface="細明體" panose="02020509000000000000" pitchFamily="49" charset="-120"/>
                <a:cs typeface="+mn-cs"/>
              </a:rPr>
              <a:t>(</a:t>
            </a:r>
            <a:r>
              <a:rPr lang="en-US" altLang="zh-TW" sz="1800" dirty="0">
                <a:solidFill>
                  <a:schemeClr val="bg2"/>
                </a:solidFill>
                <a:latin typeface="IBM Plex Sans" panose="020B0503050203000203" pitchFamily="34" charset="0"/>
                <a:ea typeface="細明體" panose="02020509000000000000" pitchFamily="49" charset="-120"/>
                <a:cs typeface="+mn-cs"/>
              </a:rPr>
              <a:t> </a:t>
            </a:r>
            <a:r>
              <a:rPr lang="en-US" altLang="zh-TW" sz="1800" b="1" dirty="0">
                <a:solidFill>
                  <a:srgbClr val="FFFF99"/>
                </a:solidFill>
                <a:latin typeface="IBM Plex Sans" panose="020B0503050203000203" pitchFamily="34" charset="0"/>
                <a:ea typeface="細明體" panose="02020509000000000000" pitchFamily="49" charset="-120"/>
                <a:cs typeface="+mn-cs"/>
              </a:rPr>
              <a:t>lwa_type1 </a:t>
            </a:r>
            <a:r>
              <a:rPr lang="en-US" altLang="zh-TW" sz="1800" dirty="0">
                <a:solidFill>
                  <a:srgbClr val="FFC000"/>
                </a:solidFill>
                <a:latin typeface="IBM Plex Sans" panose="020B0503050203000203" pitchFamily="34" charset="0"/>
                <a:ea typeface="細明體" panose="02020509000000000000" pitchFamily="49" charset="-120"/>
                <a:cs typeface="+mn-cs"/>
              </a:rPr>
              <a:t>)</a:t>
            </a:r>
            <a:r>
              <a:rPr lang="en-US" altLang="zh-TW" sz="1800" dirty="0">
                <a:solidFill>
                  <a:schemeClr val="bg2"/>
                </a:solidFill>
                <a:latin typeface="IBM Plex Sans" panose="020B0503050203000203" pitchFamily="34" charset="0"/>
                <a:ea typeface="細明體" panose="02020509000000000000" pitchFamily="49" charset="-120"/>
                <a:cs typeface="+mn-cs"/>
              </a:rPr>
              <a:t>.</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bg2"/>
                </a:solidFill>
                <a:latin typeface="IBM Plex Sans" panose="020B0503050203000203" pitchFamily="34" charset="0"/>
                <a:ea typeface="細明體" panose="02020509000000000000" pitchFamily="49" charset="-120"/>
                <a:cs typeface="+mn-cs"/>
              </a:rPr>
              <a:t>WRITE : / </a:t>
            </a: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-field1, space, </a:t>
            </a: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-field2.</a:t>
            </a:r>
            <a:br>
              <a:rPr lang="en-US" altLang="zh-TW" sz="1800" dirty="0">
                <a:solidFill>
                  <a:schemeClr val="bg2"/>
                </a:solidFill>
                <a:latin typeface="IBM Plex Sans" panose="020B0503050203000203" pitchFamily="34" charset="0"/>
                <a:ea typeface="細明體" panose="02020509000000000000" pitchFamily="49" charset="-120"/>
                <a:cs typeface="+mn-cs"/>
              </a:rPr>
            </a:b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i="1" dirty="0">
                <a:solidFill>
                  <a:schemeClr val="accent3">
                    <a:lumMod val="60000"/>
                    <a:lumOff val="40000"/>
                  </a:schemeClr>
                </a:solidFill>
                <a:latin typeface="IBM Plex Sans" panose="020B0503050203000203" pitchFamily="34" charset="0"/>
                <a:ea typeface="細明體" panose="02020509000000000000" pitchFamily="49" charset="-120"/>
                <a:cs typeface="+mn-cs"/>
              </a:rPr>
              <a:t>" Reverting back to original</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 </a:t>
            </a:r>
            <a:r>
              <a:rPr lang="en-US" altLang="zh-TW" sz="1800" dirty="0">
                <a:solidFill>
                  <a:schemeClr val="bg2"/>
                </a:solidFill>
                <a:latin typeface="IBM Plex Sans" panose="020B0503050203000203" pitchFamily="34" charset="0"/>
                <a:ea typeface="細明體" panose="02020509000000000000" pitchFamily="49" charset="-120"/>
                <a:cs typeface="+mn-cs"/>
              </a:rPr>
              <a:t>= VALUE </a:t>
            </a:r>
            <a:r>
              <a:rPr lang="en-US" altLang="zh-TW" sz="1800" dirty="0">
                <a:solidFill>
                  <a:schemeClr val="accent1">
                    <a:lumMod val="60000"/>
                    <a:lumOff val="40000"/>
                  </a:schemeClr>
                </a:solidFill>
                <a:latin typeface="IBM Plex Sans" panose="020B0503050203000203" pitchFamily="34" charset="0"/>
                <a:ea typeface="細明體" panose="02020509000000000000" pitchFamily="49" charset="-120"/>
                <a:cs typeface="+mn-cs"/>
              </a:rPr>
              <a:t>lty_type2</a:t>
            </a:r>
            <a:r>
              <a:rPr lang="en-US" altLang="zh-TW" sz="1800" dirty="0">
                <a:solidFill>
                  <a:schemeClr val="bg2"/>
                </a:solidFill>
                <a:latin typeface="IBM Plex Sans" panose="020B0503050203000203" pitchFamily="34" charset="0"/>
                <a:ea typeface="細明體" panose="02020509000000000000" pitchFamily="49" charset="-120"/>
                <a:cs typeface="+mn-cs"/>
              </a:rPr>
              <a:t>( field1 = 2 field2 = 3 ).</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 </a:t>
            </a:r>
            <a:r>
              <a:rPr lang="en-US" altLang="zh-TW" sz="1800" dirty="0">
                <a:solidFill>
                  <a:schemeClr val="bg2"/>
                </a:solidFill>
                <a:latin typeface="IBM Plex Sans" panose="020B0503050203000203" pitchFamily="34" charset="0"/>
                <a:ea typeface="細明體" panose="02020509000000000000" pitchFamily="49" charset="-120"/>
                <a:cs typeface="+mn-cs"/>
              </a:rPr>
              <a:t>= </a:t>
            </a:r>
            <a:r>
              <a:rPr lang="en-US" altLang="zh-TW" sz="1800" b="1" dirty="0">
                <a:solidFill>
                  <a:srgbClr val="FFC000"/>
                </a:solidFill>
                <a:latin typeface="IBM Plex Sans" panose="020B0503050203000203" pitchFamily="34" charset="0"/>
                <a:ea typeface="細明體" panose="02020509000000000000" pitchFamily="49" charset="-120"/>
                <a:cs typeface="+mn-cs"/>
              </a:rPr>
              <a:t>CORRESPONDING #</a:t>
            </a:r>
            <a:r>
              <a:rPr lang="en-US" altLang="zh-TW" sz="1800" dirty="0">
                <a:solidFill>
                  <a:srgbClr val="FFC000"/>
                </a:solidFill>
                <a:latin typeface="IBM Plex Sans" panose="020B0503050203000203" pitchFamily="34" charset="0"/>
                <a:ea typeface="細明體" panose="02020509000000000000" pitchFamily="49" charset="-120"/>
                <a:cs typeface="+mn-cs"/>
              </a:rPr>
              <a:t>( </a:t>
            </a:r>
            <a:r>
              <a:rPr lang="en-US" altLang="zh-TW" sz="1800" b="1" dirty="0">
                <a:solidFill>
                  <a:srgbClr val="FFC000"/>
                </a:solidFill>
                <a:latin typeface="IBM Plex Sans" panose="020B0503050203000203" pitchFamily="34" charset="0"/>
                <a:ea typeface="細明體" panose="02020509000000000000" pitchFamily="49" charset="-120"/>
                <a:cs typeface="+mn-cs"/>
              </a:rPr>
              <a:t>BASE</a:t>
            </a:r>
            <a:r>
              <a:rPr lang="en-US" altLang="zh-TW" sz="1800" dirty="0">
                <a:solidFill>
                  <a:schemeClr val="bg2"/>
                </a:solidFill>
                <a:latin typeface="IBM Plex Sans" panose="020B0503050203000203" pitchFamily="34" charset="0"/>
                <a:ea typeface="細明體" panose="02020509000000000000" pitchFamily="49" charset="-120"/>
                <a:cs typeface="+mn-cs"/>
              </a:rPr>
              <a:t> ( </a:t>
            </a:r>
            <a:r>
              <a:rPr lang="en-US" altLang="zh-TW" sz="1800" b="1"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 </a:t>
            </a:r>
            <a:r>
              <a:rPr lang="en-US" altLang="zh-TW" sz="1800" dirty="0">
                <a:solidFill>
                  <a:schemeClr val="bg2"/>
                </a:solidFill>
                <a:latin typeface="IBM Plex Sans" panose="020B0503050203000203" pitchFamily="34" charset="0"/>
                <a:ea typeface="細明體" panose="02020509000000000000" pitchFamily="49" charset="-120"/>
                <a:cs typeface="+mn-cs"/>
              </a:rPr>
              <a:t>) </a:t>
            </a:r>
            <a:r>
              <a:rPr lang="en-US" altLang="zh-TW" sz="1800" b="1" dirty="0">
                <a:solidFill>
                  <a:srgbClr val="FFFF99"/>
                </a:solidFill>
                <a:latin typeface="IBM Plex Sans" panose="020B0503050203000203" pitchFamily="34" charset="0"/>
                <a:ea typeface="細明體" panose="02020509000000000000" pitchFamily="49" charset="-120"/>
                <a:cs typeface="+mn-cs"/>
              </a:rPr>
              <a:t>lwa_type1 </a:t>
            </a:r>
            <a:r>
              <a:rPr lang="en-US" altLang="zh-TW" sz="1800" dirty="0">
                <a:solidFill>
                  <a:schemeClr val="bg2"/>
                </a:solidFill>
                <a:latin typeface="IBM Plex Sans" panose="020B0503050203000203" pitchFamily="34" charset="0"/>
                <a:ea typeface="細明體" panose="02020509000000000000" pitchFamily="49" charset="-120"/>
                <a:cs typeface="+mn-cs"/>
              </a:rPr>
              <a:t>).</a:t>
            </a:r>
            <a:br>
              <a:rPr lang="en-US" altLang="zh-TW" sz="1800" dirty="0">
                <a:solidFill>
                  <a:schemeClr val="bg2"/>
                </a:solidFill>
                <a:latin typeface="IBM Plex Sans" panose="020B0503050203000203" pitchFamily="34" charset="0"/>
                <a:ea typeface="細明體" panose="02020509000000000000" pitchFamily="49" charset="-120"/>
                <a:cs typeface="+mn-cs"/>
              </a:rPr>
            </a:br>
            <a:r>
              <a:rPr lang="en-US" altLang="zh-TW" sz="1800" dirty="0">
                <a:solidFill>
                  <a:schemeClr val="bg2"/>
                </a:solidFill>
                <a:latin typeface="IBM Plex Sans" panose="020B0503050203000203" pitchFamily="34" charset="0"/>
                <a:ea typeface="細明體" panose="02020509000000000000" pitchFamily="49" charset="-120"/>
                <a:cs typeface="+mn-cs"/>
              </a:rPr>
              <a:t>WRITE : / </a:t>
            </a: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-field1, space, </a:t>
            </a:r>
            <a:r>
              <a:rPr lang="en-US" altLang="zh-TW" sz="1800" dirty="0">
                <a:solidFill>
                  <a:schemeClr val="accent4">
                    <a:lumMod val="60000"/>
                    <a:lumOff val="40000"/>
                  </a:schemeClr>
                </a:solidFill>
                <a:latin typeface="IBM Plex Sans" panose="020B0503050203000203" pitchFamily="34" charset="0"/>
                <a:ea typeface="細明體" panose="02020509000000000000" pitchFamily="49" charset="-120"/>
                <a:cs typeface="+mn-cs"/>
              </a:rPr>
              <a:t>lwa_type2</a:t>
            </a:r>
            <a:r>
              <a:rPr lang="en-US" altLang="zh-TW" sz="1800" dirty="0">
                <a:solidFill>
                  <a:schemeClr val="bg2"/>
                </a:solidFill>
                <a:latin typeface="IBM Plex Sans" panose="020B0503050203000203" pitchFamily="34" charset="0"/>
                <a:ea typeface="細明體" panose="02020509000000000000" pitchFamily="49" charset="-120"/>
                <a:cs typeface="+mn-cs"/>
              </a:rPr>
              <a:t>-field2.</a:t>
            </a:r>
            <a:endParaRPr lang="zh-TW" altLang="en-US" sz="1800" i="1" dirty="0">
              <a:solidFill>
                <a:schemeClr val="accent1">
                  <a:lumMod val="60000"/>
                  <a:lumOff val="40000"/>
                </a:schemeClr>
              </a:solidFill>
              <a:latin typeface="IBM Plex Sans" panose="020B0503050203000203" pitchFamily="34" charset="0"/>
              <a:ea typeface="細明體" panose="02020509000000000000" pitchFamily="49" charset="-120"/>
              <a:cs typeface="+mn-cs"/>
            </a:endParaRPr>
          </a:p>
        </p:txBody>
      </p:sp>
      <p:sp>
        <p:nvSpPr>
          <p:cNvPr id="4" name="文字方塊 3">
            <a:extLst>
              <a:ext uri="{FF2B5EF4-FFF2-40B4-BE49-F238E27FC236}">
                <a16:creationId xmlns:a16="http://schemas.microsoft.com/office/drawing/2014/main" id="{4ACF1020-DF8A-3E0D-A6B5-5074F69A3531}"/>
              </a:ext>
            </a:extLst>
          </p:cNvPr>
          <p:cNvSpPr txBox="1"/>
          <p:nvPr/>
        </p:nvSpPr>
        <p:spPr>
          <a:xfrm>
            <a:off x="13487400" y="18288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5" name="文字方塊 4">
            <a:extLst>
              <a:ext uri="{FF2B5EF4-FFF2-40B4-BE49-F238E27FC236}">
                <a16:creationId xmlns:a16="http://schemas.microsoft.com/office/drawing/2014/main" id="{AD721352-B151-1ACF-FC7D-4C0B23E94E85}"/>
              </a:ext>
            </a:extLst>
          </p:cNvPr>
          <p:cNvSpPr txBox="1"/>
          <p:nvPr/>
        </p:nvSpPr>
        <p:spPr>
          <a:xfrm>
            <a:off x="12755880" y="4493329"/>
            <a:ext cx="1463040" cy="3279071"/>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1             3</a:t>
            </a:r>
          </a:p>
          <a:p>
            <a:endParaRPr lang="en-US" altLang="zh-TW" sz="2000" dirty="0">
              <a:solidFill>
                <a:schemeClr val="accent3">
                  <a:lumMod val="50000"/>
                </a:schemeClr>
              </a:solidFill>
              <a:latin typeface="IBM Plex Sans" charset="0"/>
              <a:ea typeface="IBM Plex Sans" charset="0"/>
              <a:cs typeface="IBM Plex Sans" charset="0"/>
            </a:endParaRPr>
          </a:p>
          <a:p>
            <a:endParaRPr lang="en-US" altLang="zh-TW" sz="2000" dirty="0">
              <a:solidFill>
                <a:schemeClr val="accent3">
                  <a:lumMod val="50000"/>
                </a:schemeClr>
              </a:solidFill>
              <a:latin typeface="IBM Plex Sans" charset="0"/>
              <a:ea typeface="IBM Plex Sans" charset="0"/>
              <a:cs typeface="IBM Plex Sans" charset="0"/>
            </a:endParaRPr>
          </a:p>
          <a:p>
            <a:endParaRPr lang="en-US" altLang="zh-TW" sz="2000" dirty="0">
              <a:solidFill>
                <a:schemeClr val="accent3">
                  <a:lumMod val="50000"/>
                </a:schemeClr>
              </a:solidFill>
              <a:latin typeface="IBM Plex Sans" charset="0"/>
              <a:ea typeface="IBM Plex Sans" charset="0"/>
              <a:cs typeface="IBM Plex Sans" charset="0"/>
            </a:endParaRPr>
          </a:p>
          <a:p>
            <a:endParaRPr lang="en-US" altLang="zh-TW" sz="2000" dirty="0">
              <a:solidFill>
                <a:schemeClr val="accent3">
                  <a:lumMod val="50000"/>
                </a:schemeClr>
              </a:solidFill>
              <a:latin typeface="IBM Plex Sans" charset="0"/>
              <a:ea typeface="IBM Plex Sans" charset="0"/>
              <a:cs typeface="IBM Plex Sans" charset="0"/>
            </a:endParaRPr>
          </a:p>
          <a:p>
            <a:r>
              <a:rPr lang="en-US" altLang="zh-TW" sz="2000" dirty="0">
                <a:solidFill>
                  <a:schemeClr val="accent3">
                    <a:lumMod val="50000"/>
                  </a:schemeClr>
                </a:solidFill>
                <a:latin typeface="IBM Plex Sans" charset="0"/>
                <a:ea typeface="IBM Plex Sans" charset="0"/>
                <a:cs typeface="IBM Plex Sans" charset="0"/>
              </a:rPr>
              <a:t>1             0</a:t>
            </a:r>
          </a:p>
          <a:p>
            <a:endParaRPr lang="en-US" altLang="zh-TW" sz="2000" dirty="0">
              <a:solidFill>
                <a:schemeClr val="accent3">
                  <a:lumMod val="50000"/>
                </a:schemeClr>
              </a:solidFill>
              <a:latin typeface="IBM Plex Sans" charset="0"/>
              <a:ea typeface="IBM Plex Sans" charset="0"/>
              <a:cs typeface="IBM Plex Sans" charset="0"/>
            </a:endParaRPr>
          </a:p>
          <a:p>
            <a:endParaRPr lang="en-US" altLang="zh-TW" sz="2000" dirty="0">
              <a:solidFill>
                <a:schemeClr val="accent3">
                  <a:lumMod val="50000"/>
                </a:schemeClr>
              </a:solidFill>
              <a:latin typeface="IBM Plex Sans" charset="0"/>
              <a:ea typeface="IBM Plex Sans" charset="0"/>
              <a:cs typeface="IBM Plex Sans" charset="0"/>
            </a:endParaRPr>
          </a:p>
          <a:p>
            <a:endParaRPr lang="en-US" altLang="zh-TW" sz="2000" dirty="0">
              <a:solidFill>
                <a:schemeClr val="accent3">
                  <a:lumMod val="50000"/>
                </a:schemeClr>
              </a:solidFill>
              <a:latin typeface="IBM Plex Sans" charset="0"/>
              <a:ea typeface="IBM Plex Sans" charset="0"/>
              <a:cs typeface="IBM Plex Sans" charset="0"/>
            </a:endParaRPr>
          </a:p>
          <a:p>
            <a:r>
              <a:rPr lang="en-US" altLang="zh-TW" sz="2000" dirty="0">
                <a:solidFill>
                  <a:schemeClr val="accent3">
                    <a:lumMod val="50000"/>
                  </a:schemeClr>
                </a:solidFill>
                <a:latin typeface="IBM Plex Sans" charset="0"/>
                <a:ea typeface="IBM Plex Sans" charset="0"/>
                <a:cs typeface="IBM Plex Sans" charset="0"/>
              </a:rPr>
              <a:t>1             3</a:t>
            </a:r>
          </a:p>
        </p:txBody>
      </p:sp>
    </p:spTree>
    <p:extLst>
      <p:ext uri="{BB962C8B-B14F-4D97-AF65-F5344CB8AC3E}">
        <p14:creationId xmlns:p14="http://schemas.microsoft.com/office/powerpoint/2010/main" val="3980177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BASE, CORRESPONDING &amp; </a:t>
            </a:r>
            <a:r>
              <a:rPr lang="en-US" altLang="zh-TW" sz="2300" b="1" dirty="0"/>
              <a:t>MOVE-CORRESPONDING</a:t>
            </a:r>
            <a:r>
              <a:rPr lang="en-US" altLang="zh-TW" sz="2800" b="1" dirty="0"/>
              <a:t>  </a:t>
            </a:r>
            <a:r>
              <a:rPr lang="zh-TW" altLang="en-US" sz="2800" b="1" dirty="0"/>
              <a:t>  </a:t>
            </a:r>
            <a:br>
              <a:rPr lang="en-US" altLang="zh-TW" sz="2800" b="1" dirty="0"/>
            </a:br>
            <a:r>
              <a:rPr lang="en-US" altLang="zh-TW" sz="2800" b="1" dirty="0"/>
              <a:t>Operators</a:t>
            </a:r>
            <a:r>
              <a:rPr lang="zh-TW" altLang="en-US" sz="2800" b="1" dirty="0"/>
              <a:t> </a:t>
            </a:r>
            <a:r>
              <a:rPr lang="en-US" altLang="zh-TW" sz="2800" b="1" dirty="0"/>
              <a:t>-4</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4068016" y="265176"/>
            <a:ext cx="10352922" cy="7507224"/>
          </a:xfrm>
        </p:spPr>
        <p:txBody>
          <a:bodyPr/>
          <a:lstStyle/>
          <a:p>
            <a:br>
              <a:rPr lang="en-US" altLang="zh-TW" dirty="0"/>
            </a:br>
            <a:endParaRPr lang="zh-TW" altLang="en-US" sz="2400" dirty="0"/>
          </a:p>
        </p:txBody>
      </p:sp>
      <p:sp>
        <p:nvSpPr>
          <p:cNvPr id="3" name="矩形 2">
            <a:extLst>
              <a:ext uri="{FF2B5EF4-FFF2-40B4-BE49-F238E27FC236}">
                <a16:creationId xmlns:a16="http://schemas.microsoft.com/office/drawing/2014/main" id="{702E7896-FC4F-4D80-AB84-01AB410ED767}"/>
              </a:ext>
            </a:extLst>
          </p:cNvPr>
          <p:cNvSpPr/>
          <p:nvPr/>
        </p:nvSpPr>
        <p:spPr>
          <a:xfrm>
            <a:off x="3629949" y="0"/>
            <a:ext cx="11000451" cy="7864974"/>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lnSpc>
                <a:spcPct val="105000"/>
              </a:lnSpc>
              <a:spcBef>
                <a:spcPts val="600"/>
              </a:spcBef>
            </a:pPr>
            <a:r>
              <a:rPr lang="en-US" altLang="zh-TW" sz="1700" i="1" dirty="0">
                <a:solidFill>
                  <a:schemeClr val="accent3">
                    <a:lumMod val="60000"/>
                    <a:lumOff val="40000"/>
                  </a:schemeClr>
                </a:solidFill>
                <a:latin typeface="IBM Plex Sans" panose="020B0503050203000203" pitchFamily="34" charset="0"/>
                <a:ea typeface="細明體" panose="02020509000000000000" pitchFamily="49" charset="-120"/>
              </a:rPr>
              <a:t>"Variant 3 : usage with CORRESPONDING operator on  internal table </a:t>
            </a:r>
            <a:br>
              <a:rPr lang="en-US" altLang="zh-TW" sz="17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|Variant 3 : usage with CORRESPONDING operator on  internal table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DATA</a:t>
            </a:r>
            <a:r>
              <a:rPr lang="en-US" altLang="zh-TW" sz="1700" dirty="0">
                <a:solidFill>
                  <a:schemeClr val="bg2"/>
                </a:solidFill>
                <a:latin typeface="IBM Plex Sans" panose="020B0503050203000203" pitchFamily="34" charset="0"/>
                <a:ea typeface="細明體" panose="02020509000000000000" pitchFamily="49" charset="-120"/>
              </a:rPr>
              <a:t>(</a:t>
            </a:r>
            <a:r>
              <a:rPr lang="en-US" altLang="zh-TW" sz="1700" b="1" dirty="0">
                <a:solidFill>
                  <a:srgbClr val="FFFF99"/>
                </a:solidFill>
                <a:latin typeface="IBM Plex Sans" panose="020B0503050203000203" pitchFamily="34" charset="0"/>
                <a:ea typeface="細明體" panose="02020509000000000000" pitchFamily="49" charset="-120"/>
              </a:rPr>
              <a:t>lt_type1</a:t>
            </a:r>
            <a:r>
              <a:rPr lang="en-US" altLang="zh-TW" sz="1700" dirty="0">
                <a:solidFill>
                  <a:schemeClr val="bg2"/>
                </a:solidFill>
                <a:latin typeface="IBM Plex Sans" panose="020B0503050203000203" pitchFamily="34" charset="0"/>
                <a:ea typeface="細明體" panose="02020509000000000000" pitchFamily="49" charset="-120"/>
              </a:rPr>
              <a:t>) = </a:t>
            </a:r>
            <a:r>
              <a:rPr lang="en-US" altLang="zh-TW" sz="1700" b="1" dirty="0">
                <a:solidFill>
                  <a:schemeClr val="bg2"/>
                </a:solidFill>
                <a:latin typeface="IBM Plex Sans" panose="020B0503050203000203" pitchFamily="34" charset="0"/>
                <a:ea typeface="細明體" panose="02020509000000000000" pitchFamily="49" charset="-120"/>
              </a:rPr>
              <a:t>VALUE</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accent1">
                    <a:lumMod val="60000"/>
                    <a:lumOff val="40000"/>
                  </a:schemeClr>
                </a:solidFill>
                <a:latin typeface="IBM Plex Sans" panose="020B0503050203000203" pitchFamily="34" charset="0"/>
                <a:ea typeface="細明體" panose="02020509000000000000" pitchFamily="49" charset="-120"/>
              </a:rPr>
              <a:t>ltty_type1</a:t>
            </a:r>
            <a:r>
              <a:rPr lang="en-US" altLang="zh-TW" sz="1700" dirty="0">
                <a:solidFill>
                  <a:schemeClr val="bg2"/>
                </a:solidFill>
                <a:latin typeface="IBM Plex Sans" panose="020B0503050203000203" pitchFamily="34" charset="0"/>
                <a:ea typeface="細明體" panose="02020509000000000000" pitchFamily="49" charset="-120"/>
              </a:rPr>
              <a:t>( ( field1 = 1 ) ( field1 = 2 )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DATA</a:t>
            </a:r>
            <a:r>
              <a:rPr lang="en-US" altLang="zh-TW" sz="1700" dirty="0">
                <a:solidFill>
                  <a:schemeClr val="bg2"/>
                </a:solidFill>
                <a:latin typeface="IBM Plex Sans" panose="020B0503050203000203" pitchFamily="34" charset="0"/>
                <a:ea typeface="細明體" panose="02020509000000000000" pitchFamily="49" charset="-120"/>
              </a:rPr>
              <a:t>(</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a:t>
            </a:r>
            <a:r>
              <a:rPr lang="en-US" altLang="zh-TW" sz="1700" dirty="0">
                <a:solidFill>
                  <a:schemeClr val="bg2"/>
                </a:solidFill>
                <a:latin typeface="IBM Plex Sans" panose="020B0503050203000203" pitchFamily="34" charset="0"/>
                <a:ea typeface="細明體" panose="02020509000000000000" pitchFamily="49" charset="-120"/>
              </a:rPr>
              <a:t>) = </a:t>
            </a:r>
            <a:r>
              <a:rPr lang="en-US" altLang="zh-TW" sz="1700" b="1" dirty="0">
                <a:solidFill>
                  <a:schemeClr val="bg2"/>
                </a:solidFill>
                <a:latin typeface="IBM Plex Sans" panose="020B0503050203000203" pitchFamily="34" charset="0"/>
                <a:ea typeface="細明體" panose="02020509000000000000" pitchFamily="49" charset="-120"/>
              </a:rPr>
              <a:t>VALUE</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accent1">
                    <a:lumMod val="60000"/>
                    <a:lumOff val="40000"/>
                  </a:schemeClr>
                </a:solidFill>
                <a:latin typeface="IBM Plex Sans" panose="020B0503050203000203" pitchFamily="34" charset="0"/>
                <a:ea typeface="細明體" panose="02020509000000000000" pitchFamily="49" charset="-120"/>
              </a:rPr>
              <a:t>ltty_type2</a:t>
            </a:r>
            <a:r>
              <a:rPr lang="en-US" altLang="zh-TW" sz="1700" dirty="0">
                <a:solidFill>
                  <a:schemeClr val="bg2"/>
                </a:solidFill>
                <a:latin typeface="IBM Plex Sans" panose="020B0503050203000203" pitchFamily="34" charset="0"/>
                <a:ea typeface="細明體" panose="02020509000000000000" pitchFamily="49" charset="-120"/>
              </a:rPr>
              <a:t>( ( field1 = 3 field2 = 4 ) ( field1 = 5 field2 = 6 ) ( field1 = 7 field2 = 8 )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rgbClr val="FFC000"/>
                </a:solidFill>
                <a:latin typeface="IBM Plex Sans" panose="020B0503050203000203" pitchFamily="34" charset="0"/>
                <a:ea typeface="細明體" panose="02020509000000000000" pitchFamily="49" charset="-120"/>
              </a:rPr>
              <a:t>MOVE-CORRESPONDING</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rgbClr val="FFFF99"/>
                </a:solidFill>
                <a:latin typeface="IBM Plex Sans" panose="020B0503050203000203" pitchFamily="34" charset="0"/>
                <a:ea typeface="細明體" panose="02020509000000000000" pitchFamily="49" charset="-120"/>
              </a:rPr>
              <a:t>lt_type1 </a:t>
            </a:r>
            <a:r>
              <a:rPr lang="en-US" altLang="zh-TW" sz="1700" dirty="0">
                <a:solidFill>
                  <a:schemeClr val="bg2"/>
                </a:solidFill>
                <a:latin typeface="IBM Plex Sans" panose="020B0503050203000203" pitchFamily="34" charset="0"/>
                <a:ea typeface="細明體" panose="02020509000000000000" pitchFamily="49" charset="-120"/>
              </a:rPr>
              <a:t>TO </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a:t>
            </a:r>
            <a:r>
              <a:rPr lang="en-US" altLang="zh-TW" sz="1700" dirty="0">
                <a:solidFill>
                  <a:schemeClr val="bg2"/>
                </a:solidFill>
                <a:latin typeface="IBM Plex Sans" panose="020B0503050203000203" pitchFamily="34" charset="0"/>
                <a:ea typeface="細明體" panose="02020509000000000000" pitchFamily="49" charset="-120"/>
              </a:rPr>
              <a: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|MOVE-CORRESPONDING lt_type1 TO lt_type2.|.</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LOOP AT </a:t>
            </a:r>
            <a:r>
              <a:rPr lang="en-US" altLang="zh-TW" sz="1700" dirty="0">
                <a:solidFill>
                  <a:schemeClr val="bg2"/>
                </a:solidFill>
                <a:latin typeface="IBM Plex Sans" panose="020B0503050203000203" pitchFamily="34" charset="0"/>
                <a:ea typeface="細明體" panose="02020509000000000000" pitchFamily="49" charset="-120"/>
              </a:rPr>
              <a:t>lt_type2 </a:t>
            </a:r>
            <a:r>
              <a:rPr lang="en-US" altLang="zh-TW" sz="1700" b="1" dirty="0">
                <a:solidFill>
                  <a:schemeClr val="bg2"/>
                </a:solidFill>
                <a:latin typeface="IBM Plex Sans" panose="020B0503050203000203" pitchFamily="34" charset="0"/>
                <a:ea typeface="細明體" panose="02020509000000000000" pitchFamily="49" charset="-120"/>
              </a:rPr>
              <a:t>ASSIGNING FIELD-SYMBOL</a:t>
            </a:r>
            <a:r>
              <a:rPr lang="en-US" altLang="zh-TW" sz="1700" dirty="0">
                <a:solidFill>
                  <a:schemeClr val="bg2"/>
                </a:solidFill>
                <a:latin typeface="IBM Plex Sans" panose="020B0503050203000203" pitchFamily="34" charset="0"/>
                <a:ea typeface="細明體" panose="02020509000000000000" pitchFamily="49" charset="-120"/>
              </a:rPr>
              <a:t>(&lt;lfs_type2&gt;).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&lt;lfs_type2&gt;-field1, space, &lt;lfs_type2&gt;-field2.</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ENDLOOP</a:t>
            </a:r>
            <a:r>
              <a:rPr lang="en-US" altLang="zh-TW" sz="1700" dirty="0">
                <a:solidFill>
                  <a:schemeClr val="bg2"/>
                </a:solidFill>
                <a:latin typeface="IBM Plex Sans" panose="020B0503050203000203" pitchFamily="34" charset="0"/>
                <a:ea typeface="細明體" panose="02020509000000000000" pitchFamily="49" charset="-120"/>
              </a:rPr>
              <a:t>.</a:t>
            </a:r>
          </a:p>
          <a:p>
            <a:pPr marL="180000">
              <a:lnSpc>
                <a:spcPct val="105000"/>
              </a:lnSpc>
              <a:spcBef>
                <a:spcPts val="600"/>
              </a:spcBef>
            </a:pPr>
            <a:endParaRPr lang="en-US" altLang="zh-TW" sz="17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i="1" dirty="0">
                <a:solidFill>
                  <a:schemeClr val="accent3">
                    <a:lumMod val="60000"/>
                    <a:lumOff val="40000"/>
                  </a:schemeClr>
                </a:solidFill>
                <a:latin typeface="IBM Plex Sans" panose="020B0503050203000203" pitchFamily="34" charset="0"/>
                <a:ea typeface="細明體" panose="02020509000000000000" pitchFamily="49" charset="-120"/>
              </a:rPr>
              <a:t>" Reverting back</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dirty="0">
                <a:solidFill>
                  <a:schemeClr val="bg2"/>
                </a:solidFill>
                <a:latin typeface="IBM Plex Sans" panose="020B0503050203000203" pitchFamily="34" charset="0"/>
                <a:ea typeface="細明體" panose="02020509000000000000" pitchFamily="49" charset="-120"/>
              </a:rPr>
              <a:t>= VALUE </a:t>
            </a:r>
            <a:r>
              <a:rPr lang="en-US" altLang="zh-TW" sz="1700" b="1" dirty="0">
                <a:solidFill>
                  <a:schemeClr val="accent1">
                    <a:lumMod val="60000"/>
                    <a:lumOff val="40000"/>
                  </a:schemeClr>
                </a:solidFill>
                <a:latin typeface="IBM Plex Sans" panose="020B0503050203000203" pitchFamily="34" charset="0"/>
                <a:ea typeface="細明體" panose="02020509000000000000" pitchFamily="49" charset="-120"/>
              </a:rPr>
              <a:t>ltty_type2</a:t>
            </a:r>
            <a:r>
              <a:rPr lang="en-US" altLang="zh-TW" sz="1700" dirty="0">
                <a:solidFill>
                  <a:schemeClr val="bg2"/>
                </a:solidFill>
                <a:latin typeface="IBM Plex Sans" panose="020B0503050203000203" pitchFamily="34" charset="0"/>
                <a:ea typeface="細明體" panose="02020509000000000000" pitchFamily="49" charset="-120"/>
              </a:rPr>
              <a:t>( ( field1 = 3 field2 = 4 ) ( field1 = 5 field2 = 6 ) ( field1 = 7 field2 = 8 )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rgbClr val="FFC000"/>
                </a:solidFill>
                <a:latin typeface="IBM Plex Sans" panose="020B0503050203000203" pitchFamily="34" charset="0"/>
                <a:ea typeface="細明體" panose="02020509000000000000" pitchFamily="49" charset="-120"/>
              </a:rPr>
              <a:t>MOVE-CORRESPONDING</a:t>
            </a:r>
            <a:r>
              <a:rPr lang="en-US" altLang="zh-TW" sz="1700" dirty="0">
                <a:solidFill>
                  <a:srgbClr val="FFC000"/>
                </a:solidFill>
                <a:latin typeface="IBM Plex Sans" panose="020B0503050203000203" pitchFamily="34" charset="0"/>
                <a:ea typeface="細明體" panose="02020509000000000000" pitchFamily="49" charset="-120"/>
              </a:rPr>
              <a:t> </a:t>
            </a:r>
            <a:r>
              <a:rPr lang="en-US" altLang="zh-TW" sz="1700" b="1" dirty="0">
                <a:solidFill>
                  <a:srgbClr val="FFFF99"/>
                </a:solidFill>
                <a:latin typeface="IBM Plex Sans" panose="020B0503050203000203" pitchFamily="34" charset="0"/>
                <a:ea typeface="細明體" panose="02020509000000000000" pitchFamily="49" charset="-120"/>
              </a:rPr>
              <a:t>lt_type1 </a:t>
            </a:r>
            <a:r>
              <a:rPr lang="en-US" altLang="zh-TW" sz="1700" b="1" dirty="0">
                <a:solidFill>
                  <a:srgbClr val="FFC000"/>
                </a:solidFill>
                <a:latin typeface="IBM Plex Sans" panose="020B0503050203000203" pitchFamily="34" charset="0"/>
                <a:ea typeface="細明體" panose="02020509000000000000" pitchFamily="49" charset="-120"/>
              </a:rPr>
              <a:t>TO</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b="1" dirty="0">
                <a:solidFill>
                  <a:srgbClr val="FFC000"/>
                </a:solidFill>
                <a:latin typeface="IBM Plex Sans" panose="020B0503050203000203" pitchFamily="34" charset="0"/>
                <a:ea typeface="細明體" panose="02020509000000000000" pitchFamily="49" charset="-120"/>
              </a:rPr>
              <a:t>KEEPING TARGET LINES</a:t>
            </a:r>
            <a:r>
              <a:rPr lang="en-US" altLang="zh-TW" sz="1700" dirty="0">
                <a:solidFill>
                  <a:schemeClr val="bg2"/>
                </a:solidFill>
                <a:latin typeface="IBM Plex Sans" panose="020B0503050203000203" pitchFamily="34" charset="0"/>
                <a:ea typeface="細明體" panose="02020509000000000000" pitchFamily="49" charset="-120"/>
              </a:rPr>
              <a: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|MOVE-CORRESPONDING lt_type1 TO lt_type2 KEEPING TARGET LINES.|.</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LOOP AT</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 lt_type2 </a:t>
            </a:r>
            <a:r>
              <a:rPr lang="en-US" altLang="zh-TW" sz="1700" b="1" dirty="0">
                <a:solidFill>
                  <a:schemeClr val="bg2"/>
                </a:solidFill>
                <a:latin typeface="IBM Plex Sans" panose="020B0503050203000203" pitchFamily="34" charset="0"/>
                <a:ea typeface="細明體" panose="02020509000000000000" pitchFamily="49" charset="-120"/>
              </a:rPr>
              <a:t>ASSIGNING</a:t>
            </a:r>
            <a:r>
              <a:rPr lang="en-US" altLang="zh-TW" sz="1700" dirty="0">
                <a:solidFill>
                  <a:schemeClr val="bg2"/>
                </a:solidFill>
                <a:latin typeface="IBM Plex Sans" panose="020B0503050203000203" pitchFamily="34" charset="0"/>
                <a:ea typeface="細明體" panose="02020509000000000000" pitchFamily="49" charset="-120"/>
              </a:rPr>
              <a:t> &lt;lfs_type2&gt;.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&lt;lfs_type2&gt;-field1, space, &lt;lfs_type2&gt;-field2.</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ENDLOOP</a:t>
            </a:r>
            <a:r>
              <a:rPr lang="en-US" altLang="zh-TW" sz="1700" dirty="0">
                <a:solidFill>
                  <a:schemeClr val="bg2"/>
                </a:solidFill>
                <a:latin typeface="IBM Plex Sans" panose="020B0503050203000203" pitchFamily="34" charset="0"/>
                <a:ea typeface="細明體" panose="02020509000000000000" pitchFamily="49" charset="-120"/>
              </a:rPr>
              <a:t>.</a:t>
            </a:r>
            <a:br>
              <a:rPr lang="en-US" altLang="zh-TW" sz="1700" dirty="0">
                <a:solidFill>
                  <a:schemeClr val="bg2"/>
                </a:solidFill>
                <a:latin typeface="IBM Plex Sans" panose="020B0503050203000203" pitchFamily="34" charset="0"/>
                <a:ea typeface="細明體" panose="02020509000000000000" pitchFamily="49" charset="-120"/>
              </a:rPr>
            </a:br>
            <a:endParaRPr lang="en-US" altLang="zh-TW" sz="17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i="1" dirty="0">
                <a:solidFill>
                  <a:schemeClr val="accent3">
                    <a:lumMod val="60000"/>
                    <a:lumOff val="40000"/>
                  </a:schemeClr>
                </a:solidFill>
                <a:latin typeface="IBM Plex Sans" panose="020B0503050203000203" pitchFamily="34" charset="0"/>
                <a:ea typeface="細明體" panose="02020509000000000000" pitchFamily="49" charset="-120"/>
              </a:rPr>
              <a:t>" Reverting back</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dirty="0">
                <a:solidFill>
                  <a:schemeClr val="bg2"/>
                </a:solidFill>
                <a:latin typeface="IBM Plex Sans" panose="020B0503050203000203" pitchFamily="34" charset="0"/>
                <a:ea typeface="細明體" panose="02020509000000000000" pitchFamily="49" charset="-120"/>
              </a:rPr>
              <a:t>= VALUE </a:t>
            </a:r>
            <a:r>
              <a:rPr lang="en-US" altLang="zh-TW" sz="1700" b="1" dirty="0">
                <a:solidFill>
                  <a:schemeClr val="accent1">
                    <a:lumMod val="60000"/>
                    <a:lumOff val="40000"/>
                  </a:schemeClr>
                </a:solidFill>
                <a:latin typeface="IBM Plex Sans" panose="020B0503050203000203" pitchFamily="34" charset="0"/>
                <a:ea typeface="細明體" panose="02020509000000000000" pitchFamily="49" charset="-120"/>
              </a:rPr>
              <a:t>ltty_type2</a:t>
            </a:r>
            <a:r>
              <a:rPr lang="en-US" altLang="zh-TW" sz="1700" dirty="0">
                <a:solidFill>
                  <a:schemeClr val="bg2"/>
                </a:solidFill>
                <a:latin typeface="IBM Plex Sans" panose="020B0503050203000203" pitchFamily="34" charset="0"/>
                <a:ea typeface="細明體" panose="02020509000000000000" pitchFamily="49" charset="-120"/>
              </a:rPr>
              <a:t>( ( field1 = 3 field2 = 4 ) ( field1 = 5 field2 = 6 ) ( field1 = 7 field2 = 8 )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CORRESPONDING #</a:t>
            </a:r>
            <a:r>
              <a:rPr lang="en-US" altLang="zh-TW" sz="1700" dirty="0">
                <a:solidFill>
                  <a:srgbClr val="FFC000"/>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BASE</a:t>
            </a:r>
            <a:r>
              <a:rPr lang="en-US" altLang="zh-TW" sz="1700" dirty="0">
                <a:solidFill>
                  <a:srgbClr val="FFC000"/>
                </a:solidFill>
                <a:latin typeface="IBM Plex Sans" panose="020B0503050203000203" pitchFamily="34" charset="0"/>
                <a:ea typeface="細明體" panose="02020509000000000000" pitchFamily="49" charset="-120"/>
              </a:rPr>
              <a:t> (</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dirty="0">
                <a:solidFill>
                  <a:srgbClr val="FFC000"/>
                </a:solidFill>
                <a:latin typeface="IBM Plex Sans" panose="020B0503050203000203" pitchFamily="34" charset="0"/>
                <a:ea typeface="細明體" panose="02020509000000000000" pitchFamily="49" charset="-120"/>
              </a:rPr>
              <a:t>)</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rgbClr val="FFFF99"/>
                </a:solidFill>
                <a:latin typeface="IBM Plex Sans" panose="020B0503050203000203" pitchFamily="34" charset="0"/>
                <a:ea typeface="細明體" panose="02020509000000000000" pitchFamily="49" charset="-120"/>
              </a:rPr>
              <a:t>lt_type1 </a:t>
            </a:r>
            <a:r>
              <a:rPr lang="en-US" altLang="zh-TW" sz="1700" dirty="0">
                <a:solidFill>
                  <a:srgbClr val="FFC000"/>
                </a:solidFill>
                <a:latin typeface="IBM Plex Sans" panose="020B0503050203000203" pitchFamily="34" charset="0"/>
                <a:ea typeface="細明體" panose="02020509000000000000" pitchFamily="49" charset="-120"/>
              </a:rPr>
              <a:t>)</a:t>
            </a:r>
            <a:r>
              <a:rPr lang="en-US" altLang="zh-TW" sz="1700" dirty="0">
                <a:solidFill>
                  <a:schemeClr val="bg2"/>
                </a:solidFill>
                <a:latin typeface="IBM Plex Sans" panose="020B0503050203000203" pitchFamily="34" charset="0"/>
                <a:ea typeface="細明體" panose="02020509000000000000" pitchFamily="49" charset="-120"/>
              </a:rPr>
              <a: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|lt_type2 = CORRESPONDING #( BASE ( lt_type2 ) lt_type1 ).|.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LOOP AT </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b="1" dirty="0">
                <a:solidFill>
                  <a:schemeClr val="bg2"/>
                </a:solidFill>
                <a:latin typeface="IBM Plex Sans" panose="020B0503050203000203" pitchFamily="34" charset="0"/>
                <a:ea typeface="細明體" panose="02020509000000000000" pitchFamily="49" charset="-120"/>
              </a:rPr>
              <a:t>ASSIGNING</a:t>
            </a:r>
            <a:r>
              <a:rPr lang="en-US" altLang="zh-TW" sz="1700" dirty="0">
                <a:solidFill>
                  <a:schemeClr val="bg2"/>
                </a:solidFill>
                <a:latin typeface="IBM Plex Sans" panose="020B0503050203000203" pitchFamily="34" charset="0"/>
                <a:ea typeface="細明體" panose="02020509000000000000" pitchFamily="49" charset="-120"/>
              </a:rPr>
              <a:t> &lt;lfs_type2&gt;.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&lt;lfs_type2&gt;-field1, space, &lt;lfs_type2&gt;-field2.</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ENDLOOP</a:t>
            </a:r>
            <a:r>
              <a:rPr lang="en-US" altLang="zh-TW" sz="1700" dirty="0">
                <a:solidFill>
                  <a:schemeClr val="bg2"/>
                </a:solidFill>
                <a:latin typeface="IBM Plex Sans" panose="020B0503050203000203" pitchFamily="34" charset="0"/>
                <a:ea typeface="細明體" panose="02020509000000000000" pitchFamily="49" charset="-120"/>
              </a:rPr>
              <a:t>. </a:t>
            </a:r>
            <a:endParaRPr lang="zh-TW" altLang="en-US" sz="17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9D2D0D3E-65F3-D0EF-430F-2317A937BE96}"/>
              </a:ext>
            </a:extLst>
          </p:cNvPr>
          <p:cNvSpPr txBox="1"/>
          <p:nvPr/>
        </p:nvSpPr>
        <p:spPr>
          <a:xfrm>
            <a:off x="13487400" y="18288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6" name="文字方塊 5">
            <a:extLst>
              <a:ext uri="{FF2B5EF4-FFF2-40B4-BE49-F238E27FC236}">
                <a16:creationId xmlns:a16="http://schemas.microsoft.com/office/drawing/2014/main" id="{8BCD01F4-1152-3099-DC5A-52813333A257}"/>
              </a:ext>
            </a:extLst>
          </p:cNvPr>
          <p:cNvSpPr txBox="1"/>
          <p:nvPr/>
        </p:nvSpPr>
        <p:spPr>
          <a:xfrm>
            <a:off x="12957898" y="1371600"/>
            <a:ext cx="1463040" cy="73152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1             0</a:t>
            </a:r>
          </a:p>
          <a:p>
            <a:r>
              <a:rPr lang="en-US" altLang="zh-TW" sz="2000" dirty="0">
                <a:solidFill>
                  <a:schemeClr val="accent3">
                    <a:lumMod val="50000"/>
                  </a:schemeClr>
                </a:solidFill>
                <a:latin typeface="IBM Plex Sans" charset="0"/>
                <a:ea typeface="IBM Plex Sans" charset="0"/>
                <a:cs typeface="IBM Plex Sans" charset="0"/>
              </a:rPr>
              <a:t>2             0</a:t>
            </a:r>
          </a:p>
          <a:p>
            <a:endParaRPr lang="en-US" altLang="zh-TW" sz="2000" dirty="0">
              <a:solidFill>
                <a:schemeClr val="accent3">
                  <a:lumMod val="50000"/>
                </a:schemeClr>
              </a:solidFill>
              <a:latin typeface="IBM Plex Sans" charset="0"/>
              <a:ea typeface="IBM Plex Sans" charset="0"/>
              <a:cs typeface="IBM Plex Sans" charset="0"/>
            </a:endParaRPr>
          </a:p>
        </p:txBody>
      </p:sp>
      <p:sp>
        <p:nvSpPr>
          <p:cNvPr id="7" name="文字方塊 6">
            <a:extLst>
              <a:ext uri="{FF2B5EF4-FFF2-40B4-BE49-F238E27FC236}">
                <a16:creationId xmlns:a16="http://schemas.microsoft.com/office/drawing/2014/main" id="{0EAEA50F-4663-BC7B-B667-45AA9B394B13}"/>
              </a:ext>
            </a:extLst>
          </p:cNvPr>
          <p:cNvSpPr txBox="1"/>
          <p:nvPr/>
        </p:nvSpPr>
        <p:spPr>
          <a:xfrm>
            <a:off x="12955133" y="3871569"/>
            <a:ext cx="1463040" cy="1614831"/>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3             4</a:t>
            </a:r>
          </a:p>
          <a:p>
            <a:r>
              <a:rPr lang="en-US" altLang="zh-TW" sz="2000" dirty="0">
                <a:solidFill>
                  <a:schemeClr val="accent3">
                    <a:lumMod val="50000"/>
                  </a:schemeClr>
                </a:solidFill>
                <a:latin typeface="IBM Plex Sans" charset="0"/>
                <a:ea typeface="IBM Plex Sans" charset="0"/>
                <a:cs typeface="IBM Plex Sans" charset="0"/>
              </a:rPr>
              <a:t>5             6</a:t>
            </a:r>
          </a:p>
          <a:p>
            <a:r>
              <a:rPr lang="en-US" altLang="zh-TW" sz="2000" dirty="0">
                <a:solidFill>
                  <a:schemeClr val="accent3">
                    <a:lumMod val="50000"/>
                  </a:schemeClr>
                </a:solidFill>
                <a:latin typeface="IBM Plex Sans" charset="0"/>
                <a:ea typeface="IBM Plex Sans" charset="0"/>
                <a:cs typeface="IBM Plex Sans" charset="0"/>
              </a:rPr>
              <a:t>7             8</a:t>
            </a:r>
          </a:p>
          <a:p>
            <a:r>
              <a:rPr lang="en-US" altLang="zh-TW" sz="2000" dirty="0">
                <a:solidFill>
                  <a:schemeClr val="accent3">
                    <a:lumMod val="50000"/>
                  </a:schemeClr>
                </a:solidFill>
                <a:latin typeface="IBM Plex Sans" charset="0"/>
                <a:ea typeface="IBM Plex Sans" charset="0"/>
                <a:cs typeface="IBM Plex Sans" charset="0"/>
              </a:rPr>
              <a:t>1             0</a:t>
            </a:r>
          </a:p>
          <a:p>
            <a:r>
              <a:rPr lang="en-US" altLang="zh-TW" sz="2000" dirty="0">
                <a:solidFill>
                  <a:schemeClr val="accent3">
                    <a:lumMod val="50000"/>
                  </a:schemeClr>
                </a:solidFill>
                <a:latin typeface="IBM Plex Sans" charset="0"/>
                <a:ea typeface="IBM Plex Sans" charset="0"/>
                <a:cs typeface="IBM Plex Sans" charset="0"/>
              </a:rPr>
              <a:t>2             0</a:t>
            </a:r>
          </a:p>
          <a:p>
            <a:endParaRPr lang="en-US" altLang="zh-TW" sz="2000" dirty="0">
              <a:solidFill>
                <a:schemeClr val="accent3">
                  <a:lumMod val="50000"/>
                </a:schemeClr>
              </a:solidFill>
              <a:latin typeface="IBM Plex Sans" charset="0"/>
              <a:ea typeface="IBM Plex Sans" charset="0"/>
              <a:cs typeface="IBM Plex Sans" charset="0"/>
            </a:endParaRPr>
          </a:p>
        </p:txBody>
      </p:sp>
      <p:sp>
        <p:nvSpPr>
          <p:cNvPr id="8" name="文字方塊 7">
            <a:extLst>
              <a:ext uri="{FF2B5EF4-FFF2-40B4-BE49-F238E27FC236}">
                <a16:creationId xmlns:a16="http://schemas.microsoft.com/office/drawing/2014/main" id="{7A69DA7E-AAA3-E60B-9B9C-2F60EC203D92}"/>
              </a:ext>
            </a:extLst>
          </p:cNvPr>
          <p:cNvSpPr txBox="1"/>
          <p:nvPr/>
        </p:nvSpPr>
        <p:spPr>
          <a:xfrm>
            <a:off x="12952368" y="6309360"/>
            <a:ext cx="1463040" cy="1614831"/>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3             4</a:t>
            </a:r>
          </a:p>
          <a:p>
            <a:r>
              <a:rPr lang="en-US" altLang="zh-TW" sz="2000" dirty="0">
                <a:solidFill>
                  <a:schemeClr val="accent3">
                    <a:lumMod val="50000"/>
                  </a:schemeClr>
                </a:solidFill>
                <a:latin typeface="IBM Plex Sans" charset="0"/>
                <a:ea typeface="IBM Plex Sans" charset="0"/>
                <a:cs typeface="IBM Plex Sans" charset="0"/>
              </a:rPr>
              <a:t>5             6</a:t>
            </a:r>
          </a:p>
          <a:p>
            <a:r>
              <a:rPr lang="en-US" altLang="zh-TW" sz="2000" dirty="0">
                <a:solidFill>
                  <a:schemeClr val="accent3">
                    <a:lumMod val="50000"/>
                  </a:schemeClr>
                </a:solidFill>
                <a:latin typeface="IBM Plex Sans" charset="0"/>
                <a:ea typeface="IBM Plex Sans" charset="0"/>
                <a:cs typeface="IBM Plex Sans" charset="0"/>
              </a:rPr>
              <a:t>7             8</a:t>
            </a:r>
          </a:p>
          <a:p>
            <a:r>
              <a:rPr lang="en-US" altLang="zh-TW" sz="2000" dirty="0">
                <a:solidFill>
                  <a:schemeClr val="accent3">
                    <a:lumMod val="50000"/>
                  </a:schemeClr>
                </a:solidFill>
                <a:latin typeface="IBM Plex Sans" charset="0"/>
                <a:ea typeface="IBM Plex Sans" charset="0"/>
                <a:cs typeface="IBM Plex Sans" charset="0"/>
              </a:rPr>
              <a:t>1             0</a:t>
            </a:r>
          </a:p>
          <a:p>
            <a:r>
              <a:rPr lang="en-US" altLang="zh-TW" sz="2000" dirty="0">
                <a:solidFill>
                  <a:schemeClr val="accent3">
                    <a:lumMod val="50000"/>
                  </a:schemeClr>
                </a:solidFill>
                <a:latin typeface="IBM Plex Sans" charset="0"/>
                <a:ea typeface="IBM Plex Sans" charset="0"/>
                <a:cs typeface="IBM Plex Sans" charset="0"/>
              </a:rPr>
              <a:t>2             0</a:t>
            </a:r>
          </a:p>
          <a:p>
            <a:endParaRPr lang="en-US" altLang="zh-TW" sz="2000" dirty="0">
              <a:solidFill>
                <a:schemeClr val="accent3">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222417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BASE, CORRESPONDING &amp; </a:t>
            </a:r>
            <a:r>
              <a:rPr lang="en-US" altLang="zh-TW" sz="2300" b="1" dirty="0"/>
              <a:t>MOVE-CORRESPONDING</a:t>
            </a:r>
            <a:r>
              <a:rPr lang="en-US" altLang="zh-TW" sz="2800" b="1" dirty="0"/>
              <a:t>  </a:t>
            </a:r>
            <a:r>
              <a:rPr lang="zh-TW" altLang="en-US" sz="2800" b="1" dirty="0"/>
              <a:t>  </a:t>
            </a:r>
            <a:br>
              <a:rPr lang="en-US" altLang="zh-TW" sz="2800" b="1" dirty="0"/>
            </a:br>
            <a:r>
              <a:rPr lang="en-US" altLang="zh-TW" sz="2800" b="1" dirty="0"/>
              <a:t>Operators</a:t>
            </a:r>
            <a:r>
              <a:rPr lang="zh-TW" altLang="en-US" sz="2800" b="1" dirty="0"/>
              <a:t> </a:t>
            </a:r>
            <a:r>
              <a:rPr lang="en-US" altLang="zh-TW" sz="2800" b="1" dirty="0"/>
              <a:t>-5</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 name="矩形 2">
            <a:extLst>
              <a:ext uri="{FF2B5EF4-FFF2-40B4-BE49-F238E27FC236}">
                <a16:creationId xmlns:a16="http://schemas.microsoft.com/office/drawing/2014/main" id="{702E7896-FC4F-4D80-AB84-01AB410ED767}"/>
              </a:ext>
            </a:extLst>
          </p:cNvPr>
          <p:cNvSpPr/>
          <p:nvPr/>
        </p:nvSpPr>
        <p:spPr>
          <a:xfrm>
            <a:off x="3977640" y="0"/>
            <a:ext cx="10443298" cy="461665"/>
          </a:xfrm>
          <a:prstGeom prst="rect">
            <a:avLst/>
          </a:prstGeom>
        </p:spPr>
        <p:txBody>
          <a:bodyPr wrap="square">
            <a:spAutoFit/>
          </a:bodyPr>
          <a:lstStyle/>
          <a:p>
            <a:r>
              <a:rPr lang="en-US" altLang="zh-TW" sz="2400" i="1" dirty="0">
                <a:solidFill>
                  <a:srgbClr val="808080"/>
                </a:solidFill>
                <a:latin typeface="細明體" panose="02020509000000000000" pitchFamily="49" charset="-120"/>
                <a:ea typeface="細明體" panose="02020509000000000000" pitchFamily="49" charset="-120"/>
              </a:rPr>
              <a:t>"</a:t>
            </a:r>
            <a:endParaRPr lang="zh-TW" altLang="en-US" sz="1600" dirty="0">
              <a:latin typeface="IBM Plex Sans" panose="020B0503050203000203" pitchFamily="34" charset="0"/>
            </a:endParaRPr>
          </a:p>
        </p:txBody>
      </p:sp>
      <p:sp>
        <p:nvSpPr>
          <p:cNvPr id="4" name="矩形 3">
            <a:extLst>
              <a:ext uri="{FF2B5EF4-FFF2-40B4-BE49-F238E27FC236}">
                <a16:creationId xmlns:a16="http://schemas.microsoft.com/office/drawing/2014/main" id="{2ECDB13A-90EE-4548-863C-64DF327BED4A}"/>
              </a:ext>
            </a:extLst>
          </p:cNvPr>
          <p:cNvSpPr/>
          <p:nvPr/>
        </p:nvSpPr>
        <p:spPr>
          <a:xfrm>
            <a:off x="3611880" y="-21312"/>
            <a:ext cx="11018520" cy="8325356"/>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r>
              <a:rPr lang="en-US" altLang="zh-TW" sz="1700" i="1" dirty="0">
                <a:solidFill>
                  <a:schemeClr val="accent3">
                    <a:lumMod val="60000"/>
                    <a:lumOff val="40000"/>
                  </a:schemeClr>
                </a:solidFill>
                <a:latin typeface="IBM Plex Sans" panose="020B0503050203000203" pitchFamily="34" charset="0"/>
                <a:ea typeface="細明體" panose="02020509000000000000" pitchFamily="49" charset="-120"/>
              </a:rPr>
              <a:t>"Variant 4 : CORRESPONDING - BASE - MAPPING</a:t>
            </a:r>
            <a:br>
              <a:rPr lang="en-US" altLang="zh-TW" sz="17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|Variant 4 : CORRESPONDING - BASE - MAPPING|.</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1700" dirty="0">
                <a:solidFill>
                  <a:schemeClr val="bg2"/>
                </a:solidFill>
                <a:latin typeface="IBM Plex Sans" panose="020B0503050203000203" pitchFamily="34" charset="0"/>
                <a:ea typeface="細明體" panose="02020509000000000000" pitchFamily="49" charset="-120"/>
              </a:rPr>
              <a:t>= VALUE </a:t>
            </a:r>
            <a:r>
              <a:rPr lang="en-US" altLang="zh-TW" sz="1700" b="1" dirty="0">
                <a:solidFill>
                  <a:schemeClr val="accent1">
                    <a:lumMod val="60000"/>
                    <a:lumOff val="40000"/>
                  </a:schemeClr>
                </a:solidFill>
                <a:latin typeface="IBM Plex Sans" panose="020B0503050203000203" pitchFamily="34" charset="0"/>
                <a:ea typeface="細明體" panose="02020509000000000000" pitchFamily="49" charset="-120"/>
              </a:rPr>
              <a:t>ltty_type2</a:t>
            </a:r>
            <a:r>
              <a:rPr lang="en-US" altLang="zh-TW" sz="1700" dirty="0">
                <a:solidFill>
                  <a:schemeClr val="bg2"/>
                </a:solidFill>
                <a:latin typeface="IBM Plex Sans" panose="020B0503050203000203" pitchFamily="34" charset="0"/>
                <a:ea typeface="細明體" panose="02020509000000000000" pitchFamily="49" charset="-120"/>
              </a:rPr>
              <a:t>( ( field1 = 23 field2 = 24 ) ( field1 = 25 field2 = 26 ) ( field1 = 27 field2 = 28 ) ).</a:t>
            </a:r>
            <a:br>
              <a:rPr lang="en-US" altLang="zh-TW" sz="1700" dirty="0">
                <a:solidFill>
                  <a:schemeClr val="bg2"/>
                </a:solidFill>
                <a:latin typeface="IBM Plex Sans" panose="020B0503050203000203" pitchFamily="34" charset="0"/>
                <a:ea typeface="細明體" panose="02020509000000000000" pitchFamily="49" charset="-120"/>
              </a:rPr>
            </a:br>
            <a:endParaRPr lang="en-US" altLang="zh-TW" sz="1700" dirty="0">
              <a:solidFill>
                <a:schemeClr val="bg2"/>
              </a:solidFill>
              <a:latin typeface="IBM Plex Sans" panose="020B0503050203000203" pitchFamily="34" charset="0"/>
              <a:ea typeface="細明體" panose="02020509000000000000" pitchFamily="49" charset="-120"/>
            </a:endParaRPr>
          </a:p>
          <a:p>
            <a:pPr marL="180000"/>
            <a:r>
              <a:rPr lang="en-US" altLang="zh-TW" sz="1700" dirty="0">
                <a:solidFill>
                  <a:schemeClr val="bg2"/>
                </a:solidFill>
                <a:latin typeface="IBM Plex Sans" panose="020B0503050203000203" pitchFamily="34" charset="0"/>
                <a:ea typeface="細明體" panose="02020509000000000000" pitchFamily="49" charset="-120"/>
              </a:rPr>
              <a:t>TYPES : </a:t>
            </a:r>
            <a:r>
              <a:rPr lang="en-US" altLang="zh-TW" sz="1700" b="1" dirty="0">
                <a:solidFill>
                  <a:schemeClr val="bg2"/>
                </a:solidFill>
                <a:latin typeface="IBM Plex Sans" panose="020B0503050203000203" pitchFamily="34" charset="0"/>
                <a:ea typeface="細明體" panose="02020509000000000000" pitchFamily="49" charset="-120"/>
              </a:rPr>
              <a:t>BEGIN OF </a:t>
            </a:r>
            <a:r>
              <a:rPr lang="en-US" altLang="zh-TW" sz="1700" dirty="0">
                <a:solidFill>
                  <a:schemeClr val="accent5">
                    <a:lumMod val="40000"/>
                    <a:lumOff val="60000"/>
                  </a:schemeClr>
                </a:solidFill>
                <a:latin typeface="IBM Plex Sans" panose="020B0503050203000203" pitchFamily="34" charset="0"/>
                <a:ea typeface="細明體" panose="02020509000000000000" pitchFamily="49" charset="-120"/>
              </a:rPr>
              <a:t>lty_type3</a:t>
            </a:r>
            <a:r>
              <a:rPr lang="en-US" altLang="zh-TW" sz="1700" dirty="0">
                <a:solidFill>
                  <a:schemeClr val="bg2"/>
                </a:solidFill>
                <a:latin typeface="IBM Plex Sans" panose="020B0503050203000203" pitchFamily="34" charset="0"/>
                <a:ea typeface="細明體" panose="02020509000000000000" pitchFamily="49" charset="-120"/>
              </a:rPr>
              <a: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field1 TYPE i,</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field3 TYPE i,</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bg2"/>
                </a:solidFill>
                <a:latin typeface="IBM Plex Sans" panose="020B0503050203000203" pitchFamily="34" charset="0"/>
                <a:ea typeface="細明體" panose="02020509000000000000" pitchFamily="49" charset="-120"/>
              </a:rPr>
              <a:t>END OF </a:t>
            </a:r>
            <a:r>
              <a:rPr lang="en-US" altLang="zh-TW" sz="1700" dirty="0">
                <a:solidFill>
                  <a:schemeClr val="accent5">
                    <a:lumMod val="40000"/>
                    <a:lumOff val="60000"/>
                  </a:schemeClr>
                </a:solidFill>
                <a:latin typeface="IBM Plex Sans" panose="020B0503050203000203" pitchFamily="34" charset="0"/>
                <a:ea typeface="細明體" panose="02020509000000000000" pitchFamily="49" charset="-120"/>
              </a:rPr>
              <a:t>lty_type3</a:t>
            </a:r>
            <a:r>
              <a:rPr lang="en-US" altLang="zh-TW" sz="1700" dirty="0">
                <a:solidFill>
                  <a:schemeClr val="bg2"/>
                </a:solidFill>
                <a:latin typeface="IBM Plex Sans" panose="020B0503050203000203" pitchFamily="34" charset="0"/>
                <a:ea typeface="細明體" panose="02020509000000000000" pitchFamily="49" charset="-120"/>
              </a:rPr>
              <a:t>,</a:t>
            </a:r>
          </a:p>
          <a:p>
            <a:pPr marL="180000"/>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accent1">
                    <a:lumMod val="60000"/>
                    <a:lumOff val="40000"/>
                  </a:schemeClr>
                </a:solidFill>
                <a:latin typeface="IBM Plex Sans" panose="020B0503050203000203" pitchFamily="34" charset="0"/>
                <a:ea typeface="細明體" panose="02020509000000000000" pitchFamily="49" charset="-120"/>
              </a:rPr>
              <a:t>ltty_type3 </a:t>
            </a:r>
            <a:r>
              <a:rPr lang="en-US" altLang="zh-TW" sz="1700" dirty="0">
                <a:solidFill>
                  <a:schemeClr val="bg2"/>
                </a:solidFill>
                <a:latin typeface="IBM Plex Sans" panose="020B0503050203000203" pitchFamily="34" charset="0"/>
                <a:ea typeface="細明體" panose="02020509000000000000" pitchFamily="49" charset="-120"/>
              </a:rPr>
              <a:t>TYPE TABLE OF </a:t>
            </a:r>
            <a:r>
              <a:rPr lang="en-US" altLang="zh-TW" sz="1700" dirty="0">
                <a:solidFill>
                  <a:schemeClr val="accent5">
                    <a:lumMod val="40000"/>
                    <a:lumOff val="60000"/>
                  </a:schemeClr>
                </a:solidFill>
                <a:latin typeface="IBM Plex Sans" panose="020B0503050203000203" pitchFamily="34" charset="0"/>
                <a:ea typeface="細明體" panose="02020509000000000000" pitchFamily="49" charset="-120"/>
              </a:rPr>
              <a:t>lty_type3 </a:t>
            </a:r>
            <a:r>
              <a:rPr lang="en-US" altLang="zh-TW" sz="1700" dirty="0">
                <a:solidFill>
                  <a:schemeClr val="bg2"/>
                </a:solidFill>
                <a:latin typeface="IBM Plex Sans" panose="020B0503050203000203" pitchFamily="34" charset="0"/>
                <a:ea typeface="細明體" panose="02020509000000000000" pitchFamily="49" charset="-120"/>
              </a:rPr>
              <a:t>WITH EMPTY KEY.</a:t>
            </a:r>
          </a:p>
          <a:p>
            <a:pPr marL="180000"/>
            <a:br>
              <a:rPr lang="en-US" altLang="zh-TW" sz="1700" dirty="0">
                <a:solidFill>
                  <a:schemeClr val="bg2"/>
                </a:solidFill>
                <a:latin typeface="IBM Plex Sans" panose="020B0503050203000203" pitchFamily="34" charset="0"/>
                <a:ea typeface="細明體" panose="02020509000000000000" pitchFamily="49" charset="-120"/>
              </a:rPr>
            </a:br>
            <a:r>
              <a:rPr lang="en-US" altLang="zh-TW" sz="1600" b="1" dirty="0">
                <a:solidFill>
                  <a:schemeClr val="bg2"/>
                </a:solidFill>
                <a:latin typeface="IBM Plex Sans" panose="020B0503050203000203" pitchFamily="34" charset="0"/>
                <a:ea typeface="細明體" panose="02020509000000000000" pitchFamily="49" charset="-120"/>
              </a:rPr>
              <a:t>DATA</a:t>
            </a:r>
            <a:r>
              <a:rPr lang="en-US" altLang="zh-TW" sz="1600" dirty="0">
                <a:solidFill>
                  <a:schemeClr val="bg2"/>
                </a:solidFill>
                <a:latin typeface="IBM Plex Sans" panose="020B0503050203000203" pitchFamily="34" charset="0"/>
                <a:ea typeface="細明體" panose="02020509000000000000" pitchFamily="49" charset="-120"/>
              </a:rPr>
              <a:t>(</a:t>
            </a:r>
            <a:r>
              <a:rPr lang="en-US" altLang="zh-TW" sz="1600" b="1" dirty="0">
                <a:solidFill>
                  <a:srgbClr val="FFFF99"/>
                </a:solidFill>
                <a:latin typeface="IBM Plex Sans" panose="020B0503050203000203" pitchFamily="34" charset="0"/>
                <a:ea typeface="細明體" panose="02020509000000000000" pitchFamily="49" charset="-120"/>
              </a:rPr>
              <a:t>lt_type3</a:t>
            </a:r>
            <a:r>
              <a:rPr lang="en-US" altLang="zh-TW" sz="1600" dirty="0">
                <a:solidFill>
                  <a:schemeClr val="bg2"/>
                </a:solidFill>
                <a:latin typeface="IBM Plex Sans" panose="020B0503050203000203" pitchFamily="34" charset="0"/>
                <a:ea typeface="細明體" panose="02020509000000000000" pitchFamily="49" charset="-120"/>
              </a:rPr>
              <a:t>) = </a:t>
            </a:r>
            <a:r>
              <a:rPr lang="en-US" altLang="zh-TW" sz="1600" b="1" dirty="0">
                <a:solidFill>
                  <a:schemeClr val="bg2"/>
                </a:solidFill>
                <a:latin typeface="IBM Plex Sans" panose="020B0503050203000203" pitchFamily="34" charset="0"/>
                <a:ea typeface="細明體" panose="02020509000000000000" pitchFamily="49" charset="-120"/>
              </a:rPr>
              <a:t>VALUE</a:t>
            </a:r>
            <a:r>
              <a:rPr lang="en-US" altLang="zh-TW" sz="1600" dirty="0">
                <a:solidFill>
                  <a:schemeClr val="bg2"/>
                </a:solidFill>
                <a:latin typeface="IBM Plex Sans" panose="020B0503050203000203" pitchFamily="34" charset="0"/>
                <a:ea typeface="細明體" panose="02020509000000000000" pitchFamily="49" charset="-120"/>
              </a:rPr>
              <a:t> </a:t>
            </a:r>
            <a:r>
              <a:rPr lang="en-US" altLang="zh-TW" sz="1600" b="1" dirty="0">
                <a:solidFill>
                  <a:schemeClr val="accent1">
                    <a:lumMod val="60000"/>
                    <a:lumOff val="40000"/>
                  </a:schemeClr>
                </a:solidFill>
                <a:latin typeface="IBM Plex Sans" panose="020B0503050203000203" pitchFamily="34" charset="0"/>
                <a:ea typeface="細明體" panose="02020509000000000000" pitchFamily="49" charset="-120"/>
              </a:rPr>
              <a:t>ltty_type3</a:t>
            </a:r>
            <a:r>
              <a:rPr lang="en-US" altLang="zh-TW" sz="1600" dirty="0">
                <a:solidFill>
                  <a:schemeClr val="bg2"/>
                </a:solidFill>
                <a:latin typeface="IBM Plex Sans" panose="020B0503050203000203" pitchFamily="34" charset="0"/>
                <a:ea typeface="細明體" panose="02020509000000000000" pitchFamily="49" charset="-120"/>
              </a:rPr>
              <a:t>( ( field1 = 33 field3 = 30 ) ( field1 = 35 field3 = 30 ) ( field1 = 37 field3 = 30 ) ).</a:t>
            </a:r>
            <a:br>
              <a:rPr lang="en-US" altLang="zh-TW" sz="1700" dirty="0">
                <a:solidFill>
                  <a:schemeClr val="bg2"/>
                </a:solidFill>
                <a:latin typeface="IBM Plex Sans" panose="020B0503050203000203" pitchFamily="34" charset="0"/>
                <a:ea typeface="細明體" panose="02020509000000000000" pitchFamily="49" charset="-120"/>
              </a:rPr>
            </a:b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rgbClr val="FFFF99"/>
                </a:solidFill>
                <a:latin typeface="IBM Plex Sans" panose="020B0503050203000203" pitchFamily="34" charset="0"/>
                <a:ea typeface="細明體" panose="02020509000000000000" pitchFamily="49" charset="-120"/>
              </a:rPr>
              <a:t>lt_type3 </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CORRESPONDING #</a:t>
            </a:r>
            <a:r>
              <a:rPr lang="en-US" altLang="zh-TW" sz="1700" dirty="0">
                <a:solidFill>
                  <a:srgbClr val="FFC000"/>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BASE </a:t>
            </a:r>
            <a:r>
              <a:rPr lang="en-US" altLang="zh-TW" sz="1700" dirty="0">
                <a:solidFill>
                  <a:srgbClr val="FFC000"/>
                </a:solidFill>
                <a:latin typeface="IBM Plex Sans" panose="020B0503050203000203" pitchFamily="34" charset="0"/>
                <a:ea typeface="細明體" panose="02020509000000000000" pitchFamily="49" charset="-120"/>
              </a:rPr>
              <a:t>( </a:t>
            </a:r>
            <a:r>
              <a:rPr lang="en-US" altLang="zh-TW" sz="1700" b="1" dirty="0">
                <a:solidFill>
                  <a:srgbClr val="FFFF99"/>
                </a:solidFill>
                <a:latin typeface="IBM Plex Sans" panose="020B0503050203000203" pitchFamily="34" charset="0"/>
                <a:ea typeface="細明體" panose="02020509000000000000" pitchFamily="49" charset="-120"/>
              </a:rPr>
              <a:t>lt_type3 </a:t>
            </a:r>
            <a:r>
              <a:rPr lang="en-US" altLang="zh-TW" sz="1700" dirty="0">
                <a:solidFill>
                  <a:srgbClr val="FFC000"/>
                </a:solidFill>
                <a:latin typeface="IBM Plex Sans" panose="020B0503050203000203" pitchFamily="34" charset="0"/>
                <a:ea typeface="細明體" panose="02020509000000000000" pitchFamily="49" charset="-120"/>
              </a:rPr>
              <a:t>)</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 lt_type2 </a:t>
            </a:r>
            <a:r>
              <a:rPr lang="en-US" altLang="zh-TW" sz="1700" dirty="0">
                <a:solidFill>
                  <a:srgbClr val="FFC000"/>
                </a:solidFill>
                <a:latin typeface="IBM Plex Sans" panose="020B0503050203000203" pitchFamily="34" charset="0"/>
                <a:ea typeface="細明體" panose="02020509000000000000" pitchFamily="49" charset="-120"/>
              </a:rPr>
              <a:t>)</a:t>
            </a:r>
            <a:r>
              <a:rPr lang="en-US" altLang="zh-TW" sz="1700" dirty="0">
                <a:solidFill>
                  <a:schemeClr val="bg2"/>
                </a:solidFill>
                <a:latin typeface="IBM Plex Sans" panose="020B0503050203000203" pitchFamily="34" charset="0"/>
                <a:ea typeface="細明體" panose="02020509000000000000" pitchFamily="49" charset="-120"/>
              </a:rPr>
              <a: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|lt_type3 = CORRESPONDING #( BASE ( lt_type3 ) lt_type2 ).|.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LOOP AT</a:t>
            </a:r>
            <a:r>
              <a:rPr lang="en-US" altLang="zh-TW" sz="1700" b="1" dirty="0">
                <a:solidFill>
                  <a:srgbClr val="FFFF99"/>
                </a:solidFill>
                <a:latin typeface="IBM Plex Sans" panose="020B0503050203000203" pitchFamily="34" charset="0"/>
                <a:ea typeface="細明體" panose="02020509000000000000" pitchFamily="49" charset="-120"/>
              </a:rPr>
              <a:t> lt_type3 </a:t>
            </a:r>
            <a:r>
              <a:rPr lang="en-US" altLang="zh-TW" sz="1700" b="1" dirty="0">
                <a:solidFill>
                  <a:schemeClr val="bg2"/>
                </a:solidFill>
                <a:latin typeface="IBM Plex Sans" panose="020B0503050203000203" pitchFamily="34" charset="0"/>
                <a:ea typeface="細明體" panose="02020509000000000000" pitchFamily="49" charset="-120"/>
              </a:rPr>
              <a:t>ASSIGNING FIELD-SYMBOL</a:t>
            </a:r>
            <a:r>
              <a:rPr lang="en-US" altLang="zh-TW" sz="1700" dirty="0">
                <a:solidFill>
                  <a:schemeClr val="bg2"/>
                </a:solidFill>
                <a:latin typeface="IBM Plex Sans" panose="020B0503050203000203" pitchFamily="34" charset="0"/>
                <a:ea typeface="細明體" panose="02020509000000000000" pitchFamily="49" charset="-120"/>
              </a:rPr>
              <a:t>(&lt;lfs_type3&gt;).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&lt;lfs_type3&gt;-field1, space, &lt;lfs_type3&gt;-field3.</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ENDLOOP.</a:t>
            </a:r>
          </a:p>
          <a:p>
            <a:pPr marL="180000"/>
            <a:endParaRPr lang="en-US" altLang="zh-TW" sz="1700" dirty="0">
              <a:solidFill>
                <a:schemeClr val="bg2"/>
              </a:solidFill>
              <a:latin typeface="IBM Plex Sans" panose="020B0503050203000203" pitchFamily="34" charset="0"/>
              <a:ea typeface="細明體" panose="02020509000000000000" pitchFamily="49" charset="-120"/>
            </a:endParaRPr>
          </a:p>
          <a:p>
            <a:pPr marL="180000"/>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i="1" dirty="0">
                <a:solidFill>
                  <a:schemeClr val="accent3">
                    <a:lumMod val="60000"/>
                    <a:lumOff val="40000"/>
                  </a:schemeClr>
                </a:solidFill>
                <a:latin typeface="IBM Plex Sans" panose="020B0503050203000203" pitchFamily="34" charset="0"/>
                <a:ea typeface="細明體" panose="02020509000000000000" pitchFamily="49" charset="-120"/>
              </a:rPr>
              <a:t>" Reverting back values</a:t>
            </a:r>
            <a:br>
              <a:rPr lang="en-US" altLang="zh-TW" sz="1700" i="1" dirty="0">
                <a:solidFill>
                  <a:schemeClr val="accent3">
                    <a:lumMod val="60000"/>
                    <a:lumOff val="40000"/>
                  </a:schemeClr>
                </a:solidFill>
                <a:latin typeface="IBM Plex Sans" panose="020B0503050203000203" pitchFamily="34" charset="0"/>
                <a:ea typeface="細明體" panose="02020509000000000000" pitchFamily="49" charset="-120"/>
              </a:rPr>
            </a:br>
            <a:r>
              <a:rPr lang="en-US" altLang="zh-TW" sz="1700" b="1" dirty="0">
                <a:solidFill>
                  <a:srgbClr val="FFFF99"/>
                </a:solidFill>
                <a:latin typeface="IBM Plex Sans" panose="020B0503050203000203" pitchFamily="34" charset="0"/>
                <a:ea typeface="細明體" panose="02020509000000000000" pitchFamily="49" charset="-120"/>
              </a:rPr>
              <a:t>lt_type3 </a:t>
            </a:r>
            <a:r>
              <a:rPr lang="en-US" altLang="zh-TW" sz="1700" dirty="0">
                <a:solidFill>
                  <a:schemeClr val="bg2"/>
                </a:solidFill>
                <a:latin typeface="IBM Plex Sans" panose="020B0503050203000203" pitchFamily="34" charset="0"/>
                <a:ea typeface="細明體" panose="02020509000000000000" pitchFamily="49" charset="-120"/>
              </a:rPr>
              <a:t>= VALUE ltty_type3( ( field1 = 33 field3 = 30 ) ( field1 = 35 field3 = 30 )  ( field1 = 37 field3 = 30 ) ).</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b="1" dirty="0">
                <a:solidFill>
                  <a:srgbClr val="FFFF99"/>
                </a:solidFill>
                <a:latin typeface="IBM Plex Sans" panose="020B0503050203000203" pitchFamily="34" charset="0"/>
                <a:ea typeface="細明體" panose="02020509000000000000" pitchFamily="49" charset="-120"/>
              </a:rPr>
              <a:t>lt_type3 </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CORRESPONDING #</a:t>
            </a:r>
            <a:r>
              <a:rPr lang="en-US" altLang="zh-TW" sz="1700" dirty="0">
                <a:solidFill>
                  <a:srgbClr val="FFC000"/>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BASE</a:t>
            </a:r>
            <a:r>
              <a:rPr lang="en-US" altLang="zh-TW" sz="1700" dirty="0">
                <a:solidFill>
                  <a:srgbClr val="FFC000"/>
                </a:solidFill>
                <a:latin typeface="IBM Plex Sans" panose="020B0503050203000203" pitchFamily="34" charset="0"/>
                <a:ea typeface="細明體" panose="02020509000000000000" pitchFamily="49" charset="-120"/>
              </a:rPr>
              <a:t> ( </a:t>
            </a:r>
            <a:r>
              <a:rPr lang="en-US" altLang="zh-TW" sz="1700" b="1" dirty="0">
                <a:solidFill>
                  <a:srgbClr val="FFFF99"/>
                </a:solidFill>
                <a:latin typeface="IBM Plex Sans" panose="020B0503050203000203" pitchFamily="34" charset="0"/>
                <a:ea typeface="細明體" panose="02020509000000000000" pitchFamily="49" charset="-120"/>
              </a:rPr>
              <a:t>lt_type3</a:t>
            </a:r>
            <a:r>
              <a:rPr lang="en-US" altLang="zh-TW" sz="1700" b="1" dirty="0">
                <a:solidFill>
                  <a:srgbClr val="FFC000"/>
                </a:solidFill>
                <a:latin typeface="IBM Plex Sans" panose="020B0503050203000203" pitchFamily="34" charset="0"/>
                <a:ea typeface="細明體" panose="02020509000000000000" pitchFamily="49" charset="-120"/>
              </a:rPr>
              <a:t> </a:t>
            </a:r>
            <a:r>
              <a:rPr lang="en-US" altLang="zh-TW" sz="1700" dirty="0">
                <a:solidFill>
                  <a:srgbClr val="FFC000"/>
                </a:solidFill>
                <a:latin typeface="IBM Plex Sans" panose="020B0503050203000203" pitchFamily="34" charset="0"/>
                <a:ea typeface="細明體" panose="02020509000000000000" pitchFamily="49" charset="-120"/>
              </a:rPr>
              <a:t>)</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chemeClr val="accent4">
                    <a:lumMod val="40000"/>
                    <a:lumOff val="60000"/>
                  </a:schemeClr>
                </a:solidFill>
                <a:latin typeface="IBM Plex Sans" panose="020B0503050203000203" pitchFamily="34" charset="0"/>
                <a:ea typeface="細明體" panose="02020509000000000000" pitchFamily="49" charset="-120"/>
              </a:rPr>
              <a:t>lt_type2 </a:t>
            </a:r>
          </a:p>
          <a:p>
            <a:pPr marL="180000"/>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b="1" dirty="0">
                <a:solidFill>
                  <a:srgbClr val="FFC000"/>
                </a:solidFill>
                <a:latin typeface="IBM Plex Sans" panose="020B0503050203000203" pitchFamily="34" charset="0"/>
                <a:ea typeface="細明體" panose="02020509000000000000" pitchFamily="49" charset="-120"/>
              </a:rPr>
              <a:t>MAPPING</a:t>
            </a:r>
            <a:r>
              <a:rPr lang="en-US" altLang="zh-TW" sz="1700" dirty="0">
                <a:solidFill>
                  <a:schemeClr val="bg2"/>
                </a:solidFill>
                <a:latin typeface="IBM Plex Sans" panose="020B0503050203000203" pitchFamily="34" charset="0"/>
                <a:ea typeface="細明體" panose="02020509000000000000" pitchFamily="49" charset="-120"/>
              </a:rPr>
              <a:t> field3 = field2 </a:t>
            </a:r>
            <a:r>
              <a:rPr lang="en-US" altLang="zh-TW" sz="1700" dirty="0">
                <a:solidFill>
                  <a:srgbClr val="FFC000"/>
                </a:solidFill>
                <a:latin typeface="IBM Plex Sans" panose="020B0503050203000203" pitchFamily="34" charset="0"/>
                <a:ea typeface="細明體" panose="02020509000000000000" pitchFamily="49" charset="-120"/>
              </a:rPr>
              <a:t>)</a:t>
            </a: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i="1" dirty="0">
                <a:solidFill>
                  <a:schemeClr val="accent1">
                    <a:lumMod val="60000"/>
                    <a:lumOff val="40000"/>
                  </a:schemeClr>
                </a:solidFill>
                <a:latin typeface="IBM Plex Sans" panose="020B0503050203000203" pitchFamily="34" charset="0"/>
                <a:ea typeface="細明體" panose="02020509000000000000" pitchFamily="49" charset="-120"/>
              </a:rPr>
              <a:t>" DISCARDING DUPLICATES</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|lt_type3 = CORRESPONDING #( BASE ( lt_type3 ) lt_type2 MAPPING field3 = field2 ).|.</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LOOP AT </a:t>
            </a:r>
            <a:r>
              <a:rPr lang="en-US" altLang="zh-TW" sz="1700" b="1" dirty="0">
                <a:solidFill>
                  <a:srgbClr val="FFFF99"/>
                </a:solidFill>
                <a:latin typeface="IBM Plex Sans" panose="020B0503050203000203" pitchFamily="34" charset="0"/>
                <a:ea typeface="細明體" panose="02020509000000000000" pitchFamily="49" charset="-120"/>
              </a:rPr>
              <a:t>lt_type3 </a:t>
            </a:r>
            <a:r>
              <a:rPr lang="en-US" altLang="zh-TW" sz="1700" b="1" dirty="0">
                <a:solidFill>
                  <a:schemeClr val="bg2"/>
                </a:solidFill>
                <a:latin typeface="IBM Plex Sans" panose="020B0503050203000203" pitchFamily="34" charset="0"/>
                <a:ea typeface="細明體" panose="02020509000000000000" pitchFamily="49" charset="-120"/>
              </a:rPr>
              <a:t>ASSIGNING</a:t>
            </a:r>
            <a:r>
              <a:rPr lang="en-US" altLang="zh-TW" sz="1700" dirty="0">
                <a:solidFill>
                  <a:schemeClr val="bg2"/>
                </a:solidFill>
                <a:latin typeface="IBM Plex Sans" panose="020B0503050203000203" pitchFamily="34" charset="0"/>
                <a:ea typeface="細明體" panose="02020509000000000000" pitchFamily="49" charset="-120"/>
              </a:rPr>
              <a:t> &lt;lfs_type3&gt;.</a:t>
            </a:r>
            <a:br>
              <a:rPr lang="en-US" altLang="zh-TW" sz="1700" dirty="0">
                <a:solidFill>
                  <a:schemeClr val="bg2"/>
                </a:solidFill>
                <a:latin typeface="IBM Plex Sans" panose="020B0503050203000203" pitchFamily="34" charset="0"/>
                <a:ea typeface="細明體" panose="02020509000000000000" pitchFamily="49" charset="-120"/>
              </a:rPr>
            </a:br>
            <a:r>
              <a:rPr lang="en-US" altLang="zh-TW" sz="1700" dirty="0">
                <a:solidFill>
                  <a:schemeClr val="bg2"/>
                </a:solidFill>
                <a:latin typeface="IBM Plex Sans" panose="020B0503050203000203" pitchFamily="34" charset="0"/>
                <a:ea typeface="細明體" panose="02020509000000000000" pitchFamily="49" charset="-120"/>
              </a:rPr>
              <a:t>      </a:t>
            </a:r>
            <a:r>
              <a:rPr lang="en-US" altLang="zh-TW" sz="1700" dirty="0">
                <a:solidFill>
                  <a:schemeClr val="bg2">
                    <a:lumMod val="65000"/>
                  </a:schemeClr>
                </a:solidFill>
                <a:latin typeface="IBM Plex Sans" panose="020B0503050203000203" pitchFamily="34" charset="0"/>
                <a:ea typeface="細明體" panose="02020509000000000000" pitchFamily="49" charset="-120"/>
              </a:rPr>
              <a:t>WRITE : / &lt;lfs_type3&gt;-field1, space, &lt;lfs_type3&gt;-field3.</a:t>
            </a:r>
            <a:br>
              <a:rPr lang="en-US" altLang="zh-TW" sz="1700" dirty="0">
                <a:solidFill>
                  <a:schemeClr val="bg2">
                    <a:lumMod val="65000"/>
                  </a:schemeClr>
                </a:solidFill>
                <a:latin typeface="IBM Plex Sans" panose="020B0503050203000203" pitchFamily="34" charset="0"/>
                <a:ea typeface="細明體" panose="02020509000000000000" pitchFamily="49" charset="-120"/>
              </a:rPr>
            </a:br>
            <a:r>
              <a:rPr lang="en-US" altLang="zh-TW" sz="1700" b="1" dirty="0">
                <a:solidFill>
                  <a:schemeClr val="bg2"/>
                </a:solidFill>
                <a:latin typeface="IBM Plex Sans" panose="020B0503050203000203" pitchFamily="34" charset="0"/>
                <a:ea typeface="細明體" panose="02020509000000000000" pitchFamily="49" charset="-120"/>
              </a:rPr>
              <a:t>ENDLOOP. </a:t>
            </a:r>
          </a:p>
          <a:p>
            <a:pPr marL="180000"/>
            <a:endParaRPr lang="en-US" altLang="zh-TW" sz="1700" b="1" dirty="0">
              <a:solidFill>
                <a:schemeClr val="bg2"/>
              </a:solidFill>
              <a:latin typeface="IBM Plex Sans" panose="020B0503050203000203" pitchFamily="34" charset="0"/>
              <a:ea typeface="細明體" panose="02020509000000000000" pitchFamily="49" charset="-120"/>
            </a:endParaRPr>
          </a:p>
          <a:p>
            <a:pPr marL="180000"/>
            <a:endParaRPr lang="en-US" altLang="zh-TW" sz="1700" b="1" dirty="0">
              <a:solidFill>
                <a:schemeClr val="bg2"/>
              </a:solidFill>
              <a:latin typeface="IBM Plex Sans" panose="020B0503050203000203" pitchFamily="34" charset="0"/>
              <a:ea typeface="細明體" panose="02020509000000000000" pitchFamily="49" charset="-120"/>
            </a:endParaRPr>
          </a:p>
          <a:p>
            <a:pPr marL="180000"/>
            <a:endParaRPr lang="zh-TW" altLang="en-US" sz="1700" b="1" dirty="0">
              <a:solidFill>
                <a:schemeClr val="bg2"/>
              </a:solidFill>
              <a:latin typeface="IBM Plex Sans" panose="020B0503050203000203" pitchFamily="34" charset="0"/>
              <a:ea typeface="細明體" panose="02020509000000000000" pitchFamily="49" charset="-120"/>
            </a:endParaRPr>
          </a:p>
        </p:txBody>
      </p:sp>
      <p:sp>
        <p:nvSpPr>
          <p:cNvPr id="6" name="文字方塊 5">
            <a:extLst>
              <a:ext uri="{FF2B5EF4-FFF2-40B4-BE49-F238E27FC236}">
                <a16:creationId xmlns:a16="http://schemas.microsoft.com/office/drawing/2014/main" id="{BA0BE065-34A8-D6C3-BAA4-CFABCACC2AB4}"/>
              </a:ext>
            </a:extLst>
          </p:cNvPr>
          <p:cNvSpPr txBox="1"/>
          <p:nvPr/>
        </p:nvSpPr>
        <p:spPr>
          <a:xfrm>
            <a:off x="13487400" y="18288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9" name="文字方塊 8">
            <a:extLst>
              <a:ext uri="{FF2B5EF4-FFF2-40B4-BE49-F238E27FC236}">
                <a16:creationId xmlns:a16="http://schemas.microsoft.com/office/drawing/2014/main" id="{AA9D7E58-DDCB-FE47-4FD4-ED6BE8ADDD53}"/>
              </a:ext>
            </a:extLst>
          </p:cNvPr>
          <p:cNvSpPr txBox="1"/>
          <p:nvPr/>
        </p:nvSpPr>
        <p:spPr>
          <a:xfrm>
            <a:off x="12223612" y="3337560"/>
            <a:ext cx="2543947" cy="201168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        33            30</a:t>
            </a:r>
          </a:p>
          <a:p>
            <a:r>
              <a:rPr lang="en-US" altLang="zh-TW" sz="2000" dirty="0">
                <a:solidFill>
                  <a:schemeClr val="accent3">
                    <a:lumMod val="50000"/>
                  </a:schemeClr>
                </a:solidFill>
                <a:latin typeface="IBM Plex Sans" charset="0"/>
                <a:ea typeface="IBM Plex Sans" charset="0"/>
                <a:cs typeface="IBM Plex Sans" charset="0"/>
              </a:rPr>
              <a:t>        35            30</a:t>
            </a:r>
          </a:p>
          <a:p>
            <a:r>
              <a:rPr lang="en-US" altLang="zh-TW" sz="2000" dirty="0">
                <a:solidFill>
                  <a:schemeClr val="accent3">
                    <a:lumMod val="50000"/>
                  </a:schemeClr>
                </a:solidFill>
                <a:latin typeface="IBM Plex Sans" charset="0"/>
                <a:ea typeface="IBM Plex Sans" charset="0"/>
                <a:cs typeface="IBM Plex Sans" charset="0"/>
              </a:rPr>
              <a:t>        37            30</a:t>
            </a:r>
          </a:p>
          <a:p>
            <a:r>
              <a:rPr lang="en-US" altLang="zh-TW" sz="2000" dirty="0">
                <a:solidFill>
                  <a:schemeClr val="accent3">
                    <a:lumMod val="50000"/>
                  </a:schemeClr>
                </a:solidFill>
                <a:latin typeface="IBM Plex Sans" charset="0"/>
                <a:ea typeface="IBM Plex Sans" charset="0"/>
                <a:cs typeface="IBM Plex Sans" charset="0"/>
              </a:rPr>
              <a:t>        23             0</a:t>
            </a:r>
          </a:p>
          <a:p>
            <a:r>
              <a:rPr lang="en-US" altLang="zh-TW" sz="2000" dirty="0">
                <a:solidFill>
                  <a:schemeClr val="accent3">
                    <a:lumMod val="50000"/>
                  </a:schemeClr>
                </a:solidFill>
                <a:latin typeface="IBM Plex Sans" charset="0"/>
                <a:ea typeface="IBM Plex Sans" charset="0"/>
                <a:cs typeface="IBM Plex Sans" charset="0"/>
              </a:rPr>
              <a:t>        25             0</a:t>
            </a:r>
          </a:p>
          <a:p>
            <a:r>
              <a:rPr lang="en-US" altLang="zh-TW" sz="2000" dirty="0">
                <a:solidFill>
                  <a:schemeClr val="accent3">
                    <a:lumMod val="50000"/>
                  </a:schemeClr>
                </a:solidFill>
                <a:latin typeface="IBM Plex Sans" charset="0"/>
                <a:ea typeface="IBM Plex Sans" charset="0"/>
                <a:cs typeface="IBM Plex Sans" charset="0"/>
              </a:rPr>
              <a:t>        27             0</a:t>
            </a:r>
          </a:p>
        </p:txBody>
      </p:sp>
      <p:sp>
        <p:nvSpPr>
          <p:cNvPr id="11" name="文字方塊 10">
            <a:extLst>
              <a:ext uri="{FF2B5EF4-FFF2-40B4-BE49-F238E27FC236}">
                <a16:creationId xmlns:a16="http://schemas.microsoft.com/office/drawing/2014/main" id="{4C400622-8B91-7047-730D-A8BD6F7DFB49}"/>
              </a:ext>
            </a:extLst>
          </p:cNvPr>
          <p:cNvSpPr txBox="1"/>
          <p:nvPr/>
        </p:nvSpPr>
        <p:spPr>
          <a:xfrm>
            <a:off x="12215426" y="6400800"/>
            <a:ext cx="2543947" cy="2011680"/>
          </a:xfrm>
          <a:prstGeom prst="rect">
            <a:avLst/>
          </a:prstGeom>
          <a:noFill/>
        </p:spPr>
        <p:txBody>
          <a:bodyPr wrap="none" lIns="91440" tIns="45720" rIns="91440" bIns="45720" rtlCol="0">
            <a:noAutofit/>
          </a:bodyPr>
          <a:lstStyle/>
          <a:p>
            <a:r>
              <a:rPr lang="en-US" altLang="zh-TW" sz="2000" dirty="0">
                <a:solidFill>
                  <a:schemeClr val="accent3">
                    <a:lumMod val="50000"/>
                  </a:schemeClr>
                </a:solidFill>
                <a:latin typeface="IBM Plex Sans" charset="0"/>
                <a:ea typeface="IBM Plex Sans" charset="0"/>
                <a:cs typeface="IBM Plex Sans" charset="0"/>
              </a:rPr>
              <a:t>        33            30</a:t>
            </a:r>
          </a:p>
          <a:p>
            <a:r>
              <a:rPr lang="en-US" altLang="zh-TW" sz="2000" dirty="0">
                <a:solidFill>
                  <a:schemeClr val="accent3">
                    <a:lumMod val="50000"/>
                  </a:schemeClr>
                </a:solidFill>
                <a:latin typeface="IBM Plex Sans" charset="0"/>
                <a:ea typeface="IBM Plex Sans" charset="0"/>
                <a:cs typeface="IBM Plex Sans" charset="0"/>
              </a:rPr>
              <a:t>        35            30</a:t>
            </a:r>
          </a:p>
          <a:p>
            <a:r>
              <a:rPr lang="en-US" altLang="zh-TW" sz="2000" dirty="0">
                <a:solidFill>
                  <a:schemeClr val="accent3">
                    <a:lumMod val="50000"/>
                  </a:schemeClr>
                </a:solidFill>
                <a:latin typeface="IBM Plex Sans" charset="0"/>
                <a:ea typeface="IBM Plex Sans" charset="0"/>
                <a:cs typeface="IBM Plex Sans" charset="0"/>
              </a:rPr>
              <a:t>        37            30</a:t>
            </a:r>
          </a:p>
          <a:p>
            <a:r>
              <a:rPr lang="en-US" altLang="zh-TW" sz="2000" dirty="0">
                <a:solidFill>
                  <a:schemeClr val="accent3">
                    <a:lumMod val="50000"/>
                  </a:schemeClr>
                </a:solidFill>
                <a:latin typeface="IBM Plex Sans" charset="0"/>
                <a:ea typeface="IBM Plex Sans" charset="0"/>
                <a:cs typeface="IBM Plex Sans" charset="0"/>
              </a:rPr>
              <a:t>        23            24</a:t>
            </a:r>
          </a:p>
          <a:p>
            <a:r>
              <a:rPr lang="en-US" altLang="zh-TW" sz="2000" dirty="0">
                <a:solidFill>
                  <a:schemeClr val="accent3">
                    <a:lumMod val="50000"/>
                  </a:schemeClr>
                </a:solidFill>
                <a:latin typeface="IBM Plex Sans" charset="0"/>
                <a:ea typeface="IBM Plex Sans" charset="0"/>
                <a:cs typeface="IBM Plex Sans" charset="0"/>
              </a:rPr>
              <a:t>        25            26</a:t>
            </a:r>
          </a:p>
          <a:p>
            <a:r>
              <a:rPr lang="en-US" altLang="zh-TW" sz="2000" dirty="0">
                <a:solidFill>
                  <a:schemeClr val="accent3">
                    <a:lumMod val="50000"/>
                  </a:schemeClr>
                </a:solidFill>
                <a:latin typeface="IBM Plex Sans" charset="0"/>
                <a:ea typeface="IBM Plex Sans" charset="0"/>
                <a:cs typeface="IBM Plex Sans" charset="0"/>
              </a:rPr>
              <a:t>        27            28</a:t>
            </a:r>
          </a:p>
        </p:txBody>
      </p:sp>
    </p:spTree>
    <p:extLst>
      <p:ext uri="{BB962C8B-B14F-4D97-AF65-F5344CB8AC3E}">
        <p14:creationId xmlns:p14="http://schemas.microsoft.com/office/powerpoint/2010/main" val="65914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FEF1F6-224B-4A61-89A1-55019BC32466}"/>
              </a:ext>
            </a:extLst>
          </p:cNvPr>
          <p:cNvSpPr/>
          <p:nvPr/>
        </p:nvSpPr>
        <p:spPr>
          <a:xfrm>
            <a:off x="548640" y="2304161"/>
            <a:ext cx="12344400" cy="830997"/>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REPEAT</a:t>
            </a:r>
            <a:r>
              <a:rPr lang="en-US" altLang="zh-TW" sz="2400" dirty="0">
                <a:latin typeface="IBM Plex Sans" panose="020B0503050203000203" pitchFamily="34" charset="0"/>
              </a:rPr>
              <a:t> which can be used to repeating output. This can be effectively used in some of the scenario and reduce LOOPs and lines of code.</a:t>
            </a:r>
            <a:endParaRPr lang="zh-TW" altLang="en-US" sz="2400" dirty="0">
              <a:latin typeface="IBM Plex Sans" panose="020B0503050203000203" pitchFamily="34" charset="0"/>
            </a:endParaRPr>
          </a:p>
        </p:txBody>
      </p:sp>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Repeating Values</a:t>
            </a:r>
            <a:br>
              <a:rPr lang="en-US" altLang="zh-TW" b="1" dirty="0"/>
            </a:b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1239756" y="2788920"/>
            <a:ext cx="8275320" cy="260604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10" name="矩形 9">
            <a:extLst>
              <a:ext uri="{FF2B5EF4-FFF2-40B4-BE49-F238E27FC236}">
                <a16:creationId xmlns:a16="http://schemas.microsoft.com/office/drawing/2014/main" id="{E8207BD8-513B-4BD1-8D01-6C9FEAF482E9}"/>
              </a:ext>
            </a:extLst>
          </p:cNvPr>
          <p:cNvSpPr/>
          <p:nvPr/>
        </p:nvSpPr>
        <p:spPr>
          <a:xfrm>
            <a:off x="640080" y="3154680"/>
            <a:ext cx="9804574" cy="4401205"/>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Repeating Values - Error Handling</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TYPE string.</a:t>
            </a:r>
          </a:p>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err="1">
                <a:solidFill>
                  <a:schemeClr val="bg2"/>
                </a:solidFill>
                <a:latin typeface="IBM Plex Sans" panose="020B0503050203000203" pitchFamily="34" charset="0"/>
                <a:ea typeface="細明體" panose="02020509000000000000" pitchFamily="49" charset="-120"/>
              </a:rPr>
              <a:t>lv_counter</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b="1" dirty="0" err="1">
                <a:solidFill>
                  <a:srgbClr val="92D050"/>
                </a:solidFill>
                <a:latin typeface="IBM Plex Sans" panose="020B0503050203000203" pitchFamily="34" charset="0"/>
                <a:ea typeface="細明體" panose="02020509000000000000" pitchFamily="49" charset="-120"/>
              </a:rPr>
              <a:t>lv_occ</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 VALUE </a:t>
            </a:r>
            <a:r>
              <a:rPr lang="en-US" altLang="zh-TW" sz="2000" b="1" dirty="0">
                <a:solidFill>
                  <a:srgbClr val="92D050"/>
                </a:solidFill>
                <a:latin typeface="IBM Plex Sans" panose="020B0503050203000203" pitchFamily="34" charset="0"/>
                <a:ea typeface="細明體" panose="02020509000000000000" pitchFamily="49" charset="-120"/>
              </a:rPr>
              <a:t>-1</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Simulate wrong repeat times</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b="1" dirty="0" err="1">
                <a:solidFill>
                  <a:srgbClr val="92D050"/>
                </a:solidFill>
                <a:latin typeface="IBM Plex Sans" panose="020B0503050203000203" pitchFamily="34" charset="0"/>
                <a:ea typeface="細明體" panose="02020509000000000000" pitchFamily="49" charset="-120"/>
              </a:rPr>
              <a:t>lv_occ</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&lt; 0.  </a:t>
            </a:r>
          </a:p>
          <a:p>
            <a:r>
              <a:rPr lang="en-US" altLang="zh-TW" sz="2000" dirty="0">
                <a:solidFill>
                  <a:schemeClr val="bg2"/>
                </a:solidFill>
                <a:latin typeface="IBM Plex Sans" panose="020B0503050203000203" pitchFamily="34" charset="0"/>
                <a:ea typeface="細明體" panose="02020509000000000000" pitchFamily="49" charset="-120"/>
              </a:rPr>
              <a:t>    WRITE: / 'Error!’.  </a:t>
            </a:r>
            <a:r>
              <a:rPr lang="en-US" altLang="zh-TW" sz="2000" dirty="0">
                <a:solidFill>
                  <a:schemeClr val="tx2">
                    <a:lumMod val="25000"/>
                  </a:schemeClr>
                </a:solidFill>
                <a:latin typeface="IBM Plex Sans" panose="020B0503050203000203" pitchFamily="34" charset="0"/>
                <a:ea typeface="細明體" panose="02020509000000000000" pitchFamily="49" charset="-120"/>
              </a:rPr>
              <a:t>                                                                                                        Error!</a:t>
            </a:r>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ELSE.  </a:t>
            </a:r>
          </a:p>
          <a:p>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DO</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err="1">
                <a:solidFill>
                  <a:srgbClr val="92D050"/>
                </a:solidFill>
                <a:latin typeface="IBM Plex Sans" panose="020B0503050203000203" pitchFamily="34" charset="0"/>
                <a:ea typeface="細明體" panose="02020509000000000000" pitchFamily="49" charset="-120"/>
              </a:rPr>
              <a:t>lv_occ</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TIMES</a:t>
            </a:r>
            <a:r>
              <a:rPr lang="en-US" altLang="zh-TW" sz="2000" dirty="0">
                <a:solidFill>
                  <a:schemeClr val="bg2"/>
                </a:solidFill>
                <a:latin typeface="IBM Plex Sans" panose="020B0503050203000203" pitchFamily="34" charset="0"/>
                <a:ea typeface="細明體" panose="02020509000000000000" pitchFamily="49" charset="-120"/>
              </a:rPr>
              <a:t>.    </a:t>
            </a:r>
          </a:p>
          <a:p>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 &amp;&amp; 'A'.  </a:t>
            </a:r>
          </a:p>
          <a:p>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ENDDO</a:t>
            </a:r>
            <a:r>
              <a:rPr lang="en-US" altLang="zh-TW" sz="2000" dirty="0">
                <a:solidFill>
                  <a:schemeClr val="bg2"/>
                </a:solidFill>
                <a:latin typeface="IBM Plex Sans" panose="020B0503050203000203" pitchFamily="34" charset="0"/>
                <a:ea typeface="細明體" panose="02020509000000000000" pitchFamily="49" charset="-120"/>
              </a:rPr>
              <a:t>.  </a:t>
            </a:r>
          </a:p>
          <a:p>
            <a:endParaRPr lang="en-US" altLang="zh-TW" sz="2000" dirty="0">
              <a:solidFill>
                <a:schemeClr val="bg2"/>
              </a:solidFill>
              <a:latin typeface="IBM Plex Sans" panose="020B0503050203000203" pitchFamily="34" charset="0"/>
              <a:ea typeface="細明體" panose="02020509000000000000" pitchFamily="49" charset="-120"/>
            </a:endParaRPr>
          </a:p>
          <a:p>
            <a:r>
              <a:rPr lang="en-US" altLang="zh-TW" sz="2000" dirty="0">
                <a:solidFill>
                  <a:schemeClr val="bg2"/>
                </a:solidFill>
                <a:latin typeface="IBM Plex Sans" panose="020B0503050203000203" pitchFamily="34" charset="0"/>
                <a:ea typeface="細明體" panose="02020509000000000000" pitchFamily="49" charset="-120"/>
              </a:rPr>
              <a:t>    WRITE: / </a:t>
            </a:r>
            <a:r>
              <a:rPr lang="en-US" altLang="zh-TW" sz="2000" dirty="0" err="1">
                <a:solidFill>
                  <a:schemeClr val="bg2"/>
                </a:solidFill>
                <a:latin typeface="IBM Plex Sans" panose="020B0503050203000203" pitchFamily="34" charset="0"/>
                <a:ea typeface="細明體" panose="02020509000000000000" pitchFamily="49" charset="-120"/>
              </a:rPr>
              <a:t>lv_output</a:t>
            </a:r>
            <a:r>
              <a:rPr lang="en-US" altLang="zh-TW" sz="2000" dirty="0">
                <a:solidFill>
                  <a:schemeClr val="bg2"/>
                </a:solidFill>
                <a:latin typeface="IBM Plex Sans" panose="020B0503050203000203" pitchFamily="34" charset="0"/>
                <a:ea typeface="細明體" panose="02020509000000000000" pitchFamily="49" charset="-120"/>
              </a:rPr>
              <a:t>.</a:t>
            </a:r>
          </a:p>
          <a:p>
            <a:r>
              <a:rPr lang="en-US" altLang="zh-TW" sz="2000" dirty="0">
                <a:solidFill>
                  <a:schemeClr val="bg2"/>
                </a:solidFill>
                <a:latin typeface="IBM Plex Sans" panose="020B0503050203000203" pitchFamily="34" charset="0"/>
                <a:ea typeface="細明體" panose="02020509000000000000" pitchFamily="49" charset="-120"/>
              </a:rPr>
              <a:t>ENDIF.</a:t>
            </a: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3" name="文字方塊 2">
            <a:extLst>
              <a:ext uri="{FF2B5EF4-FFF2-40B4-BE49-F238E27FC236}">
                <a16:creationId xmlns:a16="http://schemas.microsoft.com/office/drawing/2014/main" id="{6B136027-A52E-5542-87BB-ED9A6065F6A2}"/>
              </a:ext>
            </a:extLst>
          </p:cNvPr>
          <p:cNvSpPr txBox="1"/>
          <p:nvPr/>
        </p:nvSpPr>
        <p:spPr>
          <a:xfrm>
            <a:off x="9875519" y="3313088"/>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3112498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5" name="矩形 4">
            <a:extLst>
              <a:ext uri="{FF2B5EF4-FFF2-40B4-BE49-F238E27FC236}">
                <a16:creationId xmlns:a16="http://schemas.microsoft.com/office/drawing/2014/main" id="{ADE163AF-568C-4D85-B67C-8857E149A930}"/>
              </a:ext>
            </a:extLst>
          </p:cNvPr>
          <p:cNvSpPr/>
          <p:nvPr/>
        </p:nvSpPr>
        <p:spPr>
          <a:xfrm>
            <a:off x="3611880" y="0"/>
            <a:ext cx="11020647" cy="8263481"/>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lnSpc>
                <a:spcPct val="105000"/>
              </a:lnSpc>
              <a:spcBef>
                <a:spcPts val="600"/>
              </a:spcBef>
            </a:pP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MAPPING &amp; EXCEPT can come separately or together</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if both come together, EXCEPT come after MAPPING</a:t>
            </a:r>
          </a:p>
          <a:p>
            <a:pPr marL="180000">
              <a:lnSpc>
                <a:spcPct val="105000"/>
              </a:lnSpc>
              <a:spcBef>
                <a:spcPts val="600"/>
              </a:spcBef>
            </a:pP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*"Variant 5 : CORRESPONDING - BASE - EXCEPT</a:t>
            </a:r>
          </a:p>
          <a:p>
            <a:pPr marL="180000">
              <a:lnSpc>
                <a:spcPct val="105000"/>
              </a:lnSpc>
              <a:spcBef>
                <a:spcPts val="600"/>
              </a:spcBef>
            </a:pPr>
            <a:br>
              <a:rPr lang="en-US" altLang="zh-TW" sz="2000" dirty="0">
                <a:solidFill>
                  <a:schemeClr val="bg2">
                    <a:lumMod val="65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TYPES : BEGIN OF </a:t>
            </a:r>
            <a:r>
              <a:rPr lang="en-US" altLang="zh-TW" sz="2000" dirty="0">
                <a:solidFill>
                  <a:schemeClr val="accent5">
                    <a:lumMod val="40000"/>
                    <a:lumOff val="60000"/>
                  </a:schemeClr>
                </a:solidFill>
                <a:latin typeface="IBM Plex Sans" panose="020B0503050203000203" pitchFamily="34" charset="0"/>
                <a:ea typeface="細明體" panose="02020509000000000000" pitchFamily="49" charset="-120"/>
              </a:rPr>
              <a:t>lty_type4</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field1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field2 TYPE </a:t>
            </a:r>
            <a:r>
              <a:rPr lang="en-US" altLang="zh-TW" sz="2000" dirty="0" err="1">
                <a:solidFill>
                  <a:schemeClr val="bg2"/>
                </a:solidFill>
                <a:latin typeface="IBM Plex Sans" panose="020B0503050203000203" pitchFamily="34" charset="0"/>
                <a:ea typeface="細明體" panose="02020509000000000000" pitchFamily="49" charset="-120"/>
              </a:rPr>
              <a:t>i</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field3 TYPE i,</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END OF </a:t>
            </a:r>
            <a:r>
              <a:rPr lang="en-US" altLang="zh-TW" sz="2000" dirty="0">
                <a:solidFill>
                  <a:schemeClr val="accent5">
                    <a:lumMod val="40000"/>
                    <a:lumOff val="60000"/>
                  </a:schemeClr>
                </a:solidFill>
                <a:latin typeface="IBM Plex Sans" panose="020B0503050203000203" pitchFamily="34" charset="0"/>
                <a:ea typeface="細明體" panose="02020509000000000000" pitchFamily="49" charset="-120"/>
              </a:rPr>
              <a:t>lty_type4</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accent1">
                    <a:lumMod val="60000"/>
                    <a:lumOff val="40000"/>
                  </a:schemeClr>
                </a:solidFill>
                <a:latin typeface="IBM Plex Sans" panose="020B0503050203000203" pitchFamily="34" charset="0"/>
                <a:ea typeface="細明體" panose="02020509000000000000" pitchFamily="49" charset="-120"/>
              </a:rPr>
              <a:t>ltty_type4 </a:t>
            </a:r>
            <a:r>
              <a:rPr lang="en-US" altLang="zh-TW" sz="2000" dirty="0">
                <a:solidFill>
                  <a:schemeClr val="bg2"/>
                </a:solidFill>
                <a:latin typeface="IBM Plex Sans" panose="020B0503050203000203" pitchFamily="34" charset="0"/>
                <a:ea typeface="細明體" panose="02020509000000000000" pitchFamily="49" charset="-120"/>
              </a:rPr>
              <a:t>TYPE TABLE OF </a:t>
            </a:r>
            <a:r>
              <a:rPr lang="en-US" altLang="zh-TW" sz="2000" dirty="0">
                <a:solidFill>
                  <a:schemeClr val="accent5">
                    <a:lumMod val="40000"/>
                    <a:lumOff val="60000"/>
                  </a:schemeClr>
                </a:solidFill>
                <a:latin typeface="IBM Plex Sans" panose="020B0503050203000203" pitchFamily="34" charset="0"/>
                <a:ea typeface="細明體" panose="02020509000000000000" pitchFamily="49" charset="-120"/>
              </a:rPr>
              <a:t>lty_type4 </a:t>
            </a:r>
            <a:r>
              <a:rPr lang="en-US" altLang="zh-TW" sz="2000" dirty="0">
                <a:solidFill>
                  <a:schemeClr val="bg2"/>
                </a:solidFill>
                <a:latin typeface="IBM Plex Sans" panose="020B0503050203000203" pitchFamily="34" charset="0"/>
                <a:ea typeface="細明體" panose="02020509000000000000" pitchFamily="49" charset="-120"/>
              </a:rPr>
              <a:t>WITH EMPTY KEY.</a:t>
            </a:r>
          </a:p>
          <a:p>
            <a:pPr marL="180000">
              <a:lnSpc>
                <a:spcPct val="105000"/>
              </a:lnSpc>
              <a:spcBef>
                <a:spcPts val="600"/>
              </a:spcBef>
            </a:pP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Reverting back values</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VALUE</a:t>
            </a:r>
            <a:r>
              <a:rPr lang="en-US" altLang="zh-TW" sz="2000" b="1" dirty="0">
                <a:solidFill>
                  <a:schemeClr val="accent1">
                    <a:lumMod val="60000"/>
                    <a:lumOff val="40000"/>
                  </a:schemeClr>
                </a:solidFill>
                <a:latin typeface="IBM Plex Sans" panose="020B0503050203000203" pitchFamily="34" charset="0"/>
                <a:ea typeface="細明體" panose="02020509000000000000" pitchFamily="49" charset="-120"/>
              </a:rPr>
              <a:t> ltty_type2</a:t>
            </a:r>
            <a:r>
              <a:rPr lang="en-US" altLang="zh-TW" sz="2000" dirty="0">
                <a:solidFill>
                  <a:schemeClr val="bg2"/>
                </a:solidFill>
                <a:latin typeface="IBM Plex Sans" panose="020B0503050203000203" pitchFamily="34" charset="0"/>
                <a:ea typeface="細明體" panose="02020509000000000000" pitchFamily="49" charset="-120"/>
              </a:rPr>
              <a:t>( ( field1 = 23 field2 = 24 ) ( field1 = 25 field2 = 26 )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DATA</a:t>
            </a:r>
            <a:r>
              <a:rPr lang="en-US" altLang="zh-TW" sz="2000" dirty="0">
                <a:solidFill>
                  <a:schemeClr val="bg2"/>
                </a:solidFill>
                <a:latin typeface="IBM Plex Sans" panose="020B0503050203000203" pitchFamily="34" charset="0"/>
                <a:ea typeface="細明體" panose="02020509000000000000" pitchFamily="49" charset="-120"/>
              </a:rPr>
              <a:t>(</a:t>
            </a:r>
            <a:r>
              <a:rPr lang="en-US" altLang="zh-TW" sz="2000" b="1" dirty="0">
                <a:solidFill>
                  <a:srgbClr val="FFFF99"/>
                </a:solidFill>
                <a:latin typeface="IBM Plex Sans" panose="020B0503050203000203" pitchFamily="34" charset="0"/>
                <a:ea typeface="細明體" panose="02020509000000000000" pitchFamily="49" charset="-120"/>
              </a:rPr>
              <a:t>lt_type4</a:t>
            </a:r>
            <a:r>
              <a:rPr lang="en-US" altLang="zh-TW" sz="2000" dirty="0">
                <a:solidFill>
                  <a:schemeClr val="bg2"/>
                </a:solidFill>
                <a:latin typeface="IBM Plex Sans" panose="020B0503050203000203" pitchFamily="34" charset="0"/>
                <a:ea typeface="細明體" panose="02020509000000000000" pitchFamily="49" charset="-120"/>
              </a:rPr>
              <a:t>) = </a:t>
            </a:r>
            <a:r>
              <a:rPr lang="en-US" altLang="zh-TW" sz="2000" b="1" dirty="0">
                <a:solidFill>
                  <a:schemeClr val="bg2"/>
                </a:solidFill>
                <a:latin typeface="IBM Plex Sans" panose="020B0503050203000203" pitchFamily="34" charset="0"/>
                <a:ea typeface="細明體" panose="02020509000000000000" pitchFamily="49" charset="-120"/>
              </a:rPr>
              <a:t>VALUE</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accent1">
                    <a:lumMod val="60000"/>
                    <a:lumOff val="40000"/>
                  </a:schemeClr>
                </a:solidFill>
                <a:latin typeface="IBM Plex Sans" panose="020B0503050203000203" pitchFamily="34" charset="0"/>
                <a:ea typeface="細明體" panose="02020509000000000000" pitchFamily="49" charset="-120"/>
              </a:rPr>
              <a:t>ltty_type4</a:t>
            </a:r>
            <a:r>
              <a:rPr lang="en-US" altLang="zh-TW" sz="2000" dirty="0">
                <a:solidFill>
                  <a:schemeClr val="bg2"/>
                </a:solidFill>
                <a:latin typeface="IBM Plex Sans" panose="020B0503050203000203" pitchFamily="34" charset="0"/>
                <a:ea typeface="細明體" panose="02020509000000000000" pitchFamily="49" charset="-120"/>
              </a:rPr>
              <a:t>( ( field1 = 43 field2 = 41 field3 = 40 )</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field1 = 45 field2 = 42 field3 = 40 ) ).</a:t>
            </a:r>
          </a:p>
          <a:p>
            <a:pPr marL="180000">
              <a:lnSpc>
                <a:spcPct val="105000"/>
              </a:lnSpc>
              <a:spcBef>
                <a:spcPts val="600"/>
              </a:spcBef>
            </a:pP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rgbClr val="FFFF99"/>
                </a:solidFill>
                <a:latin typeface="IBM Plex Sans" panose="020B0503050203000203" pitchFamily="34" charset="0"/>
                <a:ea typeface="細明體" panose="02020509000000000000" pitchFamily="49" charset="-120"/>
              </a:rPr>
              <a:t>lt_type4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CORRESPONDING #</a:t>
            </a:r>
            <a:r>
              <a:rPr lang="en-US" altLang="zh-TW" sz="2000" dirty="0">
                <a:solidFill>
                  <a:srgbClr val="FFC000"/>
                </a:solidFill>
                <a:latin typeface="IBM Plex Sans" panose="020B0503050203000203" pitchFamily="34" charset="0"/>
                <a:ea typeface="細明體" panose="02020509000000000000" pitchFamily="49" charset="-120"/>
              </a:rPr>
              <a:t>( </a:t>
            </a: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dirty="0">
                <a:solidFill>
                  <a:srgbClr val="FFC000"/>
                </a:solidFill>
                <a:latin typeface="IBM Plex Sans" panose="020B0503050203000203" pitchFamily="34" charset="0"/>
                <a:ea typeface="細明體" panose="02020509000000000000" pitchFamily="49" charset="-120"/>
              </a:rPr>
              <a:t>)</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LOOP AT </a:t>
            </a:r>
            <a:r>
              <a:rPr lang="en-US" altLang="zh-TW" sz="2000" b="1" dirty="0">
                <a:solidFill>
                  <a:srgbClr val="FFFF99"/>
                </a:solidFill>
                <a:latin typeface="IBM Plex Sans" panose="020B0503050203000203" pitchFamily="34" charset="0"/>
                <a:ea typeface="細明體" panose="02020509000000000000" pitchFamily="49" charset="-120"/>
              </a:rPr>
              <a:t>lt_type4 </a:t>
            </a:r>
            <a:r>
              <a:rPr lang="en-US" altLang="zh-TW" sz="2000" b="1" dirty="0">
                <a:solidFill>
                  <a:schemeClr val="bg2"/>
                </a:solidFill>
                <a:latin typeface="IBM Plex Sans" panose="020B0503050203000203" pitchFamily="34" charset="0"/>
                <a:ea typeface="細明體" panose="02020509000000000000" pitchFamily="49" charset="-120"/>
              </a:rPr>
              <a:t>ASSIGNING FIELD-SYMBOL</a:t>
            </a:r>
            <a:r>
              <a:rPr lang="en-US" altLang="zh-TW" sz="2000" dirty="0">
                <a:solidFill>
                  <a:schemeClr val="bg2"/>
                </a:solidFill>
                <a:latin typeface="IBM Plex Sans" panose="020B0503050203000203" pitchFamily="34" charset="0"/>
                <a:ea typeface="細明體" panose="02020509000000000000" pitchFamily="49" charset="-120"/>
              </a:rPr>
              <a:t>(&lt;lfs_type4&gt;).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lumMod val="65000"/>
                  </a:schemeClr>
                </a:solidFill>
                <a:latin typeface="IBM Plex Sans" panose="020B0503050203000203" pitchFamily="34" charset="0"/>
                <a:ea typeface="細明體" panose="02020509000000000000" pitchFamily="49" charset="-120"/>
              </a:rPr>
              <a:t>WRITE : / &lt;lfs_type4&gt;-field1, space, &lt;lfs_type4&gt;-field2, space, &lt;lfs_type4&gt;-field3.</a:t>
            </a:r>
            <a:br>
              <a:rPr lang="en-US" altLang="zh-TW" sz="2000" dirty="0">
                <a:solidFill>
                  <a:schemeClr val="bg2">
                    <a:lumMod val="65000"/>
                  </a:schemeClr>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ENDLOOP</a:t>
            </a:r>
            <a:r>
              <a:rPr lang="en-US" altLang="zh-TW" sz="2000" dirty="0">
                <a:solidFill>
                  <a:schemeClr val="bg2"/>
                </a:solidFill>
                <a:latin typeface="IBM Plex Sans" panose="020B0503050203000203" pitchFamily="34" charset="0"/>
                <a:ea typeface="細明體" panose="02020509000000000000" pitchFamily="49" charset="-120"/>
              </a:rPr>
              <a:t>.</a:t>
            </a:r>
          </a:p>
          <a:p>
            <a:pPr marL="180000">
              <a:lnSpc>
                <a:spcPct val="105000"/>
              </a:lnSpc>
              <a:spcBef>
                <a:spcPts val="600"/>
              </a:spcBef>
            </a:pP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4" name="文字方塊 3">
            <a:extLst>
              <a:ext uri="{FF2B5EF4-FFF2-40B4-BE49-F238E27FC236}">
                <a16:creationId xmlns:a16="http://schemas.microsoft.com/office/drawing/2014/main" id="{FDE686A8-276B-0B7D-C363-9F01FFBDCF87}"/>
              </a:ext>
            </a:extLst>
          </p:cNvPr>
          <p:cNvSpPr txBox="1"/>
          <p:nvPr/>
        </p:nvSpPr>
        <p:spPr>
          <a:xfrm>
            <a:off x="13487400" y="18288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11" name="Rectangle 2">
            <a:extLst>
              <a:ext uri="{FF2B5EF4-FFF2-40B4-BE49-F238E27FC236}">
                <a16:creationId xmlns:a16="http://schemas.microsoft.com/office/drawing/2014/main" id="{C1F6519B-8A82-8151-DE29-005ADA94984A}"/>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BASE, CORRESPONDING &amp; </a:t>
            </a:r>
            <a:r>
              <a:rPr lang="en-US" altLang="zh-TW" sz="2300" b="1" dirty="0"/>
              <a:t>MOVE-CORRESPONDING</a:t>
            </a:r>
            <a:r>
              <a:rPr lang="en-US" altLang="zh-TW" sz="2800" b="1" dirty="0"/>
              <a:t>  </a:t>
            </a:r>
            <a:r>
              <a:rPr lang="zh-TW" altLang="en-US" sz="2800" b="1" dirty="0"/>
              <a:t>  </a:t>
            </a:r>
            <a:br>
              <a:rPr lang="en-US" altLang="zh-TW" sz="2800" b="1" dirty="0"/>
            </a:br>
            <a:r>
              <a:rPr lang="en-US" altLang="zh-TW" sz="2800" b="1" dirty="0"/>
              <a:t>Operators</a:t>
            </a:r>
            <a:r>
              <a:rPr lang="zh-TW" altLang="en-US" sz="2800" b="1" dirty="0"/>
              <a:t> </a:t>
            </a:r>
            <a:r>
              <a:rPr lang="en-US" altLang="zh-TW" sz="2800" b="1" dirty="0"/>
              <a:t>-6</a:t>
            </a:r>
            <a:endParaRPr lang="en-US" altLang="zh-TW" sz="2800" b="1" dirty="0">
              <a:latin typeface="IBM Plex Sans" panose="020B0503050203000203" pitchFamily="34" charset="0"/>
              <a:cs typeface="Arial" panose="020B0604020202020204" pitchFamily="34" charset="0"/>
            </a:endParaRPr>
          </a:p>
        </p:txBody>
      </p:sp>
      <p:sp>
        <p:nvSpPr>
          <p:cNvPr id="2" name="文字方塊 1">
            <a:extLst>
              <a:ext uri="{FF2B5EF4-FFF2-40B4-BE49-F238E27FC236}">
                <a16:creationId xmlns:a16="http://schemas.microsoft.com/office/drawing/2014/main" id="{167BF4C4-4EE4-2548-C82C-D5105E84BFC5}"/>
              </a:ext>
            </a:extLst>
          </p:cNvPr>
          <p:cNvSpPr txBox="1"/>
          <p:nvPr/>
        </p:nvSpPr>
        <p:spPr>
          <a:xfrm>
            <a:off x="6035040" y="6812280"/>
            <a:ext cx="4617720" cy="1325880"/>
          </a:xfrm>
          <a:prstGeom prst="rect">
            <a:avLst/>
          </a:prstGeom>
        </p:spPr>
        <p:txBody>
          <a:bodyPr wrap="none" lIns="91440" tIns="45720" rIns="91440" bIns="45720" rtlCol="0">
            <a:noAutofit/>
          </a:bodyPr>
          <a:lstStyle/>
          <a:p>
            <a:r>
              <a:rPr lang="en-US" altLang="zh-TW" sz="2000" b="1" dirty="0">
                <a:solidFill>
                  <a:srgbClr val="FFFF99"/>
                </a:solidFill>
                <a:latin typeface="IBM Plex Sans" panose="020B0503050203000203" pitchFamily="34" charset="0"/>
                <a:ea typeface="細明體" panose="02020509000000000000" pitchFamily="49" charset="-120"/>
              </a:rPr>
              <a:t>lt_type4   field1   field2   field3</a:t>
            </a:r>
          </a:p>
          <a:p>
            <a:r>
              <a:rPr lang="en-US" altLang="zh-TW" sz="2000" b="1" dirty="0">
                <a:solidFill>
                  <a:srgbClr val="FFFF99"/>
                </a:solidFill>
                <a:latin typeface="IBM Plex Sans" panose="020B0503050203000203" pitchFamily="34" charset="0"/>
                <a:ea typeface="細明體" panose="02020509000000000000" pitchFamily="49" charset="-120"/>
              </a:rPr>
              <a:t>                      43          41         40</a:t>
            </a:r>
          </a:p>
          <a:p>
            <a:r>
              <a:rPr lang="en-US" altLang="zh-TW" sz="2000" b="1" dirty="0">
                <a:solidFill>
                  <a:srgbClr val="FFFF99"/>
                </a:solidFill>
                <a:latin typeface="IBM Plex Sans" panose="020B0503050203000203" pitchFamily="34" charset="0"/>
                <a:ea typeface="細明體" panose="02020509000000000000" pitchFamily="49" charset="-120"/>
              </a:rPr>
              <a:t>                      45          42         40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6" name="文字方塊 5">
            <a:extLst>
              <a:ext uri="{FF2B5EF4-FFF2-40B4-BE49-F238E27FC236}">
                <a16:creationId xmlns:a16="http://schemas.microsoft.com/office/drawing/2014/main" id="{20F2A6D6-110E-F1FA-3AAC-78A8EBF5F4FF}"/>
              </a:ext>
            </a:extLst>
          </p:cNvPr>
          <p:cNvSpPr txBox="1"/>
          <p:nvPr/>
        </p:nvSpPr>
        <p:spPr>
          <a:xfrm>
            <a:off x="10515600" y="6812280"/>
            <a:ext cx="3108960" cy="1325880"/>
          </a:xfrm>
          <a:prstGeom prst="rect">
            <a:avLst/>
          </a:prstGeom>
        </p:spPr>
        <p:txBody>
          <a:bodyPr wrap="none" lIns="91440" tIns="45720" rIns="91440" bIns="45720" rtlCol="0">
            <a:noAutofit/>
          </a:bodyPr>
          <a:lstStyle/>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   field1   field2 </a:t>
            </a:r>
          </a:p>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                      23          24</a:t>
            </a:r>
          </a:p>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                      25          26</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8" name="矩形 7">
            <a:extLst>
              <a:ext uri="{FF2B5EF4-FFF2-40B4-BE49-F238E27FC236}">
                <a16:creationId xmlns:a16="http://schemas.microsoft.com/office/drawing/2014/main" id="{EB4DA1B8-E1CF-AE01-576A-4B1CEA47E73A}"/>
              </a:ext>
            </a:extLst>
          </p:cNvPr>
          <p:cNvSpPr/>
          <p:nvPr/>
        </p:nvSpPr>
        <p:spPr>
          <a:xfrm>
            <a:off x="7057893" y="7129272"/>
            <a:ext cx="2572013" cy="731520"/>
          </a:xfrm>
          <a:prstGeom prst="rect">
            <a:avLst/>
          </a:prstGeom>
          <a:solidFill>
            <a:srgbClr val="0035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
        <p:nvSpPr>
          <p:cNvPr id="9" name="文字方塊 8">
            <a:extLst>
              <a:ext uri="{FF2B5EF4-FFF2-40B4-BE49-F238E27FC236}">
                <a16:creationId xmlns:a16="http://schemas.microsoft.com/office/drawing/2014/main" id="{EBD4D7AA-432B-4570-3422-1D0B778F862F}"/>
              </a:ext>
            </a:extLst>
          </p:cNvPr>
          <p:cNvSpPr txBox="1"/>
          <p:nvPr/>
        </p:nvSpPr>
        <p:spPr>
          <a:xfrm>
            <a:off x="6029960" y="6812280"/>
            <a:ext cx="4617720" cy="1325880"/>
          </a:xfrm>
          <a:prstGeom prst="rect">
            <a:avLst/>
          </a:prstGeom>
        </p:spPr>
        <p:txBody>
          <a:bodyPr wrap="none" lIns="91440" tIns="45720" rIns="91440" bIns="45720" rtlCol="0">
            <a:noAutofit/>
          </a:bodyPr>
          <a:lstStyle/>
          <a:p>
            <a:r>
              <a:rPr lang="en-US" altLang="zh-TW" sz="2000" b="1" dirty="0">
                <a:solidFill>
                  <a:srgbClr val="FFFF99"/>
                </a:solidFill>
                <a:latin typeface="IBM Plex Sans" panose="020B0503050203000203" pitchFamily="34" charset="0"/>
                <a:ea typeface="細明體" panose="02020509000000000000" pitchFamily="49" charset="-120"/>
              </a:rPr>
              <a:t>lt_type4   field1   field2   field3</a:t>
            </a:r>
          </a:p>
          <a:p>
            <a:r>
              <a:rPr lang="en-US" altLang="zh-TW" sz="2000" b="1" dirty="0">
                <a:solidFill>
                  <a:srgbClr val="FFFF99"/>
                </a:solidFill>
                <a:latin typeface="IBM Plex Sans" panose="020B0503050203000203" pitchFamily="34" charset="0"/>
                <a:ea typeface="細明體" panose="02020509000000000000" pitchFamily="49" charset="-120"/>
              </a:rPr>
              <a:t>                      23          24         0</a:t>
            </a:r>
          </a:p>
          <a:p>
            <a:r>
              <a:rPr lang="en-US" altLang="zh-TW" sz="2000" b="1" dirty="0">
                <a:solidFill>
                  <a:srgbClr val="FFFF99"/>
                </a:solidFill>
                <a:latin typeface="IBM Plex Sans" panose="020B0503050203000203" pitchFamily="34" charset="0"/>
                <a:ea typeface="細明體" panose="02020509000000000000" pitchFamily="49" charset="-120"/>
              </a:rPr>
              <a:t>                      25          26         0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7" name="文字方塊 6">
            <a:extLst>
              <a:ext uri="{FF2B5EF4-FFF2-40B4-BE49-F238E27FC236}">
                <a16:creationId xmlns:a16="http://schemas.microsoft.com/office/drawing/2014/main" id="{066E099D-64D7-3099-2EDF-D98323D5F875}"/>
              </a:ext>
            </a:extLst>
          </p:cNvPr>
          <p:cNvSpPr txBox="1"/>
          <p:nvPr/>
        </p:nvSpPr>
        <p:spPr>
          <a:xfrm>
            <a:off x="11716512" y="7114032"/>
            <a:ext cx="1643793" cy="777240"/>
          </a:xfrm>
          <a:prstGeom prst="rect">
            <a:avLst/>
          </a:prstGeom>
          <a:ln w="6350">
            <a:solidFill>
              <a:schemeClr val="tx1"/>
            </a:solidFill>
          </a:ln>
          <a:effectLst>
            <a:glow rad="101600">
              <a:schemeClr val="accent2">
                <a:satMod val="175000"/>
                <a:alpha val="40000"/>
              </a:schemeClr>
            </a:glow>
          </a:effectLst>
        </p:spPr>
        <p:txBody>
          <a:bodyPr wrap="none" lIns="91440" tIns="45720" rIns="91440" bIns="45720" rtlCol="0">
            <a:noAutofit/>
          </a:bodyPr>
          <a:lstStyle/>
          <a:p>
            <a:pPr algn="ct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23          24</a:t>
            </a:r>
          </a:p>
          <a:p>
            <a:pPr algn="ct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25          26</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12" name="箭號: 向右 11">
            <a:extLst>
              <a:ext uri="{FF2B5EF4-FFF2-40B4-BE49-F238E27FC236}">
                <a16:creationId xmlns:a16="http://schemas.microsoft.com/office/drawing/2014/main" id="{C53902DD-77C2-04C7-ED5B-386A5A76D27F}"/>
              </a:ext>
            </a:extLst>
          </p:cNvPr>
          <p:cNvSpPr/>
          <p:nvPr/>
        </p:nvSpPr>
        <p:spPr>
          <a:xfrm>
            <a:off x="3177540" y="4017440"/>
            <a:ext cx="365760" cy="228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Tree>
    <p:extLst>
      <p:ext uri="{BB962C8B-B14F-4D97-AF65-F5344CB8AC3E}">
        <p14:creationId xmlns:p14="http://schemas.microsoft.com/office/powerpoint/2010/main" val="87236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7.98611E-7 -1.91358E-6 L 7.98611E-7 0.04225 " pathEditMode="relative" rAng="0" ptsTypes="AA">
                                      <p:cBhvr>
                                        <p:cTn id="14" dur="750" fill="hold"/>
                                        <p:tgtEl>
                                          <p:spTgt spid="12"/>
                                        </p:tgtEl>
                                        <p:attrNameLst>
                                          <p:attrName>ppt_x</p:attrName>
                                          <p:attrName>ppt_y</p:attrName>
                                        </p:attrNameLst>
                                      </p:cBhvr>
                                      <p:rCtr x="0" y="2103"/>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2" nodeType="clickEffect">
                                  <p:stCondLst>
                                    <p:cond delay="0"/>
                                  </p:stCondLst>
                                  <p:childTnLst>
                                    <p:animMotion origin="layout" path="M 1.70139E-6 0.04225 L 0.00152 0.16455 " pathEditMode="relative" rAng="0" ptsTypes="AA">
                                      <p:cBhvr>
                                        <p:cTn id="21" dur="750" fill="hold"/>
                                        <p:tgtEl>
                                          <p:spTgt spid="12"/>
                                        </p:tgtEl>
                                        <p:attrNameLst>
                                          <p:attrName>ppt_x</p:attrName>
                                          <p:attrName>ppt_y</p:attrName>
                                        </p:attrNameLst>
                                      </p:cBhvr>
                                      <p:rCtr x="0" y="6115"/>
                                    </p:animMotion>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2.15278E-6 -1.23457E-6 L -0.30697 -0.00058 " pathEditMode="relative" rAng="0" ptsTypes="AA">
                                      <p:cBhvr>
                                        <p:cTn id="33" dur="2000" fill="hold"/>
                                        <p:tgtEl>
                                          <p:spTgt spid="7"/>
                                        </p:tgtEl>
                                        <p:attrNameLst>
                                          <p:attrName>ppt_x</p:attrName>
                                          <p:attrName>ppt_y</p:attrName>
                                        </p:attrNameLst>
                                      </p:cBhvr>
                                      <p:rCtr x="-15354" y="-39"/>
                                    </p:animMotion>
                                  </p:childTnLst>
                                </p:cTn>
                              </p:par>
                            </p:childTnLst>
                          </p:cTn>
                        </p:par>
                        <p:par>
                          <p:cTn id="34" fill="hold">
                            <p:stCondLst>
                              <p:cond delay="2500"/>
                            </p:stCondLst>
                            <p:childTnLst>
                              <p:par>
                                <p:cTn id="35" presetID="10" presetClass="exit" presetSubtype="0" fill="hold" grpId="2" nodeType="after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3000"/>
                            </p:stCondLst>
                            <p:childTnLst>
                              <p:par>
                                <p:cTn id="42" presetID="10" presetClass="exit" presetSubtype="0" fill="hold" grpId="1" nodeType="after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8" grpId="0" animBg="1"/>
      <p:bldP spid="9" grpId="0"/>
      <p:bldP spid="7" grpId="0" animBg="1"/>
      <p:bldP spid="7" grpId="1" animBg="1"/>
      <p:bldP spid="7" grpId="2" animBg="1"/>
      <p:bldP spid="12" grpId="0" animBg="1"/>
      <p:bldP spid="12" grpId="1" animBg="1"/>
      <p:bldP spid="12"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BASE, CORRESPONDING &amp; </a:t>
            </a:r>
            <a:r>
              <a:rPr lang="en-US" altLang="zh-TW" sz="2300" b="1" dirty="0"/>
              <a:t>MOVE-CORRESPONDING</a:t>
            </a:r>
            <a:r>
              <a:rPr lang="en-US" altLang="zh-TW" sz="2800" b="1" dirty="0"/>
              <a:t>  </a:t>
            </a:r>
            <a:r>
              <a:rPr lang="zh-TW" altLang="en-US" sz="2800" b="1" dirty="0"/>
              <a:t>  </a:t>
            </a:r>
            <a:br>
              <a:rPr lang="en-US" altLang="zh-TW" sz="2800" b="1" dirty="0"/>
            </a:br>
            <a:r>
              <a:rPr lang="en-US" altLang="zh-TW" sz="2800" b="1" dirty="0"/>
              <a:t>Operators</a:t>
            </a:r>
            <a:r>
              <a:rPr lang="zh-TW" altLang="en-US" sz="2800" b="1" dirty="0"/>
              <a:t> </a:t>
            </a:r>
            <a:r>
              <a:rPr lang="en-US" altLang="zh-TW" sz="2800" b="1" dirty="0"/>
              <a:t>-7</a:t>
            </a: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873442" y="0"/>
            <a:ext cx="10547496" cy="7909560"/>
          </a:xfrm>
        </p:spPr>
        <p:txBody>
          <a:bodyPr/>
          <a:lstStyle/>
          <a:p>
            <a:br>
              <a:rPr lang="en-US" altLang="zh-TW" dirty="0"/>
            </a:br>
            <a:endParaRPr lang="en-US" altLang="zh-TW" dirty="0"/>
          </a:p>
          <a:p>
            <a:endParaRPr lang="zh-TW" altLang="en-US" sz="2400" dirty="0"/>
          </a:p>
        </p:txBody>
      </p:sp>
      <p:sp>
        <p:nvSpPr>
          <p:cNvPr id="5" name="矩形 4">
            <a:extLst>
              <a:ext uri="{FF2B5EF4-FFF2-40B4-BE49-F238E27FC236}">
                <a16:creationId xmlns:a16="http://schemas.microsoft.com/office/drawing/2014/main" id="{ADE163AF-568C-4D85-B67C-8857E149A930}"/>
              </a:ext>
            </a:extLst>
          </p:cNvPr>
          <p:cNvSpPr/>
          <p:nvPr/>
        </p:nvSpPr>
        <p:spPr>
          <a:xfrm>
            <a:off x="3657600" y="0"/>
            <a:ext cx="10972800" cy="7447873"/>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lnSpc>
                <a:spcPct val="105000"/>
              </a:lnSpc>
              <a:spcBef>
                <a:spcPts val="600"/>
              </a:spcBef>
            </a:pP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b="1" dirty="0">
                <a:solidFill>
                  <a:srgbClr val="FFFF99"/>
                </a:solidFill>
                <a:latin typeface="IBM Plex Sans" panose="020B0503050203000203" pitchFamily="34" charset="0"/>
                <a:ea typeface="細明體" panose="02020509000000000000" pitchFamily="49" charset="-120"/>
              </a:rPr>
              <a:t>lt_type4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CORRESPONDING #</a:t>
            </a:r>
            <a:r>
              <a:rPr lang="en-US" altLang="zh-TW" sz="2000" dirty="0">
                <a:solidFill>
                  <a:srgbClr val="FFC000"/>
                </a:solidFill>
                <a:latin typeface="IBM Plex Sans" panose="020B0503050203000203" pitchFamily="34" charset="0"/>
                <a:ea typeface="細明體" panose="02020509000000000000" pitchFamily="49" charset="-120"/>
              </a:rPr>
              <a:t>( </a:t>
            </a: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2000" b="1" dirty="0">
                <a:solidFill>
                  <a:srgbClr val="FFC000"/>
                </a:solidFill>
                <a:latin typeface="IBM Plex Sans" panose="020B0503050203000203" pitchFamily="34" charset="0"/>
                <a:ea typeface="細明體" panose="02020509000000000000" pitchFamily="49" charset="-120"/>
              </a:rPr>
              <a:t>EXCEPT</a:t>
            </a:r>
            <a:r>
              <a:rPr lang="en-US" altLang="zh-TW" sz="2000" dirty="0">
                <a:solidFill>
                  <a:schemeClr val="bg2"/>
                </a:solidFill>
                <a:latin typeface="IBM Plex Sans" panose="020B0503050203000203" pitchFamily="34" charset="0"/>
                <a:ea typeface="細明體" panose="02020509000000000000" pitchFamily="49" charset="-120"/>
              </a:rPr>
              <a:t> field2</a:t>
            </a:r>
            <a:r>
              <a:rPr lang="en-US" altLang="zh-TW" sz="2000" dirty="0">
                <a:solidFill>
                  <a:srgbClr val="FFC00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a:t>
            </a:r>
          </a:p>
          <a:p>
            <a:pPr marL="180000">
              <a:lnSpc>
                <a:spcPct val="105000"/>
              </a:lnSpc>
              <a:spcBef>
                <a:spcPts val="600"/>
              </a:spcBef>
            </a:pP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LOOP AT </a:t>
            </a:r>
            <a:r>
              <a:rPr lang="en-US" altLang="zh-TW" sz="2000" b="1" dirty="0">
                <a:solidFill>
                  <a:srgbClr val="FFFF99"/>
                </a:solidFill>
                <a:latin typeface="IBM Plex Sans" panose="020B0503050203000203" pitchFamily="34" charset="0"/>
                <a:ea typeface="細明體" panose="02020509000000000000" pitchFamily="49" charset="-120"/>
              </a:rPr>
              <a:t>lt_type4 </a:t>
            </a:r>
            <a:r>
              <a:rPr lang="en-US" altLang="zh-TW" sz="2000" b="1" dirty="0">
                <a:solidFill>
                  <a:schemeClr val="bg2"/>
                </a:solidFill>
                <a:latin typeface="IBM Plex Sans" panose="020B0503050203000203" pitchFamily="34" charset="0"/>
                <a:ea typeface="細明體" panose="02020509000000000000" pitchFamily="49" charset="-120"/>
              </a:rPr>
              <a:t>ASSIGNING</a:t>
            </a:r>
            <a:r>
              <a:rPr lang="en-US" altLang="zh-TW" sz="2000" dirty="0">
                <a:solidFill>
                  <a:schemeClr val="bg2"/>
                </a:solidFill>
                <a:latin typeface="IBM Plex Sans" panose="020B0503050203000203" pitchFamily="34" charset="0"/>
                <a:ea typeface="細明體" panose="02020509000000000000" pitchFamily="49" charset="-120"/>
              </a:rPr>
              <a:t> &lt;lfs_type4&gt;.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lumMod val="65000"/>
                  </a:schemeClr>
                </a:solidFill>
                <a:latin typeface="IBM Plex Sans" panose="020B0503050203000203" pitchFamily="34" charset="0"/>
                <a:ea typeface="細明體" panose="02020509000000000000" pitchFamily="49" charset="-120"/>
              </a:rPr>
              <a:t>WRITE : / &lt;lfs_type4&gt;-field1, space, &lt;lfs_type4&gt;-field2, space, &lt;lfs_type4&gt;-field3.</a:t>
            </a:r>
            <a:br>
              <a:rPr lang="en-US" altLang="zh-TW" sz="2000" dirty="0">
                <a:solidFill>
                  <a:schemeClr val="bg2">
                    <a:lumMod val="65000"/>
                  </a:schemeClr>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ENDLOOP</a:t>
            </a:r>
            <a:r>
              <a:rPr lang="en-US" altLang="zh-TW" sz="2000" dirty="0">
                <a:solidFill>
                  <a:schemeClr val="bg2"/>
                </a:solidFill>
                <a:latin typeface="IBM Plex Sans" panose="020B0503050203000203" pitchFamily="34" charset="0"/>
                <a:ea typeface="細明體" panose="02020509000000000000" pitchFamily="49" charset="-120"/>
              </a:rPr>
              <a:t>.</a:t>
            </a:r>
          </a:p>
          <a:p>
            <a:pPr marL="180000">
              <a:lnSpc>
                <a:spcPct val="105000"/>
              </a:lnSpc>
              <a:spcBef>
                <a:spcPts val="600"/>
              </a:spcBef>
            </a:pPr>
            <a:endParaRPr lang="en-US" altLang="zh-TW" sz="2000" b="1" dirty="0">
              <a:solidFill>
                <a:srgbClr val="FFFF99"/>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endParaRPr>
          </a:p>
          <a:p>
            <a:pPr marL="180000">
              <a:lnSpc>
                <a:spcPct val="105000"/>
              </a:lnSpc>
              <a:spcBef>
                <a:spcPts val="600"/>
              </a:spcBef>
            </a:pP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b="1" dirty="0">
                <a:solidFill>
                  <a:srgbClr val="FFFF99"/>
                </a:solidFill>
                <a:latin typeface="IBM Plex Sans" panose="020B0503050203000203" pitchFamily="34" charset="0"/>
                <a:ea typeface="細明體" panose="02020509000000000000" pitchFamily="49" charset="-120"/>
              </a:rPr>
              <a:t>lt_type4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CORRESPONDING #</a:t>
            </a:r>
            <a:r>
              <a:rPr lang="en-US" altLang="zh-TW" sz="2000" dirty="0">
                <a:solidFill>
                  <a:srgbClr val="FFC000"/>
                </a:solidFill>
                <a:latin typeface="IBM Plex Sans" panose="020B0503050203000203" pitchFamily="34" charset="0"/>
                <a:ea typeface="細明體" panose="02020509000000000000" pitchFamily="49" charset="-120"/>
              </a:rPr>
              <a:t>( </a:t>
            </a: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 </a:t>
            </a:r>
            <a:r>
              <a:rPr lang="en-US" altLang="zh-TW" sz="2000" b="1" dirty="0">
                <a:solidFill>
                  <a:srgbClr val="FFC000"/>
                </a:solidFill>
                <a:latin typeface="IBM Plex Sans" panose="020B0503050203000203" pitchFamily="34" charset="0"/>
                <a:ea typeface="細明體" panose="02020509000000000000" pitchFamily="49" charset="-120"/>
              </a:rPr>
              <a:t>MAPPING</a:t>
            </a:r>
            <a:r>
              <a:rPr lang="en-US" altLang="zh-TW" sz="2000" dirty="0">
                <a:solidFill>
                  <a:schemeClr val="bg2"/>
                </a:solidFill>
                <a:latin typeface="IBM Plex Sans" panose="020B0503050203000203" pitchFamily="34" charset="0"/>
                <a:ea typeface="細明體" panose="02020509000000000000" pitchFamily="49" charset="-120"/>
              </a:rPr>
              <a:t> field2 = field2 </a:t>
            </a:r>
            <a:r>
              <a:rPr lang="en-US" altLang="zh-TW" sz="2000" b="1" dirty="0">
                <a:solidFill>
                  <a:srgbClr val="FFC000"/>
                </a:solidFill>
                <a:latin typeface="IBM Plex Sans" panose="020B0503050203000203" pitchFamily="34" charset="0"/>
                <a:ea typeface="細明體" panose="02020509000000000000" pitchFamily="49" charset="-120"/>
              </a:rPr>
              <a:t>EXCEPT</a:t>
            </a:r>
            <a:r>
              <a:rPr lang="en-US" altLang="zh-TW" sz="2000" dirty="0">
                <a:solidFill>
                  <a:srgbClr val="FFC000"/>
                </a:solidFill>
                <a:latin typeface="IBM Plex Sans" panose="020B0503050203000203" pitchFamily="34" charset="0"/>
                <a:ea typeface="細明體" panose="02020509000000000000" pitchFamily="49" charset="-120"/>
              </a:rPr>
              <a:t> * )</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r>
              <a:rPr lang="en-US" altLang="zh-TW" sz="2000" b="1" dirty="0">
                <a:solidFill>
                  <a:schemeClr val="bg2"/>
                </a:solidFill>
                <a:latin typeface="IBM Plex Sans" panose="020B0503050203000203" pitchFamily="34" charset="0"/>
                <a:ea typeface="細明體" panose="02020509000000000000" pitchFamily="49" charset="-120"/>
              </a:rPr>
              <a:t>LOOP</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chemeClr val="bg2"/>
                </a:solidFill>
                <a:latin typeface="IBM Plex Sans" panose="020B0503050203000203" pitchFamily="34" charset="0"/>
                <a:ea typeface="細明體" panose="02020509000000000000" pitchFamily="49" charset="-120"/>
              </a:rPr>
              <a:t>AT</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b="1" dirty="0">
                <a:solidFill>
                  <a:srgbClr val="FFFF99"/>
                </a:solidFill>
                <a:latin typeface="IBM Plex Sans" panose="020B0503050203000203" pitchFamily="34" charset="0"/>
                <a:ea typeface="細明體" panose="02020509000000000000" pitchFamily="49" charset="-120"/>
              </a:rPr>
              <a:t>lt_type4 </a:t>
            </a:r>
            <a:r>
              <a:rPr lang="en-US" altLang="zh-TW" sz="2000" b="1" dirty="0">
                <a:solidFill>
                  <a:schemeClr val="bg2"/>
                </a:solidFill>
                <a:latin typeface="IBM Plex Sans" panose="020B0503050203000203" pitchFamily="34" charset="0"/>
                <a:ea typeface="細明體" panose="02020509000000000000" pitchFamily="49" charset="-120"/>
              </a:rPr>
              <a:t>ASSIGNING</a:t>
            </a:r>
            <a:r>
              <a:rPr lang="en-US" altLang="zh-TW" sz="2000" dirty="0">
                <a:solidFill>
                  <a:schemeClr val="bg2"/>
                </a:solidFill>
                <a:latin typeface="IBM Plex Sans" panose="020B0503050203000203" pitchFamily="34" charset="0"/>
                <a:ea typeface="細明體" panose="02020509000000000000" pitchFamily="49" charset="-120"/>
              </a:rPr>
              <a:t> &lt;lfs_type4&gt;.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lumMod val="65000"/>
                  </a:schemeClr>
                </a:solidFill>
                <a:latin typeface="IBM Plex Sans" panose="020B0503050203000203" pitchFamily="34" charset="0"/>
                <a:ea typeface="細明體" panose="02020509000000000000" pitchFamily="49" charset="-120"/>
              </a:rPr>
              <a:t>WRITE : / &lt;lfs_type4&gt;-field1, space, &lt;lfs_type4&gt;-field2, space, &lt;lfs_type4&gt;-field3.</a:t>
            </a:r>
            <a:br>
              <a:rPr lang="en-US" altLang="zh-TW" sz="2000" dirty="0">
                <a:solidFill>
                  <a:schemeClr val="bg2">
                    <a:lumMod val="65000"/>
                  </a:schemeClr>
                </a:solidFill>
                <a:latin typeface="IBM Plex Sans" panose="020B0503050203000203" pitchFamily="34" charset="0"/>
                <a:ea typeface="細明體" panose="02020509000000000000" pitchFamily="49" charset="-120"/>
              </a:rPr>
            </a:br>
            <a:r>
              <a:rPr lang="en-US" altLang="zh-TW" sz="2000" b="1" dirty="0">
                <a:solidFill>
                  <a:schemeClr val="bg2"/>
                </a:solidFill>
                <a:latin typeface="IBM Plex Sans" panose="020B0503050203000203" pitchFamily="34" charset="0"/>
                <a:ea typeface="細明體" panose="02020509000000000000" pitchFamily="49" charset="-120"/>
              </a:rPr>
              <a:t>ENDLOOP</a:t>
            </a:r>
            <a:r>
              <a:rPr lang="en-US" altLang="zh-TW" sz="2000" dirty="0">
                <a:solidFill>
                  <a:schemeClr val="bg2"/>
                </a:solidFill>
                <a:latin typeface="IBM Plex Sans" panose="020B0503050203000203" pitchFamily="34" charset="0"/>
                <a:ea typeface="細明體" panose="02020509000000000000" pitchFamily="49" charset="-120"/>
              </a:rPr>
              <a:t>. </a:t>
            </a:r>
          </a:p>
          <a:p>
            <a:pPr marL="180000">
              <a:lnSpc>
                <a:spcPct val="105000"/>
              </a:lnSpc>
              <a:spcBef>
                <a:spcPts val="600"/>
              </a:spcBef>
            </a:pP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en-US" altLang="zh-TW" sz="20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4" name="文字方塊 3">
            <a:extLst>
              <a:ext uri="{FF2B5EF4-FFF2-40B4-BE49-F238E27FC236}">
                <a16:creationId xmlns:a16="http://schemas.microsoft.com/office/drawing/2014/main" id="{1005B69F-0BF6-48D2-FA83-6A830F738CA4}"/>
              </a:ext>
            </a:extLst>
          </p:cNvPr>
          <p:cNvSpPr txBox="1"/>
          <p:nvPr/>
        </p:nvSpPr>
        <p:spPr>
          <a:xfrm>
            <a:off x="13487400" y="18288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
        <p:nvSpPr>
          <p:cNvPr id="3" name="文字方塊 2">
            <a:extLst>
              <a:ext uri="{FF2B5EF4-FFF2-40B4-BE49-F238E27FC236}">
                <a16:creationId xmlns:a16="http://schemas.microsoft.com/office/drawing/2014/main" id="{0E65F80B-5962-67BF-0DF1-5089FE4EADE8}"/>
              </a:ext>
            </a:extLst>
          </p:cNvPr>
          <p:cNvSpPr txBox="1"/>
          <p:nvPr/>
        </p:nvSpPr>
        <p:spPr>
          <a:xfrm>
            <a:off x="4846320" y="2702560"/>
            <a:ext cx="4617720" cy="1325880"/>
          </a:xfrm>
          <a:prstGeom prst="rect">
            <a:avLst/>
          </a:prstGeom>
        </p:spPr>
        <p:txBody>
          <a:bodyPr wrap="none" lIns="91440" tIns="45720" rIns="91440" bIns="45720" rtlCol="0">
            <a:noAutofit/>
          </a:bodyPr>
          <a:lstStyle/>
          <a:p>
            <a:r>
              <a:rPr lang="en-US" altLang="zh-TW" sz="2000" b="1" dirty="0">
                <a:solidFill>
                  <a:srgbClr val="FFFF99"/>
                </a:solidFill>
                <a:latin typeface="IBM Plex Sans" panose="020B0503050203000203" pitchFamily="34" charset="0"/>
                <a:ea typeface="細明體" panose="02020509000000000000" pitchFamily="49" charset="-120"/>
              </a:rPr>
              <a:t>lt_type4   field1   field2   field3</a:t>
            </a:r>
          </a:p>
          <a:p>
            <a:r>
              <a:rPr lang="en-US" altLang="zh-TW" sz="2000" b="1" dirty="0">
                <a:solidFill>
                  <a:srgbClr val="FFFF99"/>
                </a:solidFill>
                <a:latin typeface="IBM Plex Sans" panose="020B0503050203000203" pitchFamily="34" charset="0"/>
                <a:ea typeface="細明體" panose="02020509000000000000" pitchFamily="49" charset="-120"/>
              </a:rPr>
              <a:t>                      43          41         40</a:t>
            </a:r>
          </a:p>
          <a:p>
            <a:r>
              <a:rPr lang="en-US" altLang="zh-TW" sz="2000" b="1" dirty="0">
                <a:solidFill>
                  <a:srgbClr val="FFFF99"/>
                </a:solidFill>
                <a:latin typeface="IBM Plex Sans" panose="020B0503050203000203" pitchFamily="34" charset="0"/>
                <a:ea typeface="細明體" panose="02020509000000000000" pitchFamily="49" charset="-120"/>
              </a:rPr>
              <a:t>                      45          42         40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8" name="文字方塊 7">
            <a:extLst>
              <a:ext uri="{FF2B5EF4-FFF2-40B4-BE49-F238E27FC236}">
                <a16:creationId xmlns:a16="http://schemas.microsoft.com/office/drawing/2014/main" id="{BD3B6D05-5317-8DC5-2FD6-B1E1CDF81E45}"/>
              </a:ext>
            </a:extLst>
          </p:cNvPr>
          <p:cNvSpPr txBox="1"/>
          <p:nvPr/>
        </p:nvSpPr>
        <p:spPr>
          <a:xfrm>
            <a:off x="9326880" y="2702560"/>
            <a:ext cx="3108960" cy="1325880"/>
          </a:xfrm>
          <a:prstGeom prst="rect">
            <a:avLst/>
          </a:prstGeom>
        </p:spPr>
        <p:txBody>
          <a:bodyPr wrap="none" lIns="91440" tIns="45720" rIns="91440" bIns="45720" rtlCol="0">
            <a:noAutofit/>
          </a:bodyPr>
          <a:lstStyle/>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   field1   field2 </a:t>
            </a:r>
          </a:p>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                      23          24</a:t>
            </a:r>
          </a:p>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                      25          26</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9" name="矩形 8">
            <a:extLst>
              <a:ext uri="{FF2B5EF4-FFF2-40B4-BE49-F238E27FC236}">
                <a16:creationId xmlns:a16="http://schemas.microsoft.com/office/drawing/2014/main" id="{3016B2CF-CF6E-943E-D6ED-6FEED537874D}"/>
              </a:ext>
            </a:extLst>
          </p:cNvPr>
          <p:cNvSpPr/>
          <p:nvPr/>
        </p:nvSpPr>
        <p:spPr>
          <a:xfrm>
            <a:off x="6023346" y="3063240"/>
            <a:ext cx="2572013" cy="731520"/>
          </a:xfrm>
          <a:prstGeom prst="rect">
            <a:avLst/>
          </a:prstGeom>
          <a:solidFill>
            <a:srgbClr val="0035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cxnSp>
        <p:nvCxnSpPr>
          <p:cNvPr id="12" name="直線接點 11">
            <a:extLst>
              <a:ext uri="{FF2B5EF4-FFF2-40B4-BE49-F238E27FC236}">
                <a16:creationId xmlns:a16="http://schemas.microsoft.com/office/drawing/2014/main" id="{7FEBF30F-CC28-4357-1BE7-A7F0734773E7}"/>
              </a:ext>
            </a:extLst>
          </p:cNvPr>
          <p:cNvCxnSpPr/>
          <p:nvPr/>
        </p:nvCxnSpPr>
        <p:spPr>
          <a:xfrm>
            <a:off x="11624310" y="3044190"/>
            <a:ext cx="365760" cy="365760"/>
          </a:xfrm>
          <a:prstGeom prst="line">
            <a:avLst/>
          </a:prstGeom>
          <a:ln w="57150">
            <a:solidFill>
              <a:srgbClr val="6FA7FF">
                <a:alpha val="60000"/>
              </a:srgb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727911AF-101A-6EE2-2F56-66A8A57F4285}"/>
              </a:ext>
            </a:extLst>
          </p:cNvPr>
          <p:cNvCxnSpPr/>
          <p:nvPr/>
        </p:nvCxnSpPr>
        <p:spPr>
          <a:xfrm>
            <a:off x="11593830" y="3353435"/>
            <a:ext cx="365760" cy="365760"/>
          </a:xfrm>
          <a:prstGeom prst="line">
            <a:avLst/>
          </a:prstGeom>
          <a:ln w="57150">
            <a:solidFill>
              <a:srgbClr val="6FA7FF">
                <a:alpha val="60000"/>
              </a:srgb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文字方塊 13">
            <a:extLst>
              <a:ext uri="{FF2B5EF4-FFF2-40B4-BE49-F238E27FC236}">
                <a16:creationId xmlns:a16="http://schemas.microsoft.com/office/drawing/2014/main" id="{2B2DFCC7-0A7D-2DA7-466C-41302D1C914C}"/>
              </a:ext>
            </a:extLst>
          </p:cNvPr>
          <p:cNvSpPr txBox="1"/>
          <p:nvPr/>
        </p:nvSpPr>
        <p:spPr>
          <a:xfrm>
            <a:off x="10650812" y="3009900"/>
            <a:ext cx="447719" cy="406400"/>
          </a:xfrm>
          <a:prstGeom prst="rect">
            <a:avLst/>
          </a:prstGeom>
          <a:ln>
            <a:solidFill>
              <a:srgbClr val="92D050"/>
            </a:solidFill>
          </a:ln>
          <a:effectLst>
            <a:glow rad="63500">
              <a:schemeClr val="accent2">
                <a:satMod val="175000"/>
                <a:alpha val="40000"/>
              </a:schemeClr>
            </a:glow>
          </a:effectLst>
        </p:spPr>
        <p:txBody>
          <a:bodyPr wrap="none" lIns="91440" tIns="45720" rIns="91440" bIns="45720" rtlCol="0">
            <a:noAutofit/>
          </a:bodyPr>
          <a:lstStyle/>
          <a:p>
            <a:pPr>
              <a:lnSpc>
                <a:spcPct val="105000"/>
              </a:lnSpc>
              <a:spcBef>
                <a:spcPts val="1000"/>
              </a:spcBef>
            </a:pP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23</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16" name="文字方塊 15">
            <a:extLst>
              <a:ext uri="{FF2B5EF4-FFF2-40B4-BE49-F238E27FC236}">
                <a16:creationId xmlns:a16="http://schemas.microsoft.com/office/drawing/2014/main" id="{1DB14EFC-0AE4-2505-4A89-B89C2983B324}"/>
              </a:ext>
            </a:extLst>
          </p:cNvPr>
          <p:cNvSpPr txBox="1"/>
          <p:nvPr/>
        </p:nvSpPr>
        <p:spPr>
          <a:xfrm>
            <a:off x="6217920" y="300355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23</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17" name="文字方塊 16">
            <a:extLst>
              <a:ext uri="{FF2B5EF4-FFF2-40B4-BE49-F238E27FC236}">
                <a16:creationId xmlns:a16="http://schemas.microsoft.com/office/drawing/2014/main" id="{ABCD85B7-00B0-950D-3D92-124AE10DD383}"/>
              </a:ext>
            </a:extLst>
          </p:cNvPr>
          <p:cNvSpPr txBox="1"/>
          <p:nvPr/>
        </p:nvSpPr>
        <p:spPr>
          <a:xfrm>
            <a:off x="10650811" y="3312477"/>
            <a:ext cx="447719" cy="406400"/>
          </a:xfrm>
          <a:prstGeom prst="rect">
            <a:avLst/>
          </a:prstGeom>
          <a:ln>
            <a:solidFill>
              <a:srgbClr val="92D050"/>
            </a:solidFill>
          </a:ln>
          <a:effectLst>
            <a:glow rad="63500">
              <a:schemeClr val="accent2">
                <a:satMod val="175000"/>
                <a:alpha val="40000"/>
              </a:schemeClr>
            </a:glow>
          </a:effectLst>
        </p:spPr>
        <p:txBody>
          <a:bodyPr wrap="none" lIns="91440" tIns="45720" rIns="91440" bIns="45720" rtlCol="0">
            <a:noAutofit/>
          </a:bodyPr>
          <a:lstStyle/>
          <a:p>
            <a:pPr>
              <a:lnSpc>
                <a:spcPct val="105000"/>
              </a:lnSpc>
              <a:spcBef>
                <a:spcPts val="1000"/>
              </a:spcBef>
            </a:pP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25</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18" name="文字方塊 17">
            <a:extLst>
              <a:ext uri="{FF2B5EF4-FFF2-40B4-BE49-F238E27FC236}">
                <a16:creationId xmlns:a16="http://schemas.microsoft.com/office/drawing/2014/main" id="{1B7A8537-AE09-D809-51B1-00D5E0EA7974}"/>
              </a:ext>
            </a:extLst>
          </p:cNvPr>
          <p:cNvSpPr txBox="1"/>
          <p:nvPr/>
        </p:nvSpPr>
        <p:spPr>
          <a:xfrm>
            <a:off x="6217920" y="329184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25</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19" name="文字方塊 18">
            <a:extLst>
              <a:ext uri="{FF2B5EF4-FFF2-40B4-BE49-F238E27FC236}">
                <a16:creationId xmlns:a16="http://schemas.microsoft.com/office/drawing/2014/main" id="{3A906D89-B178-8045-012A-B44A7775D536}"/>
              </a:ext>
            </a:extLst>
          </p:cNvPr>
          <p:cNvSpPr txBox="1"/>
          <p:nvPr/>
        </p:nvSpPr>
        <p:spPr>
          <a:xfrm>
            <a:off x="7155180" y="302895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20" name="文字方塊 19">
            <a:extLst>
              <a:ext uri="{FF2B5EF4-FFF2-40B4-BE49-F238E27FC236}">
                <a16:creationId xmlns:a16="http://schemas.microsoft.com/office/drawing/2014/main" id="{EAEB8DBC-C57E-EB11-59D3-0558906F49A8}"/>
              </a:ext>
            </a:extLst>
          </p:cNvPr>
          <p:cNvSpPr txBox="1"/>
          <p:nvPr/>
        </p:nvSpPr>
        <p:spPr>
          <a:xfrm>
            <a:off x="8028512" y="302260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21" name="文字方塊 20">
            <a:extLst>
              <a:ext uri="{FF2B5EF4-FFF2-40B4-BE49-F238E27FC236}">
                <a16:creationId xmlns:a16="http://schemas.microsoft.com/office/drawing/2014/main" id="{8F57584A-BCED-4F3C-1D3A-B1F6F9E5FDF1}"/>
              </a:ext>
            </a:extLst>
          </p:cNvPr>
          <p:cNvSpPr txBox="1"/>
          <p:nvPr/>
        </p:nvSpPr>
        <p:spPr>
          <a:xfrm>
            <a:off x="7158901" y="329184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22" name="文字方塊 21">
            <a:extLst>
              <a:ext uri="{FF2B5EF4-FFF2-40B4-BE49-F238E27FC236}">
                <a16:creationId xmlns:a16="http://schemas.microsoft.com/office/drawing/2014/main" id="{8DD18956-3111-EE08-A410-6B2C31845B27}"/>
              </a:ext>
            </a:extLst>
          </p:cNvPr>
          <p:cNvSpPr txBox="1"/>
          <p:nvPr/>
        </p:nvSpPr>
        <p:spPr>
          <a:xfrm>
            <a:off x="8023772" y="329184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23" name="文字方塊 22">
            <a:extLst>
              <a:ext uri="{FF2B5EF4-FFF2-40B4-BE49-F238E27FC236}">
                <a16:creationId xmlns:a16="http://schemas.microsoft.com/office/drawing/2014/main" id="{28AFAFB4-432A-F872-0662-474888149B18}"/>
              </a:ext>
            </a:extLst>
          </p:cNvPr>
          <p:cNvSpPr txBox="1"/>
          <p:nvPr/>
        </p:nvSpPr>
        <p:spPr>
          <a:xfrm>
            <a:off x="4892040" y="6101038"/>
            <a:ext cx="4617720" cy="1325880"/>
          </a:xfrm>
          <a:prstGeom prst="rect">
            <a:avLst/>
          </a:prstGeom>
        </p:spPr>
        <p:txBody>
          <a:bodyPr wrap="none" lIns="91440" tIns="45720" rIns="91440" bIns="45720" rtlCol="0">
            <a:noAutofit/>
          </a:bodyPr>
          <a:lstStyle/>
          <a:p>
            <a:r>
              <a:rPr lang="en-US" altLang="zh-TW" sz="2000" b="1" dirty="0">
                <a:solidFill>
                  <a:srgbClr val="FFFF99"/>
                </a:solidFill>
                <a:latin typeface="IBM Plex Sans" panose="020B0503050203000203" pitchFamily="34" charset="0"/>
                <a:ea typeface="細明體" panose="02020509000000000000" pitchFamily="49" charset="-120"/>
              </a:rPr>
              <a:t>lt_type4   field1   field2   field3</a:t>
            </a:r>
          </a:p>
          <a:p>
            <a:r>
              <a:rPr lang="en-US" altLang="zh-TW" sz="2000" b="1" dirty="0">
                <a:solidFill>
                  <a:srgbClr val="FFFF99"/>
                </a:solidFill>
                <a:latin typeface="IBM Plex Sans" panose="020B0503050203000203" pitchFamily="34" charset="0"/>
                <a:ea typeface="細明體" panose="02020509000000000000" pitchFamily="49" charset="-120"/>
              </a:rPr>
              <a:t>                      23          0           0</a:t>
            </a:r>
          </a:p>
          <a:p>
            <a:r>
              <a:rPr lang="en-US" altLang="zh-TW" sz="2000" b="1" dirty="0">
                <a:solidFill>
                  <a:srgbClr val="FFFF99"/>
                </a:solidFill>
                <a:latin typeface="IBM Plex Sans" panose="020B0503050203000203" pitchFamily="34" charset="0"/>
                <a:ea typeface="細明體" panose="02020509000000000000" pitchFamily="49" charset="-120"/>
              </a:rPr>
              <a:t>                      25          0           0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24" name="文字方塊 23">
            <a:extLst>
              <a:ext uri="{FF2B5EF4-FFF2-40B4-BE49-F238E27FC236}">
                <a16:creationId xmlns:a16="http://schemas.microsoft.com/office/drawing/2014/main" id="{E6595986-4399-C274-3809-8509DCD77281}"/>
              </a:ext>
            </a:extLst>
          </p:cNvPr>
          <p:cNvSpPr txBox="1"/>
          <p:nvPr/>
        </p:nvSpPr>
        <p:spPr>
          <a:xfrm>
            <a:off x="9330601" y="6101038"/>
            <a:ext cx="3108960" cy="1325880"/>
          </a:xfrm>
          <a:prstGeom prst="rect">
            <a:avLst/>
          </a:prstGeom>
        </p:spPr>
        <p:txBody>
          <a:bodyPr wrap="none" lIns="91440" tIns="45720" rIns="91440" bIns="45720" rtlCol="0">
            <a:noAutofit/>
          </a:bodyPr>
          <a:lstStyle/>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lt_type2   field1   field2 </a:t>
            </a:r>
          </a:p>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                      23          24</a:t>
            </a:r>
          </a:p>
          <a:p>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                      25          26</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25" name="矩形 24">
            <a:extLst>
              <a:ext uri="{FF2B5EF4-FFF2-40B4-BE49-F238E27FC236}">
                <a16:creationId xmlns:a16="http://schemas.microsoft.com/office/drawing/2014/main" id="{64023215-05D5-3E59-ECA5-39A9FD578780}"/>
              </a:ext>
            </a:extLst>
          </p:cNvPr>
          <p:cNvSpPr/>
          <p:nvPr/>
        </p:nvSpPr>
        <p:spPr>
          <a:xfrm>
            <a:off x="6023346" y="6488558"/>
            <a:ext cx="2572013" cy="731520"/>
          </a:xfrm>
          <a:prstGeom prst="rect">
            <a:avLst/>
          </a:prstGeom>
          <a:solidFill>
            <a:srgbClr val="0035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cxnSp>
        <p:nvCxnSpPr>
          <p:cNvPr id="26" name="直線接點 25">
            <a:extLst>
              <a:ext uri="{FF2B5EF4-FFF2-40B4-BE49-F238E27FC236}">
                <a16:creationId xmlns:a16="http://schemas.microsoft.com/office/drawing/2014/main" id="{EFD1B4D0-8B84-00DB-72F2-1B928E798338}"/>
              </a:ext>
            </a:extLst>
          </p:cNvPr>
          <p:cNvCxnSpPr/>
          <p:nvPr/>
        </p:nvCxnSpPr>
        <p:spPr>
          <a:xfrm>
            <a:off x="10725999" y="6450756"/>
            <a:ext cx="365760" cy="365760"/>
          </a:xfrm>
          <a:prstGeom prst="line">
            <a:avLst/>
          </a:prstGeom>
          <a:ln w="57150">
            <a:solidFill>
              <a:srgbClr val="6FA7FF">
                <a:alpha val="60000"/>
              </a:srgb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線接點 26">
            <a:extLst>
              <a:ext uri="{FF2B5EF4-FFF2-40B4-BE49-F238E27FC236}">
                <a16:creationId xmlns:a16="http://schemas.microsoft.com/office/drawing/2014/main" id="{8C02769A-631E-4E10-1F08-B66143633E63}"/>
              </a:ext>
            </a:extLst>
          </p:cNvPr>
          <p:cNvCxnSpPr/>
          <p:nvPr/>
        </p:nvCxnSpPr>
        <p:spPr>
          <a:xfrm>
            <a:off x="10695519" y="6760001"/>
            <a:ext cx="365760" cy="365760"/>
          </a:xfrm>
          <a:prstGeom prst="line">
            <a:avLst/>
          </a:prstGeom>
          <a:ln w="57150">
            <a:solidFill>
              <a:srgbClr val="6FA7FF">
                <a:alpha val="60000"/>
              </a:srgb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8" name="文字方塊 27">
            <a:extLst>
              <a:ext uri="{FF2B5EF4-FFF2-40B4-BE49-F238E27FC236}">
                <a16:creationId xmlns:a16="http://schemas.microsoft.com/office/drawing/2014/main" id="{EA36763A-0110-FD39-6599-2FD7D2E1A3D3}"/>
              </a:ext>
            </a:extLst>
          </p:cNvPr>
          <p:cNvSpPr txBox="1"/>
          <p:nvPr/>
        </p:nvSpPr>
        <p:spPr>
          <a:xfrm>
            <a:off x="11567922" y="6405351"/>
            <a:ext cx="447719" cy="406400"/>
          </a:xfrm>
          <a:prstGeom prst="rect">
            <a:avLst/>
          </a:prstGeom>
          <a:ln>
            <a:solidFill>
              <a:srgbClr val="92D050"/>
            </a:solidFill>
          </a:ln>
          <a:effectLst>
            <a:glow rad="63500">
              <a:schemeClr val="accent2">
                <a:satMod val="175000"/>
                <a:alpha val="40000"/>
              </a:schemeClr>
            </a:glow>
          </a:effectLst>
        </p:spPr>
        <p:txBody>
          <a:bodyPr wrap="none" lIns="91440" tIns="45720" rIns="91440" bIns="45720" rtlCol="0">
            <a:noAutofit/>
          </a:bodyPr>
          <a:lstStyle/>
          <a:p>
            <a:pPr>
              <a:lnSpc>
                <a:spcPct val="105000"/>
              </a:lnSpc>
              <a:spcBef>
                <a:spcPts val="1000"/>
              </a:spcBef>
            </a:pP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24</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29" name="文字方塊 28">
            <a:extLst>
              <a:ext uri="{FF2B5EF4-FFF2-40B4-BE49-F238E27FC236}">
                <a16:creationId xmlns:a16="http://schemas.microsoft.com/office/drawing/2014/main" id="{57E48019-B8A6-69CE-6A0A-CADBB38F682F}"/>
              </a:ext>
            </a:extLst>
          </p:cNvPr>
          <p:cNvSpPr txBox="1"/>
          <p:nvPr/>
        </p:nvSpPr>
        <p:spPr>
          <a:xfrm>
            <a:off x="7096081" y="6411892"/>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24</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30" name="文字方塊 29">
            <a:extLst>
              <a:ext uri="{FF2B5EF4-FFF2-40B4-BE49-F238E27FC236}">
                <a16:creationId xmlns:a16="http://schemas.microsoft.com/office/drawing/2014/main" id="{40B6B9FA-D865-615F-7C60-EF823D3909D3}"/>
              </a:ext>
            </a:extLst>
          </p:cNvPr>
          <p:cNvSpPr txBox="1"/>
          <p:nvPr/>
        </p:nvSpPr>
        <p:spPr>
          <a:xfrm>
            <a:off x="11567921" y="6707928"/>
            <a:ext cx="447719" cy="406400"/>
          </a:xfrm>
          <a:prstGeom prst="rect">
            <a:avLst/>
          </a:prstGeom>
          <a:ln>
            <a:solidFill>
              <a:srgbClr val="92D050"/>
            </a:solidFill>
          </a:ln>
          <a:effectLst>
            <a:glow rad="63500">
              <a:schemeClr val="accent2">
                <a:satMod val="175000"/>
                <a:alpha val="40000"/>
              </a:schemeClr>
            </a:glow>
          </a:effectLst>
        </p:spPr>
        <p:txBody>
          <a:bodyPr wrap="none" lIns="91440" tIns="45720" rIns="91440" bIns="45720" rtlCol="0">
            <a:noAutofit/>
          </a:bodyPr>
          <a:lstStyle/>
          <a:p>
            <a:pPr>
              <a:lnSpc>
                <a:spcPct val="105000"/>
              </a:lnSpc>
              <a:spcBef>
                <a:spcPts val="1000"/>
              </a:spcBef>
            </a:pPr>
            <a:r>
              <a:rPr lang="en-US" altLang="zh-TW" sz="2000" b="1" dirty="0">
                <a:solidFill>
                  <a:schemeClr val="accent4">
                    <a:lumMod val="40000"/>
                    <a:lumOff val="60000"/>
                  </a:schemeClr>
                </a:solidFill>
                <a:latin typeface="IBM Plex Sans" panose="020B0503050203000203" pitchFamily="34" charset="0"/>
                <a:ea typeface="細明體" panose="02020509000000000000" pitchFamily="49" charset="-120"/>
              </a:rPr>
              <a:t>26</a:t>
            </a:r>
            <a:endParaRPr lang="zh-TW" altLang="en-US" sz="2000" b="1" dirty="0" err="1">
              <a:solidFill>
                <a:schemeClr val="accent4">
                  <a:lumMod val="40000"/>
                  <a:lumOff val="60000"/>
                </a:schemeClr>
              </a:solidFill>
              <a:latin typeface="IBM Plex Sans" panose="020B0503050203000203" pitchFamily="34" charset="0"/>
              <a:ea typeface="細明體" panose="02020509000000000000" pitchFamily="49" charset="-120"/>
            </a:endParaRPr>
          </a:p>
        </p:txBody>
      </p:sp>
      <p:sp>
        <p:nvSpPr>
          <p:cNvPr id="31" name="文字方塊 30">
            <a:extLst>
              <a:ext uri="{FF2B5EF4-FFF2-40B4-BE49-F238E27FC236}">
                <a16:creationId xmlns:a16="http://schemas.microsoft.com/office/drawing/2014/main" id="{F00A8036-6781-F715-FF70-879EEDB37AD5}"/>
              </a:ext>
            </a:extLst>
          </p:cNvPr>
          <p:cNvSpPr txBox="1"/>
          <p:nvPr/>
        </p:nvSpPr>
        <p:spPr>
          <a:xfrm>
            <a:off x="7096081" y="6703568"/>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26</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32" name="文字方塊 31">
            <a:extLst>
              <a:ext uri="{FF2B5EF4-FFF2-40B4-BE49-F238E27FC236}">
                <a16:creationId xmlns:a16="http://schemas.microsoft.com/office/drawing/2014/main" id="{A592AE35-2FF6-F916-9E04-490A42CE6DB0}"/>
              </a:ext>
            </a:extLst>
          </p:cNvPr>
          <p:cNvSpPr txBox="1"/>
          <p:nvPr/>
        </p:nvSpPr>
        <p:spPr>
          <a:xfrm>
            <a:off x="6255089" y="6411892"/>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33" name="文字方塊 32">
            <a:extLst>
              <a:ext uri="{FF2B5EF4-FFF2-40B4-BE49-F238E27FC236}">
                <a16:creationId xmlns:a16="http://schemas.microsoft.com/office/drawing/2014/main" id="{E27B92B7-D83B-9F88-4FFF-376E3E104F5C}"/>
              </a:ext>
            </a:extLst>
          </p:cNvPr>
          <p:cNvSpPr txBox="1"/>
          <p:nvPr/>
        </p:nvSpPr>
        <p:spPr>
          <a:xfrm>
            <a:off x="8032233" y="6421078"/>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34" name="文字方塊 33">
            <a:extLst>
              <a:ext uri="{FF2B5EF4-FFF2-40B4-BE49-F238E27FC236}">
                <a16:creationId xmlns:a16="http://schemas.microsoft.com/office/drawing/2014/main" id="{FEF60736-A1B1-C367-44F3-DF120469A8D1}"/>
              </a:ext>
            </a:extLst>
          </p:cNvPr>
          <p:cNvSpPr txBox="1"/>
          <p:nvPr/>
        </p:nvSpPr>
        <p:spPr>
          <a:xfrm>
            <a:off x="6258137" y="6710680"/>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
        <p:nvSpPr>
          <p:cNvPr id="35" name="文字方塊 34">
            <a:extLst>
              <a:ext uri="{FF2B5EF4-FFF2-40B4-BE49-F238E27FC236}">
                <a16:creationId xmlns:a16="http://schemas.microsoft.com/office/drawing/2014/main" id="{EF0E5901-4DAC-DF0F-5FDF-331408C9F406}"/>
              </a:ext>
            </a:extLst>
          </p:cNvPr>
          <p:cNvSpPr txBox="1"/>
          <p:nvPr/>
        </p:nvSpPr>
        <p:spPr>
          <a:xfrm>
            <a:off x="8027493" y="6690318"/>
            <a:ext cx="447719" cy="406400"/>
          </a:xfrm>
          <a:prstGeom prst="rect">
            <a:avLst/>
          </a:prstGeom>
          <a:ln>
            <a:noFill/>
          </a:ln>
          <a:effectLst/>
        </p:spPr>
        <p:txBody>
          <a:bodyPr wrap="none" lIns="91440" tIns="45720" rIns="91440" bIns="45720" rtlCol="0">
            <a:noAutofit/>
          </a:bodyPr>
          <a:lstStyle/>
          <a:p>
            <a:pPr>
              <a:lnSpc>
                <a:spcPct val="105000"/>
              </a:lnSpc>
              <a:spcBef>
                <a:spcPts val="1000"/>
              </a:spcBef>
            </a:pPr>
            <a:r>
              <a:rPr lang="en-US" altLang="zh-TW" sz="2000" b="1" dirty="0">
                <a:solidFill>
                  <a:srgbClr val="FFFF99"/>
                </a:solidFill>
                <a:latin typeface="IBM Plex Sans" panose="020B0503050203000203" pitchFamily="34" charset="0"/>
                <a:ea typeface="細明體" panose="02020509000000000000" pitchFamily="49" charset="-120"/>
              </a:rPr>
              <a:t>0</a:t>
            </a:r>
            <a:endParaRPr lang="zh-TW" altLang="en-US" sz="2000" b="1" dirty="0" err="1">
              <a:solidFill>
                <a:srgbClr val="FFFF99"/>
              </a:solidFill>
              <a:latin typeface="IBM Plex Sans" panose="020B0503050203000203" pitchFamily="34" charset="0"/>
              <a:ea typeface="細明體" panose="02020509000000000000" pitchFamily="49" charset="-120"/>
            </a:endParaRPr>
          </a:p>
        </p:txBody>
      </p:sp>
    </p:spTree>
    <p:extLst>
      <p:ext uri="{BB962C8B-B14F-4D97-AF65-F5344CB8AC3E}">
        <p14:creationId xmlns:p14="http://schemas.microsoft.com/office/powerpoint/2010/main" val="425656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42" presetClass="path" presetSubtype="0" accel="50000" decel="50000" fill="hold" grpId="1" nodeType="afterEffect">
                                  <p:stCondLst>
                                    <p:cond delay="0"/>
                                  </p:stCondLst>
                                  <p:childTnLst>
                                    <p:animMotion origin="layout" path="M -2.56944E-6 -2.09877E-6 L -0.30262 -0.00154 " pathEditMode="relative" rAng="0" ptsTypes="AA">
                                      <p:cBhvr>
                                        <p:cTn id="33" dur="2000" fill="hold"/>
                                        <p:tgtEl>
                                          <p:spTgt spid="14"/>
                                        </p:tgtEl>
                                        <p:attrNameLst>
                                          <p:attrName>ppt_x</p:attrName>
                                          <p:attrName>ppt_y</p:attrName>
                                        </p:attrNameLst>
                                      </p:cBhvr>
                                      <p:rCtr x="-15137" y="-77"/>
                                    </p:animMotion>
                                  </p:childTnLst>
                                </p:cTn>
                              </p:par>
                            </p:childTnLst>
                          </p:cTn>
                        </p:par>
                        <p:par>
                          <p:cTn id="34" fill="hold">
                            <p:stCondLst>
                              <p:cond delay="2500"/>
                            </p:stCondLst>
                            <p:childTnLst>
                              <p:par>
                                <p:cTn id="35" presetID="10" presetClass="exit" presetSubtype="0" fill="hold" grpId="2" nodeType="after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3500"/>
                            </p:stCondLst>
                            <p:childTnLst>
                              <p:par>
                                <p:cTn id="45" presetID="42" presetClass="path" presetSubtype="0" accel="50000" decel="50000" fill="hold" grpId="1" nodeType="afterEffect">
                                  <p:stCondLst>
                                    <p:cond delay="0"/>
                                  </p:stCondLst>
                                  <p:childTnLst>
                                    <p:animMotion origin="layout" path="M -2.56944E-6 3.76543E-6 L -0.30262 -0.00155 " pathEditMode="relative" rAng="0" ptsTypes="AA">
                                      <p:cBhvr>
                                        <p:cTn id="46" dur="2000" fill="hold"/>
                                        <p:tgtEl>
                                          <p:spTgt spid="17"/>
                                        </p:tgtEl>
                                        <p:attrNameLst>
                                          <p:attrName>ppt_x</p:attrName>
                                          <p:attrName>ppt_y</p:attrName>
                                        </p:attrNameLst>
                                      </p:cBhvr>
                                      <p:rCtr x="-15137" y="-77"/>
                                    </p:animMotion>
                                  </p:childTnLst>
                                </p:cTn>
                              </p:par>
                            </p:childTnLst>
                          </p:cTn>
                        </p:par>
                        <p:par>
                          <p:cTn id="47" fill="hold">
                            <p:stCondLst>
                              <p:cond delay="5500"/>
                            </p:stCondLst>
                            <p:childTnLst>
                              <p:par>
                                <p:cTn id="48" presetID="10" presetClass="exit" presetSubtype="0" fill="hold" grpId="2" nodeType="after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par>
                          <p:cTn id="98" fill="hold">
                            <p:stCondLst>
                              <p:cond delay="500"/>
                            </p:stCondLst>
                            <p:childTnLst>
                              <p:par>
                                <p:cTn id="99" presetID="42" presetClass="path" presetSubtype="0" accel="50000" decel="50000" fill="hold" grpId="1" nodeType="afterEffect">
                                  <p:stCondLst>
                                    <p:cond delay="0"/>
                                  </p:stCondLst>
                                  <p:childTnLst>
                                    <p:animMotion origin="layout" path="M 4.16667E-7 2.16049E-6 L -0.30263 -0.00155 " pathEditMode="relative" rAng="0" ptsTypes="AA">
                                      <p:cBhvr>
                                        <p:cTn id="100" dur="2000" fill="hold"/>
                                        <p:tgtEl>
                                          <p:spTgt spid="28"/>
                                        </p:tgtEl>
                                        <p:attrNameLst>
                                          <p:attrName>ppt_x</p:attrName>
                                          <p:attrName>ppt_y</p:attrName>
                                        </p:attrNameLst>
                                      </p:cBhvr>
                                      <p:rCtr x="-15137" y="-77"/>
                                    </p:animMotion>
                                  </p:childTnLst>
                                </p:cTn>
                              </p:par>
                            </p:childTnLst>
                          </p:cTn>
                        </p:par>
                        <p:par>
                          <p:cTn id="101" fill="hold">
                            <p:stCondLst>
                              <p:cond delay="2500"/>
                            </p:stCondLst>
                            <p:childTnLst>
                              <p:par>
                                <p:cTn id="102" presetID="10" presetClass="exit" presetSubtype="0" fill="hold" grpId="2" nodeType="afterEffect">
                                  <p:stCondLst>
                                    <p:cond delay="0"/>
                                  </p:stCondLst>
                                  <p:childTnLst>
                                    <p:animEffect transition="out" filter="fade">
                                      <p:cBhvr>
                                        <p:cTn id="103" dur="500"/>
                                        <p:tgtEl>
                                          <p:spTgt spid="28"/>
                                        </p:tgtEl>
                                      </p:cBhvr>
                                    </p:animEffect>
                                    <p:set>
                                      <p:cBhvr>
                                        <p:cTn id="104" dur="1" fill="hold">
                                          <p:stCondLst>
                                            <p:cond delay="499"/>
                                          </p:stCondLst>
                                        </p:cTn>
                                        <p:tgtEl>
                                          <p:spTgt spid="2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par>
                          <p:cTn id="107" fill="hold">
                            <p:stCondLst>
                              <p:cond delay="3000"/>
                            </p:stCondLst>
                            <p:childTnLst>
                              <p:par>
                                <p:cTn id="108" presetID="10" presetClass="entr" presetSubtype="0" fill="hold" grpId="0"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childTnLst>
                          </p:cTn>
                        </p:par>
                        <p:par>
                          <p:cTn id="111" fill="hold">
                            <p:stCondLst>
                              <p:cond delay="3500"/>
                            </p:stCondLst>
                            <p:childTnLst>
                              <p:par>
                                <p:cTn id="112" presetID="42" presetClass="path" presetSubtype="0" accel="50000" decel="50000" fill="hold" grpId="1" nodeType="afterEffect">
                                  <p:stCondLst>
                                    <p:cond delay="0"/>
                                  </p:stCondLst>
                                  <p:childTnLst>
                                    <p:animMotion origin="layout" path="M 4.16667E-7 9.25926E-7 L -0.30263 -0.00154 " pathEditMode="relative" rAng="0" ptsTypes="AA">
                                      <p:cBhvr>
                                        <p:cTn id="113" dur="2000" fill="hold"/>
                                        <p:tgtEl>
                                          <p:spTgt spid="30"/>
                                        </p:tgtEl>
                                        <p:attrNameLst>
                                          <p:attrName>ppt_x</p:attrName>
                                          <p:attrName>ppt_y</p:attrName>
                                        </p:attrNameLst>
                                      </p:cBhvr>
                                      <p:rCtr x="-15137" y="-77"/>
                                    </p:animMotion>
                                  </p:childTnLst>
                                </p:cTn>
                              </p:par>
                            </p:childTnLst>
                          </p:cTn>
                        </p:par>
                        <p:par>
                          <p:cTn id="114" fill="hold">
                            <p:stCondLst>
                              <p:cond delay="5500"/>
                            </p:stCondLst>
                            <p:childTnLst>
                              <p:par>
                                <p:cTn id="115" presetID="10" presetClass="exit" presetSubtype="0" fill="hold" grpId="2" nodeType="afterEffect">
                                  <p:stCondLst>
                                    <p:cond delay="0"/>
                                  </p:stCondLst>
                                  <p:childTnLst>
                                    <p:animEffect transition="out" filter="fade">
                                      <p:cBhvr>
                                        <p:cTn id="116" dur="500"/>
                                        <p:tgtEl>
                                          <p:spTgt spid="30"/>
                                        </p:tgtEl>
                                      </p:cBhvr>
                                    </p:animEffect>
                                    <p:set>
                                      <p:cBhvr>
                                        <p:cTn id="117" dur="1" fill="hold">
                                          <p:stCondLst>
                                            <p:cond delay="499"/>
                                          </p:stCondLst>
                                        </p:cTn>
                                        <p:tgtEl>
                                          <p:spTgt spid="30"/>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fade">
                                      <p:cBhvr>
                                        <p:cTn id="124" dur="500"/>
                                        <p:tgtEl>
                                          <p:spTgt spid="32"/>
                                        </p:tgtEl>
                                      </p:cBhvr>
                                    </p:animEffect>
                                  </p:childTnLst>
                                </p:cTn>
                              </p:par>
                            </p:childTnLst>
                          </p:cTn>
                        </p:par>
                        <p:par>
                          <p:cTn id="125" fill="hold">
                            <p:stCondLst>
                              <p:cond delay="500"/>
                            </p:stCondLst>
                            <p:childTnLst>
                              <p:par>
                                <p:cTn id="126" presetID="10" presetClass="entr" presetSubtype="0"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par>
                          <p:cTn id="133" fill="hold">
                            <p:stCondLst>
                              <p:cond delay="1500"/>
                            </p:stCondLst>
                            <p:childTnLst>
                              <p:par>
                                <p:cTn id="134" presetID="10" presetClass="entr" presetSubtype="0" fill="hold" grpId="0" nodeType="afterEffect">
                                  <p:stCondLst>
                                    <p:cond delay="0"/>
                                  </p:stCondLst>
                                  <p:childTnLst>
                                    <p:set>
                                      <p:cBhvr>
                                        <p:cTn id="135" dur="1" fill="hold">
                                          <p:stCondLst>
                                            <p:cond delay="0"/>
                                          </p:stCondLst>
                                        </p:cTn>
                                        <p:tgtEl>
                                          <p:spTgt spid="35"/>
                                        </p:tgtEl>
                                        <p:attrNameLst>
                                          <p:attrName>style.visibility</p:attrName>
                                        </p:attrNameLst>
                                      </p:cBhvr>
                                      <p:to>
                                        <p:strVal val="visible"/>
                                      </p:to>
                                    </p:set>
                                    <p:animEffect transition="in" filter="fade">
                                      <p:cBhvr>
                                        <p:cTn id="1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4" grpId="0" animBg="1"/>
      <p:bldP spid="14" grpId="1" animBg="1"/>
      <p:bldP spid="14" grpId="2" animBg="1"/>
      <p:bldP spid="16" grpId="0"/>
      <p:bldP spid="17" grpId="0" animBg="1"/>
      <p:bldP spid="17" grpId="1" animBg="1"/>
      <p:bldP spid="17" grpId="2" animBg="1"/>
      <p:bldP spid="18" grpId="0"/>
      <p:bldP spid="19" grpId="0"/>
      <p:bldP spid="20" grpId="0"/>
      <p:bldP spid="21" grpId="0"/>
      <p:bldP spid="22" grpId="0"/>
      <p:bldP spid="23" grpId="0"/>
      <p:bldP spid="24" grpId="0"/>
      <p:bldP spid="25" grpId="0" animBg="1"/>
      <p:bldP spid="28" grpId="0" animBg="1"/>
      <p:bldP spid="28" grpId="1" animBg="1"/>
      <p:bldP spid="28" grpId="2" animBg="1"/>
      <p:bldP spid="29" grpId="0"/>
      <p:bldP spid="30" grpId="0" animBg="1"/>
      <p:bldP spid="30" grpId="1" animBg="1"/>
      <p:bldP spid="30" grpId="2" animBg="1"/>
      <p:bldP spid="31" grpId="0"/>
      <p:bldP spid="32" grpId="0"/>
      <p:bldP spid="33" grpId="0"/>
      <p:bldP spid="34"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11480" y="685800"/>
            <a:ext cx="13761720" cy="802392"/>
          </a:xfrm>
        </p:spPr>
        <p:txBody>
          <a:bodyPr vert="horz" lIns="0" tIns="0" rIns="0" bIns="0" rtlCol="0" anchor="t">
            <a:noAutofit/>
          </a:bodyPr>
          <a:lstStyle/>
          <a:p>
            <a:r>
              <a:rPr lang="en-US" altLang="zh-TW" b="1" dirty="0"/>
              <a:t>LOOP AT – GROUP</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r>
              <a:rPr lang="zh-TW" altLang="en-US" b="1" dirty="0"/>
              <a:t> </a:t>
            </a:r>
            <a:r>
              <a:rPr lang="en-US" altLang="zh-TW" sz="2400" dirty="0">
                <a:solidFill>
                  <a:schemeClr val="accent3">
                    <a:lumMod val="60000"/>
                    <a:lumOff val="40000"/>
                  </a:schemeClr>
                </a:solidFill>
              </a:rPr>
              <a:t>LOOP AT </a:t>
            </a:r>
            <a:r>
              <a:rPr lang="en-US" altLang="zh-TW" sz="2400" dirty="0"/>
              <a:t>syntax is further extended to </a:t>
            </a:r>
            <a:r>
              <a:rPr lang="en-US" altLang="zh-TW" sz="2400" b="1" dirty="0">
                <a:solidFill>
                  <a:srgbClr val="0F6DFF"/>
                </a:solidFill>
              </a:rPr>
              <a:t>LOOP AT – GROUP </a:t>
            </a:r>
            <a:r>
              <a:rPr lang="en-US" altLang="zh-TW" sz="2400" dirty="0"/>
              <a:t>statement. This empowers LOOP to </a:t>
            </a:r>
            <a:br>
              <a:rPr lang="en-US" altLang="zh-TW" sz="2400" dirty="0"/>
            </a:br>
            <a:r>
              <a:rPr lang="zh-TW" altLang="en-US" sz="2400" dirty="0"/>
              <a:t>  </a:t>
            </a:r>
            <a:r>
              <a:rPr lang="en-US" altLang="zh-TW" sz="2400" dirty="0"/>
              <a:t>aggregate  internal table s based on specified columns. This also gives freedom to loop only on </a:t>
            </a:r>
            <a:br>
              <a:rPr lang="en-US" altLang="zh-TW" sz="2400" dirty="0"/>
            </a:br>
            <a:r>
              <a:rPr lang="zh-TW" altLang="en-US" sz="2400" dirty="0"/>
              <a:t>  </a:t>
            </a:r>
            <a:r>
              <a:rPr lang="en-US" altLang="zh-TW" sz="2400" dirty="0"/>
              <a:t>the required group and </a:t>
            </a:r>
            <a:r>
              <a:rPr lang="en-US" altLang="zh-TW" sz="2400" dirty="0">
                <a:solidFill>
                  <a:srgbClr val="0F6DFF"/>
                </a:solidFill>
              </a:rPr>
              <a:t>provides runtime information</a:t>
            </a:r>
            <a:r>
              <a:rPr lang="en-US" altLang="zh-TW" sz="2400" dirty="0"/>
              <a:t> about the  internal table  grouping(</a:t>
            </a:r>
            <a:r>
              <a:rPr lang="en-US" altLang="zh-TW" sz="2400" dirty="0">
                <a:solidFill>
                  <a:srgbClr val="0F6DFF"/>
                </a:solidFill>
              </a:rPr>
              <a:t>Group</a:t>
            </a:r>
            <a:r>
              <a:rPr lang="en-US" altLang="zh-TW" sz="2400" dirty="0"/>
              <a:t> </a:t>
            </a:r>
            <a:r>
              <a:rPr lang="en-US" altLang="zh-TW" sz="2400" dirty="0">
                <a:solidFill>
                  <a:srgbClr val="0F6DFF"/>
                </a:solidFill>
              </a:rPr>
              <a:t>size</a:t>
            </a:r>
            <a:r>
              <a:rPr lang="en-US" altLang="zh-TW" sz="2400" dirty="0"/>
              <a:t> </a:t>
            </a:r>
            <a:br>
              <a:rPr lang="en-US" altLang="zh-TW" sz="2400" dirty="0"/>
            </a:br>
            <a:r>
              <a:rPr lang="zh-TW" altLang="en-US" sz="2400" dirty="0"/>
              <a:t>  </a:t>
            </a:r>
            <a:r>
              <a:rPr lang="en-US" altLang="zh-TW" sz="2400" dirty="0"/>
              <a:t>and </a:t>
            </a:r>
            <a:r>
              <a:rPr lang="en-US" altLang="zh-TW" sz="2400" dirty="0">
                <a:solidFill>
                  <a:srgbClr val="0F6DFF"/>
                </a:solidFill>
              </a:rPr>
              <a:t>members</a:t>
            </a:r>
            <a:r>
              <a:rPr lang="en-US" altLang="zh-TW" sz="2400" dirty="0"/>
              <a:t>) and </a:t>
            </a:r>
            <a:r>
              <a:rPr lang="en-US" altLang="zh-TW" sz="2400" dirty="0">
                <a:solidFill>
                  <a:srgbClr val="0F6DFF"/>
                </a:solidFill>
              </a:rPr>
              <a:t>indexing</a:t>
            </a:r>
            <a:r>
              <a:rPr lang="en-US" altLang="zh-TW" sz="2400" dirty="0"/>
              <a:t>.</a:t>
            </a:r>
            <a:br>
              <a:rPr lang="en-US" altLang="zh-TW" sz="2400" b="1" dirty="0"/>
            </a:br>
            <a:r>
              <a:rPr lang="en-US" altLang="zh-TW" sz="2400"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2743200" y="2876844"/>
            <a:ext cx="14069001" cy="369332"/>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2205739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45720" y="2057400"/>
            <a:ext cx="3611880" cy="3657600"/>
          </a:xfrm>
        </p:spPr>
        <p:txBody>
          <a:bodyPr vert="horz" lIns="0" tIns="0" rIns="0" bIns="0" rtlCol="0" anchor="t">
            <a:noAutofit/>
          </a:bodyPr>
          <a:lstStyle/>
          <a:p>
            <a:r>
              <a:rPr lang="en-US" altLang="zh-TW" sz="2800" b="1" dirty="0"/>
              <a:t>LOOP AT – GROUP</a:t>
            </a:r>
            <a:r>
              <a:rPr lang="zh-TW" altLang="en-US" sz="2800" b="1" dirty="0"/>
              <a:t> </a:t>
            </a:r>
            <a:r>
              <a:rPr lang="en-US" altLang="zh-TW" sz="2800" b="1" dirty="0"/>
              <a:t>-</a:t>
            </a:r>
            <a:r>
              <a:rPr lang="zh-TW" altLang="en-US" sz="2800" b="1" dirty="0"/>
              <a:t> </a:t>
            </a:r>
            <a:r>
              <a:rPr lang="en-US" altLang="zh-TW" sz="2800" b="1" dirty="0"/>
              <a:t>2</a:t>
            </a:r>
            <a:br>
              <a:rPr lang="en-US" altLang="zh-TW" sz="2800" b="1" dirty="0"/>
            </a:b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 name="矩形 2">
            <a:extLst>
              <a:ext uri="{FF2B5EF4-FFF2-40B4-BE49-F238E27FC236}">
                <a16:creationId xmlns:a16="http://schemas.microsoft.com/office/drawing/2014/main" id="{105EFE70-77AC-448B-8FD0-20B0E8465360}"/>
              </a:ext>
            </a:extLst>
          </p:cNvPr>
          <p:cNvSpPr/>
          <p:nvPr/>
        </p:nvSpPr>
        <p:spPr>
          <a:xfrm>
            <a:off x="3894302" y="1234440"/>
            <a:ext cx="10461778" cy="5616602"/>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lnSpc>
                <a:spcPct val="105000"/>
              </a:lnSpc>
              <a:spcBef>
                <a:spcPts val="600"/>
              </a:spcBef>
            </a:pPr>
            <a:r>
              <a:rPr lang="en-US" altLang="zh-TW" sz="2000" dirty="0">
                <a:solidFill>
                  <a:schemeClr val="bg2"/>
                </a:solidFill>
                <a:latin typeface="IBM Plex Sans" panose="020B0503050203000203" pitchFamily="34" charset="0"/>
                <a:ea typeface="細明體" panose="02020509000000000000" pitchFamily="49" charset="-120"/>
              </a:rPr>
              <a:t>DATA : lt_idoc TYPE TABLE OF edidd,</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lt_seg</a:t>
            </a:r>
            <a:r>
              <a:rPr lang="en-US" altLang="zh-TW" sz="2000" dirty="0">
                <a:solidFill>
                  <a:schemeClr val="bg2"/>
                </a:solidFill>
                <a:latin typeface="IBM Plex Sans" panose="020B0503050203000203" pitchFamily="34" charset="0"/>
                <a:ea typeface="細明體" panose="02020509000000000000" pitchFamily="49" charset="-120"/>
              </a:rPr>
              <a:t>  TYPE RANGE OF </a:t>
            </a:r>
            <a:r>
              <a:rPr lang="en-US" altLang="zh-TW" sz="2000" dirty="0" err="1">
                <a:solidFill>
                  <a:schemeClr val="bg2"/>
                </a:solidFill>
                <a:latin typeface="IBM Plex Sans" panose="020B0503050203000203" pitchFamily="34" charset="0"/>
                <a:ea typeface="細明體" panose="02020509000000000000" pitchFamily="49" charset="-120"/>
              </a:rPr>
              <a:t>edidd-segnam</a:t>
            </a:r>
            <a:r>
              <a:rPr lang="en-US" altLang="zh-TW" sz="2000" dirty="0">
                <a:solidFill>
                  <a:schemeClr val="bg2"/>
                </a:solidFill>
                <a:latin typeface="IBM Plex Sans" panose="020B0503050203000203" pitchFamily="34" charset="0"/>
                <a:ea typeface="細明體" panose="02020509000000000000" pitchFamily="49" charset="-120"/>
              </a:rPr>
              <a:t>.</a:t>
            </a:r>
          </a:p>
          <a:p>
            <a:pPr marL="180000">
              <a:lnSpc>
                <a:spcPct val="105000"/>
              </a:lnSpc>
              <a:spcBef>
                <a:spcPts val="600"/>
              </a:spcBef>
            </a:pP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lt_seg = VALUE #( sign = 'I' option = 'EQ' ( low = '</a:t>
            </a:r>
            <a:r>
              <a:rPr lang="en-US" altLang="zh-TW" sz="2000" dirty="0">
                <a:solidFill>
                  <a:schemeClr val="accent6">
                    <a:lumMod val="40000"/>
                    <a:lumOff val="60000"/>
                  </a:schemeClr>
                </a:solidFill>
                <a:latin typeface="IBM Plex Sans" panose="020B0503050203000203" pitchFamily="34" charset="0"/>
                <a:ea typeface="細明體" panose="02020509000000000000" pitchFamily="49" charset="-120"/>
              </a:rPr>
              <a:t>E1EDK01</a:t>
            </a:r>
            <a:r>
              <a:rPr lang="en-US" altLang="zh-TW" sz="2000" dirty="0">
                <a:solidFill>
                  <a:schemeClr val="bg2"/>
                </a:solidFill>
                <a:latin typeface="IBM Plex Sans" panose="020B0503050203000203" pitchFamily="34" charset="0"/>
                <a:ea typeface="細明體" panose="02020509000000000000" pitchFamily="49" charset="-120"/>
              </a:rPr>
              <a:t>' ) </a:t>
            </a:r>
          </a:p>
          <a:p>
            <a:pPr marL="180000">
              <a:lnSpc>
                <a:spcPct val="105000"/>
              </a:lnSpc>
              <a:spcBef>
                <a:spcPts val="600"/>
              </a:spcBef>
            </a:pP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low = '</a:t>
            </a:r>
            <a:r>
              <a:rPr lang="en-US" altLang="zh-TW" sz="2000" dirty="0">
                <a:solidFill>
                  <a:schemeClr val="accent5">
                    <a:lumMod val="60000"/>
                    <a:lumOff val="40000"/>
                  </a:schemeClr>
                </a:solidFill>
                <a:latin typeface="IBM Plex Sans" panose="020B0503050203000203" pitchFamily="34" charset="0"/>
                <a:ea typeface="細明體" panose="02020509000000000000" pitchFamily="49" charset="-120"/>
              </a:rPr>
              <a:t>E1EDP01</a:t>
            </a:r>
            <a:r>
              <a:rPr lang="en-US" altLang="zh-TW" sz="2000" dirty="0">
                <a:solidFill>
                  <a:schemeClr val="bg2"/>
                </a:solidFill>
                <a:latin typeface="IBM Plex Sans" panose="020B0503050203000203" pitchFamily="34" charset="0"/>
                <a:ea typeface="細明體" panose="02020509000000000000" pitchFamily="49" charset="-120"/>
              </a:rPr>
              <a:t>' ) ).</a:t>
            </a:r>
          </a:p>
          <a:p>
            <a:pPr marL="180000">
              <a:lnSpc>
                <a:spcPct val="105000"/>
              </a:lnSpc>
              <a:spcBef>
                <a:spcPts val="600"/>
              </a:spcBef>
            </a:pP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lt_idoc = VALUE edidd_tt( docnum = 1</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a:t>
            </a:r>
            <a:r>
              <a:rPr lang="en-US" altLang="zh-TW" sz="2000" dirty="0">
                <a:solidFill>
                  <a:schemeClr val="accent6">
                    <a:lumMod val="40000"/>
                    <a:lumOff val="60000"/>
                  </a:schemeClr>
                </a:solidFill>
                <a:latin typeface="IBM Plex Sans" panose="020B0503050203000203" pitchFamily="34" charset="0"/>
                <a:ea typeface="細明體" panose="02020509000000000000" pitchFamily="49" charset="-120"/>
              </a:rPr>
              <a:t>E1EDK01</a:t>
            </a:r>
            <a:r>
              <a:rPr lang="en-US" altLang="zh-TW" sz="2000" dirty="0">
                <a:solidFill>
                  <a:schemeClr val="bg2"/>
                </a:solidFill>
                <a:latin typeface="IBM Plex Sans" panose="020B0503050203000203" pitchFamily="34" charset="0"/>
                <a:ea typeface="細明體" panose="02020509000000000000" pitchFamily="49" charset="-120"/>
              </a:rPr>
              <a:t>'  sdata = '1' )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"WHERE segnam IN </a:t>
            </a:r>
            <a:r>
              <a:rPr lang="en-US" altLang="zh-TW" sz="2000" i="1" dirty="0" err="1">
                <a:solidFill>
                  <a:schemeClr val="accent1">
                    <a:lumMod val="60000"/>
                    <a:lumOff val="40000"/>
                  </a:schemeClr>
                </a:solidFill>
                <a:latin typeface="IBM Plex Sans" panose="020B0503050203000203" pitchFamily="34" charset="0"/>
                <a:ea typeface="細明體" panose="02020509000000000000" pitchFamily="49" charset="-120"/>
              </a:rPr>
              <a:t>lt_seg</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'E1EDK14'  sdata = '2'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'E1EDK14'  sdata = '2'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a:t>
            </a:r>
            <a:r>
              <a:rPr lang="en-US" altLang="zh-TW" sz="2000" dirty="0">
                <a:solidFill>
                  <a:schemeClr val="accent5">
                    <a:lumMod val="60000"/>
                    <a:lumOff val="40000"/>
                  </a:schemeClr>
                </a:solidFill>
                <a:latin typeface="IBM Plex Sans" panose="020B0503050203000203" pitchFamily="34" charset="0"/>
                <a:ea typeface="細明體" panose="02020509000000000000" pitchFamily="49" charset="-120"/>
              </a:rPr>
              <a:t>E1EDP01</a:t>
            </a:r>
            <a:r>
              <a:rPr lang="en-US" altLang="zh-TW" sz="2000" dirty="0">
                <a:solidFill>
                  <a:schemeClr val="bg2"/>
                </a:solidFill>
                <a:latin typeface="IBM Plex Sans" panose="020B0503050203000203" pitchFamily="34" charset="0"/>
                <a:ea typeface="細明體" panose="02020509000000000000" pitchFamily="49" charset="-120"/>
              </a:rPr>
              <a:t>'  sdata = '02' )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"WHERE segnam IN </a:t>
            </a:r>
            <a:r>
              <a:rPr lang="en-US" altLang="zh-TW" sz="2000" i="1" dirty="0" err="1">
                <a:solidFill>
                  <a:schemeClr val="accent1">
                    <a:lumMod val="60000"/>
                    <a:lumOff val="40000"/>
                  </a:schemeClr>
                </a:solidFill>
                <a:latin typeface="IBM Plex Sans" panose="020B0503050203000203" pitchFamily="34" charset="0"/>
                <a:ea typeface="細明體" panose="02020509000000000000" pitchFamily="49" charset="-120"/>
              </a:rPr>
              <a:t>lt_seg</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a:t>
            </a:r>
            <a:r>
              <a:rPr lang="en-US" altLang="zh-TW" sz="2000" dirty="0">
                <a:solidFill>
                  <a:schemeClr val="accent5">
                    <a:lumMod val="60000"/>
                    <a:lumOff val="40000"/>
                  </a:schemeClr>
                </a:solidFill>
                <a:latin typeface="IBM Plex Sans" panose="020B0503050203000203" pitchFamily="34" charset="0"/>
                <a:ea typeface="細明體" panose="02020509000000000000" pitchFamily="49" charset="-120"/>
              </a:rPr>
              <a:t>E1EDP01</a:t>
            </a:r>
            <a:r>
              <a:rPr lang="en-US" altLang="zh-TW" sz="2000" dirty="0">
                <a:solidFill>
                  <a:schemeClr val="bg2"/>
                </a:solidFill>
                <a:latin typeface="IBM Plex Sans" panose="020B0503050203000203" pitchFamily="34" charset="0"/>
                <a:ea typeface="細明體" panose="02020509000000000000" pitchFamily="49" charset="-120"/>
              </a:rPr>
              <a:t>'  sdata = '01' )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"WHERE segnam IN </a:t>
            </a:r>
            <a:r>
              <a:rPr lang="en-US" altLang="zh-TW" sz="2000" i="1" dirty="0" err="1">
                <a:solidFill>
                  <a:schemeClr val="accent1">
                    <a:lumMod val="60000"/>
                    <a:lumOff val="40000"/>
                  </a:schemeClr>
                </a:solidFill>
                <a:latin typeface="IBM Plex Sans" panose="020B0503050203000203" pitchFamily="34" charset="0"/>
                <a:ea typeface="細明體" panose="02020509000000000000" pitchFamily="49" charset="-120"/>
              </a:rPr>
              <a:t>lt_seg</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a:t>
            </a:r>
            <a:r>
              <a:rPr lang="en-US" altLang="zh-TW" sz="2000" dirty="0">
                <a:solidFill>
                  <a:schemeClr val="accent5">
                    <a:lumMod val="60000"/>
                    <a:lumOff val="40000"/>
                  </a:schemeClr>
                </a:solidFill>
                <a:latin typeface="IBM Plex Sans" panose="020B0503050203000203" pitchFamily="34" charset="0"/>
                <a:ea typeface="細明體" panose="02020509000000000000" pitchFamily="49" charset="-120"/>
              </a:rPr>
              <a:t>E1EDP01</a:t>
            </a:r>
            <a:r>
              <a:rPr lang="en-US" altLang="zh-TW" sz="2000" dirty="0">
                <a:solidFill>
                  <a:schemeClr val="bg2"/>
                </a:solidFill>
                <a:latin typeface="IBM Plex Sans" panose="020B0503050203000203" pitchFamily="34" charset="0"/>
                <a:ea typeface="細明體" panose="02020509000000000000" pitchFamily="49" charset="-120"/>
              </a:rPr>
              <a:t>'  sdata = '03' )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"WHERE segnam IN </a:t>
            </a:r>
            <a:r>
              <a:rPr lang="en-US" altLang="zh-TW" sz="2000" i="1" dirty="0" err="1">
                <a:solidFill>
                  <a:schemeClr val="accent1">
                    <a:lumMod val="60000"/>
                    <a:lumOff val="40000"/>
                  </a:schemeClr>
                </a:solidFill>
                <a:latin typeface="IBM Plex Sans" panose="020B0503050203000203" pitchFamily="34" charset="0"/>
                <a:ea typeface="細明體" panose="02020509000000000000" pitchFamily="49" charset="-120"/>
              </a:rPr>
              <a:t>lt_seg</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a:t>
            </a:r>
            <a:r>
              <a:rPr lang="en-US" altLang="zh-TW" sz="2000" dirty="0">
                <a:solidFill>
                  <a:schemeClr val="accent5">
                    <a:lumMod val="60000"/>
                    <a:lumOff val="40000"/>
                  </a:schemeClr>
                </a:solidFill>
                <a:latin typeface="IBM Plex Sans" panose="020B0503050203000203" pitchFamily="34" charset="0"/>
                <a:ea typeface="細明體" panose="02020509000000000000" pitchFamily="49" charset="-120"/>
              </a:rPr>
              <a:t>E1EDP01</a:t>
            </a:r>
            <a:r>
              <a:rPr lang="en-US" altLang="zh-TW" sz="2000" dirty="0">
                <a:solidFill>
                  <a:schemeClr val="bg2"/>
                </a:solidFill>
                <a:latin typeface="IBM Plex Sans" panose="020B0503050203000203" pitchFamily="34" charset="0"/>
                <a:ea typeface="細明體" panose="02020509000000000000" pitchFamily="49" charset="-120"/>
              </a:rPr>
              <a:t>'  sdata = '04' ) </a:t>
            </a: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"WHERE segnam IN </a:t>
            </a:r>
            <a:r>
              <a:rPr lang="en-US" altLang="zh-TW" sz="2000" i="1" dirty="0" err="1">
                <a:solidFill>
                  <a:schemeClr val="accent1">
                    <a:lumMod val="60000"/>
                    <a:lumOff val="40000"/>
                  </a:schemeClr>
                </a:solidFill>
                <a:latin typeface="IBM Plex Sans" panose="020B0503050203000203" pitchFamily="34" charset="0"/>
                <a:ea typeface="細明體" panose="02020509000000000000" pitchFamily="49" charset="-120"/>
              </a:rPr>
              <a:t>lt_seg</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 segnam = 'E1EDS01'  sdata = '5' ) ).</a:t>
            </a:r>
            <a:br>
              <a:rPr lang="en-US" altLang="zh-TW" sz="2000" dirty="0">
                <a:solidFill>
                  <a:schemeClr val="bg2"/>
                </a:solidFill>
                <a:latin typeface="IBM Plex Sans" panose="020B0503050203000203" pitchFamily="34" charset="0"/>
                <a:ea typeface="細明體" panose="02020509000000000000" pitchFamily="49" charset="-120"/>
              </a:rPr>
            </a:br>
            <a:endParaRPr lang="zh-TW" altLang="en-US" sz="2000"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63A2FA3C-3CF8-0646-71B5-3A584FD38758}"/>
              </a:ext>
            </a:extLst>
          </p:cNvPr>
          <p:cNvSpPr txBox="1"/>
          <p:nvPr/>
        </p:nvSpPr>
        <p:spPr>
          <a:xfrm>
            <a:off x="13213079" y="144068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3026844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45720" y="2057400"/>
            <a:ext cx="3611880" cy="3657600"/>
          </a:xfrm>
        </p:spPr>
        <p:txBody>
          <a:bodyPr vert="horz" lIns="0" tIns="0" rIns="0" bIns="0" rtlCol="0" anchor="t">
            <a:noAutofit/>
          </a:bodyPr>
          <a:lstStyle/>
          <a:p>
            <a:r>
              <a:rPr lang="en-US" altLang="zh-TW" sz="2800" b="1" dirty="0"/>
              <a:t>LOOP AT – GROUP</a:t>
            </a:r>
            <a:r>
              <a:rPr lang="zh-TW" altLang="en-US" sz="2800" b="1" dirty="0"/>
              <a:t> </a:t>
            </a:r>
            <a:r>
              <a:rPr lang="en-US" altLang="zh-TW" sz="2800" b="1" dirty="0"/>
              <a:t>-</a:t>
            </a:r>
            <a:r>
              <a:rPr lang="zh-TW" altLang="en-US" sz="2800" b="1" dirty="0"/>
              <a:t> </a:t>
            </a:r>
            <a:r>
              <a:rPr lang="en-US" altLang="zh-TW" sz="2800" b="1" dirty="0"/>
              <a:t>3</a:t>
            </a:r>
            <a:br>
              <a:rPr lang="en-US" altLang="zh-TW" sz="2800" b="1" dirty="0"/>
            </a:b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 name="矩形 2">
            <a:extLst>
              <a:ext uri="{FF2B5EF4-FFF2-40B4-BE49-F238E27FC236}">
                <a16:creationId xmlns:a16="http://schemas.microsoft.com/office/drawing/2014/main" id="{105EFE70-77AC-448B-8FD0-20B0E8465360}"/>
              </a:ext>
            </a:extLst>
          </p:cNvPr>
          <p:cNvSpPr/>
          <p:nvPr/>
        </p:nvSpPr>
        <p:spPr>
          <a:xfrm>
            <a:off x="3703320" y="186040"/>
            <a:ext cx="10881360" cy="7892673"/>
          </a:xfrm>
          <a:prstGeom prst="rect">
            <a:avLst/>
          </a:prstGeo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lnSpc>
                <a:spcPct val="105000"/>
              </a:lnSpc>
              <a:spcBef>
                <a:spcPts val="600"/>
              </a:spcBef>
            </a:pPr>
            <a:r>
              <a:rPr lang="en-US" altLang="zh-TW" sz="1900" b="1" dirty="0">
                <a:solidFill>
                  <a:schemeClr val="bg2"/>
                </a:solidFill>
                <a:latin typeface="IBM Plex Sans" panose="020B0503050203000203" pitchFamily="34" charset="0"/>
                <a:ea typeface="細明體" panose="02020509000000000000" pitchFamily="49" charset="-120"/>
              </a:rPr>
              <a:t>LOOP AT </a:t>
            </a:r>
            <a:r>
              <a:rPr lang="en-US" altLang="zh-TW" sz="1900" dirty="0" err="1">
                <a:solidFill>
                  <a:schemeClr val="bg2"/>
                </a:solidFill>
                <a:latin typeface="IBM Plex Sans" panose="020B0503050203000203" pitchFamily="34" charset="0"/>
                <a:ea typeface="細明體" panose="02020509000000000000" pitchFamily="49" charset="-120"/>
              </a:rPr>
              <a:t>lt_idoc</a:t>
            </a: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b="1" dirty="0">
                <a:solidFill>
                  <a:schemeClr val="bg2"/>
                </a:solidFill>
                <a:latin typeface="IBM Plex Sans" panose="020B0503050203000203" pitchFamily="34" charset="0"/>
                <a:ea typeface="細明體" panose="02020509000000000000" pitchFamily="49" charset="-120"/>
              </a:rPr>
              <a:t>ASSIGNING</a:t>
            </a:r>
            <a:r>
              <a:rPr lang="zh-TW" altLang="en-US" sz="1900" b="1" dirty="0">
                <a:solidFill>
                  <a:schemeClr val="bg2"/>
                </a:solidFill>
                <a:latin typeface="IBM Plex Sans" panose="020B0503050203000203" pitchFamily="34" charset="0"/>
                <a:ea typeface="細明體" panose="02020509000000000000" pitchFamily="49" charset="-120"/>
              </a:rPr>
              <a:t> </a:t>
            </a:r>
            <a:r>
              <a:rPr lang="en-US" altLang="zh-TW" sz="1900" b="1" dirty="0">
                <a:solidFill>
                  <a:schemeClr val="bg2"/>
                </a:solidFill>
                <a:latin typeface="IBM Plex Sans" panose="020B0503050203000203" pitchFamily="34" charset="0"/>
                <a:ea typeface="細明體" panose="02020509000000000000" pitchFamily="49" charset="-120"/>
              </a:rPr>
              <a:t>FIELD-SYMBOL</a:t>
            </a:r>
            <a:r>
              <a:rPr lang="en-US" altLang="zh-TW" sz="1900" dirty="0">
                <a:solidFill>
                  <a:schemeClr val="bg2"/>
                </a:solidFill>
                <a:latin typeface="IBM Plex Sans" panose="020B0503050203000203" pitchFamily="34" charset="0"/>
                <a:ea typeface="細明體" panose="02020509000000000000" pitchFamily="49" charset="-120"/>
              </a:rPr>
              <a:t>(</a:t>
            </a:r>
            <a:r>
              <a:rPr lang="en-US" altLang="zh-TW" sz="1900" dirty="0">
                <a:solidFill>
                  <a:schemeClr val="accent4">
                    <a:lumMod val="40000"/>
                    <a:lumOff val="60000"/>
                  </a:schemeClr>
                </a:solidFill>
                <a:latin typeface="IBM Plex Sans" panose="020B0503050203000203" pitchFamily="34" charset="0"/>
                <a:ea typeface="細明體" panose="02020509000000000000" pitchFamily="49" charset="-120"/>
              </a:rPr>
              <a:t>&lt;</a:t>
            </a:r>
            <a:r>
              <a:rPr lang="en-US" altLang="zh-TW" sz="1900" dirty="0" err="1">
                <a:solidFill>
                  <a:schemeClr val="accent4">
                    <a:lumMod val="40000"/>
                    <a:lumOff val="60000"/>
                  </a:schemeClr>
                </a:solidFill>
                <a:latin typeface="IBM Plex Sans" panose="020B0503050203000203" pitchFamily="34" charset="0"/>
                <a:ea typeface="細明體" panose="02020509000000000000" pitchFamily="49" charset="-120"/>
              </a:rPr>
              <a:t>lwa_edidd</a:t>
            </a:r>
            <a:r>
              <a:rPr lang="en-US" altLang="zh-TW" sz="1900" dirty="0">
                <a:solidFill>
                  <a:schemeClr val="accent4">
                    <a:lumMod val="40000"/>
                    <a:lumOff val="60000"/>
                  </a:schemeClr>
                </a:solidFill>
                <a:latin typeface="IBM Plex Sans" panose="020B0503050203000203" pitchFamily="34" charset="0"/>
                <a:ea typeface="細明體" panose="02020509000000000000" pitchFamily="49" charset="-120"/>
              </a:rPr>
              <a:t>&gt;</a:t>
            </a:r>
            <a:r>
              <a:rPr lang="en-US" altLang="zh-TW" sz="1900" dirty="0">
                <a:solidFill>
                  <a:schemeClr val="bg2"/>
                </a:solidFill>
                <a:latin typeface="IBM Plex Sans" panose="020B0503050203000203" pitchFamily="34" charset="0"/>
                <a:ea typeface="細明體" panose="02020509000000000000" pitchFamily="49" charset="-120"/>
              </a:rPr>
              <a:t>)</a:t>
            </a: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1 work area assignment</a:t>
            </a: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900" dirty="0">
                <a:solidFill>
                  <a:schemeClr val="bg2"/>
                </a:solidFill>
                <a:latin typeface="IBM Plex Sans" panose="020B0503050203000203" pitchFamily="34" charset="0"/>
                <a:ea typeface="細明體" panose="02020509000000000000" pitchFamily="49" charset="-120"/>
              </a:rPr>
              <a:t>             </a:t>
            </a:r>
            <a:r>
              <a:rPr lang="zh-TW" altLang="en-US" sz="1900" dirty="0">
                <a:solidFill>
                  <a:schemeClr val="bg2"/>
                </a:solidFill>
                <a:latin typeface="IBM Plex Sans" panose="020B0503050203000203" pitchFamily="34" charset="0"/>
                <a:ea typeface="細明體" panose="02020509000000000000" pitchFamily="49" charset="-120"/>
              </a:rPr>
              <a:t>           </a:t>
            </a:r>
            <a:endParaRPr lang="en-US" altLang="zh-TW" sz="1900" dirty="0">
              <a:solidFill>
                <a:schemeClr val="bg2"/>
              </a:solidFill>
              <a:latin typeface="IBM Plex Sans" panose="020B0503050203000203" pitchFamily="34" charset="0"/>
              <a:ea typeface="細明體" panose="02020509000000000000" pitchFamily="49" charset="-120"/>
            </a:endParaRPr>
          </a:p>
          <a:p>
            <a:pPr marL="180000">
              <a:lnSpc>
                <a:spcPct val="105000"/>
              </a:lnSpc>
              <a:spcBef>
                <a:spcPts val="600"/>
              </a:spcBef>
            </a:pP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dirty="0">
                <a:solidFill>
                  <a:srgbClr val="FFC000"/>
                </a:solidFill>
                <a:latin typeface="IBM Plex Sans" panose="020B0503050203000203" pitchFamily="34" charset="0"/>
                <a:ea typeface="細明體" panose="02020509000000000000" pitchFamily="49" charset="-120"/>
              </a:rPr>
              <a:t>WHERE</a:t>
            </a:r>
            <a:r>
              <a:rPr lang="en-US" altLang="zh-TW" sz="1900" dirty="0">
                <a:solidFill>
                  <a:schemeClr val="bg2"/>
                </a:solidFill>
                <a:latin typeface="IBM Plex Sans" panose="020B0503050203000203" pitchFamily="34" charset="0"/>
                <a:ea typeface="細明體" panose="02020509000000000000" pitchFamily="49" charset="-120"/>
              </a:rPr>
              <a:t> segnam </a:t>
            </a:r>
            <a:r>
              <a:rPr lang="en-US" altLang="zh-TW" sz="1900" dirty="0">
                <a:solidFill>
                  <a:srgbClr val="FFC000"/>
                </a:solidFill>
                <a:latin typeface="IBM Plex Sans" panose="020B0503050203000203" pitchFamily="34" charset="0"/>
                <a:ea typeface="細明體" panose="02020509000000000000" pitchFamily="49" charset="-120"/>
              </a:rPr>
              <a:t>IN</a:t>
            </a: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dirty="0" err="1">
                <a:solidFill>
                  <a:schemeClr val="bg2"/>
                </a:solidFill>
                <a:latin typeface="IBM Plex Sans" panose="020B0503050203000203" pitchFamily="34" charset="0"/>
                <a:ea typeface="細明體" panose="02020509000000000000" pitchFamily="49" charset="-120"/>
              </a:rPr>
              <a:t>lt_seg</a:t>
            </a:r>
            <a:r>
              <a:rPr lang="en-US" altLang="zh-TW" sz="1900" dirty="0">
                <a:solidFill>
                  <a:schemeClr val="bg2"/>
                </a:solidFill>
                <a:latin typeface="IBM Plex Sans" panose="020B0503050203000203" pitchFamily="34" charset="0"/>
                <a:ea typeface="細明體" panose="02020509000000000000" pitchFamily="49" charset="-120"/>
              </a:rPr>
              <a:t>                   </a:t>
            </a:r>
            <a:r>
              <a:rPr lang="zh-TW" altLang="en-US" sz="1900" dirty="0">
                <a:solidFill>
                  <a:schemeClr val="bg2"/>
                </a:solidFill>
                <a:latin typeface="IBM Plex Sans" panose="020B0503050203000203" pitchFamily="34" charset="0"/>
                <a:ea typeface="細明體" panose="02020509000000000000" pitchFamily="49" charset="-120"/>
              </a:rPr>
              <a:t>                   </a:t>
            </a: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2 'Where' used for focused data</a:t>
            </a:r>
            <a:b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b="1" dirty="0">
                <a:solidFill>
                  <a:srgbClr val="FFC000"/>
                </a:solidFill>
                <a:latin typeface="IBM Plex Sans" panose="020B0503050203000203" pitchFamily="34" charset="0"/>
                <a:ea typeface="細明體" panose="02020509000000000000" pitchFamily="49" charset="-120"/>
              </a:rPr>
              <a:t>GROUP BY</a:t>
            </a:r>
            <a:r>
              <a:rPr lang="en-US" altLang="zh-TW" sz="1900" dirty="0">
                <a:solidFill>
                  <a:srgbClr val="FFC000"/>
                </a:solidFill>
                <a:latin typeface="IBM Plex Sans" panose="020B0503050203000203" pitchFamily="34" charset="0"/>
                <a:ea typeface="細明體" panose="02020509000000000000" pitchFamily="49" charset="-120"/>
              </a:rPr>
              <a:t> ( </a:t>
            </a:r>
            <a:r>
              <a:rPr lang="en-US" altLang="zh-TW" sz="1900" dirty="0">
                <a:solidFill>
                  <a:schemeClr val="bg2"/>
                </a:solidFill>
                <a:latin typeface="IBM Plex Sans" panose="020B0503050203000203" pitchFamily="34" charset="0"/>
                <a:ea typeface="細明體" panose="02020509000000000000" pitchFamily="49" charset="-120"/>
              </a:rPr>
              <a:t>segnam = </a:t>
            </a:r>
            <a:r>
              <a:rPr lang="en-US" altLang="zh-TW" sz="1900" dirty="0">
                <a:solidFill>
                  <a:schemeClr val="accent4">
                    <a:lumMod val="40000"/>
                    <a:lumOff val="60000"/>
                  </a:schemeClr>
                </a:solidFill>
                <a:latin typeface="IBM Plex Sans" panose="020B0503050203000203" pitchFamily="34" charset="0"/>
                <a:ea typeface="細明體" panose="02020509000000000000" pitchFamily="49" charset="-120"/>
              </a:rPr>
              <a:t>&lt;</a:t>
            </a:r>
            <a:r>
              <a:rPr lang="en-US" altLang="zh-TW" sz="1900" dirty="0" err="1">
                <a:solidFill>
                  <a:schemeClr val="accent4">
                    <a:lumMod val="40000"/>
                    <a:lumOff val="60000"/>
                  </a:schemeClr>
                </a:solidFill>
                <a:latin typeface="IBM Plex Sans" panose="020B0503050203000203" pitchFamily="34" charset="0"/>
                <a:ea typeface="細明體" panose="02020509000000000000" pitchFamily="49" charset="-120"/>
              </a:rPr>
              <a:t>lwa_edidd</a:t>
            </a:r>
            <a:r>
              <a:rPr lang="en-US" altLang="zh-TW" sz="1900" dirty="0">
                <a:solidFill>
                  <a:schemeClr val="accent4">
                    <a:lumMod val="40000"/>
                    <a:lumOff val="60000"/>
                  </a:schemeClr>
                </a:solidFill>
                <a:latin typeface="IBM Plex Sans" panose="020B0503050203000203" pitchFamily="34" charset="0"/>
                <a:ea typeface="細明體" panose="02020509000000000000" pitchFamily="49" charset="-120"/>
              </a:rPr>
              <a:t>&gt;-</a:t>
            </a:r>
            <a:r>
              <a:rPr lang="en-US" altLang="zh-TW" sz="1900" dirty="0" err="1">
                <a:solidFill>
                  <a:schemeClr val="accent4">
                    <a:lumMod val="40000"/>
                    <a:lumOff val="60000"/>
                  </a:schemeClr>
                </a:solidFill>
                <a:latin typeface="IBM Plex Sans" panose="020B0503050203000203" pitchFamily="34" charset="0"/>
                <a:ea typeface="細明體" panose="02020509000000000000" pitchFamily="49" charset="-120"/>
              </a:rPr>
              <a:t>segnam</a:t>
            </a:r>
            <a:r>
              <a:rPr lang="en-US" altLang="zh-TW" sz="1900" dirty="0">
                <a:solidFill>
                  <a:schemeClr val="accent4">
                    <a:lumMod val="40000"/>
                    <a:lumOff val="6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3 Group by field</a:t>
            </a: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size = GROUP SIZE              </a:t>
            </a:r>
            <a:r>
              <a:rPr lang="zh-TW" altLang="en-US" sz="1900" dirty="0">
                <a:solidFill>
                  <a:schemeClr val="bg2"/>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4 This contains # of rows in &lt;</a:t>
            </a:r>
            <a:r>
              <a:rPr lang="en-US" altLang="zh-TW" sz="1900" i="1" dirty="0" err="1">
                <a:solidFill>
                  <a:schemeClr val="accent3">
                    <a:lumMod val="60000"/>
                    <a:lumOff val="40000"/>
                  </a:schemeClr>
                </a:solidFill>
                <a:latin typeface="IBM Plex Sans" panose="020B0503050203000203" pitchFamily="34" charset="0"/>
                <a:ea typeface="細明體" panose="02020509000000000000" pitchFamily="49" charset="-120"/>
              </a:rPr>
              <a:t>lfs_group</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&gt;</a:t>
            </a:r>
            <a:b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index = GROUP INDEX </a:t>
            </a:r>
            <a:r>
              <a:rPr lang="en-US" altLang="zh-TW" sz="1900" dirty="0">
                <a:solidFill>
                  <a:srgbClr val="FFC000"/>
                </a:solidFill>
                <a:latin typeface="IBM Plex Sans" panose="020B0503050203000203" pitchFamily="34" charset="0"/>
                <a:ea typeface="細明體" panose="02020509000000000000" pitchFamily="49" charset="-120"/>
              </a:rPr>
              <a:t>)</a:t>
            </a: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5 This is index# of group iteration</a:t>
            </a: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dirty="0">
                <a:solidFill>
                  <a:srgbClr val="FFC000"/>
                </a:solidFill>
                <a:latin typeface="IBM Plex Sans" panose="020B0503050203000203" pitchFamily="34" charset="0"/>
                <a:ea typeface="細明體" panose="02020509000000000000" pitchFamily="49" charset="-120"/>
              </a:rPr>
              <a:t>ASCENDING AS TEXT                        </a:t>
            </a:r>
            <a:r>
              <a:rPr lang="zh-TW" altLang="en-US" sz="1900" dirty="0">
                <a:solidFill>
                  <a:srgbClr val="FFC000"/>
                </a:solidFill>
                <a:latin typeface="IBM Plex Sans" panose="020B0503050203000203" pitchFamily="34" charset="0"/>
                <a:ea typeface="細明體" panose="02020509000000000000" pitchFamily="49" charset="-120"/>
              </a:rPr>
              <a:t>                     </a:t>
            </a:r>
            <a:r>
              <a:rPr lang="en-US" altLang="zh-TW" sz="1900" dirty="0">
                <a:solidFill>
                  <a:srgbClr val="FFC000"/>
                </a:solidFill>
                <a:latin typeface="IBM Plex Sans" panose="020B0503050203000203" pitchFamily="34" charset="0"/>
                <a:ea typeface="細明體" panose="02020509000000000000" pitchFamily="49" charset="-120"/>
              </a:rPr>
              <a:t> </a:t>
            </a:r>
            <a:r>
              <a:rPr lang="en-US" altLang="zh-TW" sz="1900" i="1" dirty="0">
                <a:solidFill>
                  <a:srgbClr val="FFC000"/>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6 Used to sorting Group data, here SEGNAM</a:t>
            </a:r>
          </a:p>
          <a:p>
            <a:pPr marL="180000">
              <a:lnSpc>
                <a:spcPct val="105000"/>
              </a:lnSpc>
              <a:spcBef>
                <a:spcPts val="600"/>
              </a:spcBef>
            </a:pP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zh-TW" altLang="en-US"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is used to improve performance but no </a:t>
            </a:r>
          </a:p>
          <a:p>
            <a:pPr marL="180000">
              <a:lnSpc>
                <a:spcPct val="105000"/>
              </a:lnSpc>
              <a:spcBef>
                <a:spcPts val="600"/>
              </a:spcBef>
            </a:pP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a:t>
            </a:r>
            <a:r>
              <a:rPr lang="zh-TW" altLang="en-US" sz="1900" i="1" dirty="0">
                <a:solidFill>
                  <a:schemeClr val="accent3">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access </a:t>
            </a:r>
            <a:r>
              <a:rPr lang="zh-TW" altLang="en-US" sz="1900" i="1" dirty="0">
                <a:solidFill>
                  <a:schemeClr val="accent3">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to the rows of the groups in the</a:t>
            </a:r>
          </a:p>
          <a:p>
            <a:pPr marL="180000">
              <a:lnSpc>
                <a:spcPct val="105000"/>
              </a:lnSpc>
              <a:spcBef>
                <a:spcPts val="600"/>
              </a:spcBef>
            </a:pP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group loop</a:t>
            </a:r>
            <a:b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1900" i="1" dirty="0">
                <a:solidFill>
                  <a:schemeClr val="accent1">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7 WITHOUT MEMBERS </a:t>
            </a: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b="1" dirty="0">
                <a:solidFill>
                  <a:schemeClr val="bg2"/>
                </a:solidFill>
                <a:latin typeface="IBM Plex Sans" panose="020B0503050203000203" pitchFamily="34" charset="0"/>
                <a:ea typeface="細明體" panose="02020509000000000000" pitchFamily="49" charset="-120"/>
              </a:rPr>
              <a:t>ASSIGNING FIELD-SYMBOL</a:t>
            </a:r>
            <a:r>
              <a:rPr lang="en-US" altLang="zh-TW" sz="1900" dirty="0">
                <a:solidFill>
                  <a:schemeClr val="bg2"/>
                </a:solidFill>
                <a:latin typeface="IBM Plex Sans" panose="020B0503050203000203" pitchFamily="34" charset="0"/>
                <a:ea typeface="細明體" panose="02020509000000000000" pitchFamily="49" charset="-120"/>
              </a:rPr>
              <a:t>(&lt;lfs_group&gt;)  .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8 Group assignment</a:t>
            </a: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tx2">
                    <a:lumMod val="50000"/>
                  </a:schemeClr>
                </a:solidFill>
                <a:latin typeface="IBM Plex Sans" panose="020B0503050203000203" pitchFamily="34" charset="0"/>
                <a:ea typeface="細明體" panose="02020509000000000000" pitchFamily="49" charset="-120"/>
              </a:rPr>
              <a:t>    WRITE: /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Group Segment:</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&lt;lfs_group&gt;-segnam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 &amp;</a:t>
            </a:r>
            <a:r>
              <a:rPr lang="zh-TW" altLang="en-US" sz="1900" b="1"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zh-TW" altLang="en-US" sz="1900" b="1" dirty="0">
                <a:solidFill>
                  <a:schemeClr val="tx2">
                    <a:lumMod val="50000"/>
                  </a:schemeClr>
                </a:solidFill>
                <a:latin typeface="IBM Plex Sans" panose="020B0503050203000203" pitchFamily="34" charset="0"/>
                <a:ea typeface="細明體" panose="02020509000000000000" pitchFamily="49" charset="-120"/>
              </a:rPr>
              <a:t> </a:t>
            </a:r>
            <a:r>
              <a:rPr lang="en-US" altLang="zh-TW" sz="1900" dirty="0">
                <a:solidFill>
                  <a:schemeClr val="tx2">
                    <a:lumMod val="50000"/>
                  </a:schemeClr>
                </a:solidFill>
                <a:latin typeface="IBM Plex Sans" panose="020B0503050203000203" pitchFamily="34" charset="0"/>
                <a:ea typeface="細明體" panose="02020509000000000000" pitchFamily="49" charset="-120"/>
              </a:rPr>
              <a:t>GROUP INDEX:</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&lt;lfs_group&gt;-index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zh-TW" altLang="en-US"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&amp;</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p>
          <a:p>
            <a:pPr marL="180000">
              <a:lnSpc>
                <a:spcPct val="105000"/>
              </a:lnSpc>
              <a:spcBef>
                <a:spcPts val="600"/>
              </a:spcBef>
            </a:pPr>
            <a:r>
              <a:rPr lang="zh-TW" altLang="en-US"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GROUP SIZE:</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&lt;lfs_group&gt;-size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&amp;</a:t>
            </a:r>
            <a:r>
              <a:rPr lang="zh-TW" altLang="en-US" sz="1900" b="1"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zh-TW" altLang="en-US"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dirty="0" err="1">
                <a:solidFill>
                  <a:schemeClr val="tx2">
                    <a:lumMod val="50000"/>
                  </a:schemeClr>
                </a:solidFill>
                <a:latin typeface="IBM Plex Sans" panose="020B0503050203000203" pitchFamily="34" charset="0"/>
                <a:ea typeface="細明體" panose="02020509000000000000" pitchFamily="49" charset="-120"/>
              </a:rPr>
              <a:t>sy-tabix</a:t>
            </a:r>
            <a:r>
              <a:rPr lang="en-US" altLang="zh-TW" sz="1900" dirty="0">
                <a:solidFill>
                  <a:schemeClr val="tx2">
                    <a:lumMod val="50000"/>
                  </a:schemeClr>
                </a:solidFill>
                <a:latin typeface="IBM Plex Sans" panose="020B0503050203000203" pitchFamily="34" charset="0"/>
                <a:ea typeface="細明體" panose="02020509000000000000" pitchFamily="49" charset="-120"/>
              </a:rPr>
              <a:t> outside:</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dirty="0" err="1">
                <a:solidFill>
                  <a:schemeClr val="tx2">
                    <a:lumMod val="50000"/>
                  </a:schemeClr>
                </a:solidFill>
                <a:latin typeface="IBM Plex Sans" panose="020B0503050203000203" pitchFamily="34" charset="0"/>
                <a:ea typeface="細明體" panose="02020509000000000000" pitchFamily="49" charset="-120"/>
              </a:rPr>
              <a:t>sy-tabix</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a:t>
            </a:r>
          </a:p>
          <a:p>
            <a:pPr marL="180000">
              <a:lnSpc>
                <a:spcPct val="105000"/>
              </a:lnSpc>
              <a:spcBef>
                <a:spcPts val="600"/>
              </a:spcBef>
            </a:pP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a:t>
            </a:r>
            <a:r>
              <a:rPr lang="zh-TW" altLang="en-US" sz="1900" i="1" dirty="0">
                <a:solidFill>
                  <a:schemeClr val="accent3">
                    <a:lumMod val="60000"/>
                    <a:lumOff val="40000"/>
                  </a:schemeClr>
                </a:solidFill>
                <a:latin typeface="IBM Plex Sans" panose="020B0503050203000203" pitchFamily="34" charset="0"/>
                <a:ea typeface="細明體" panose="02020509000000000000" pitchFamily="49" charset="-120"/>
              </a:rPr>
              <a:t>       </a:t>
            </a:r>
            <a:r>
              <a:rPr lang="en-US" altLang="zh-TW" sz="1900" i="1" dirty="0">
                <a:solidFill>
                  <a:schemeClr val="accent3">
                    <a:lumMod val="60000"/>
                    <a:lumOff val="40000"/>
                  </a:schemeClr>
                </a:solidFill>
                <a:latin typeface="IBM Plex Sans" panose="020B0503050203000203" pitchFamily="34" charset="0"/>
                <a:ea typeface="細明體" panose="02020509000000000000" pitchFamily="49" charset="-120"/>
              </a:rPr>
              <a:t>“ LOOP at Group – Special syntax</a:t>
            </a: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b="1" dirty="0">
                <a:solidFill>
                  <a:srgbClr val="DBFBFB"/>
                </a:solidFill>
                <a:latin typeface="IBM Plex Sans" panose="020B0503050203000203" pitchFamily="34" charset="0"/>
                <a:ea typeface="細明體" panose="02020509000000000000" pitchFamily="49" charset="-120"/>
              </a:rPr>
              <a:t> </a:t>
            </a:r>
            <a:r>
              <a:rPr lang="zh-TW" altLang="en-US" sz="1900" b="1" dirty="0">
                <a:solidFill>
                  <a:srgbClr val="DBFBFB"/>
                </a:solidFill>
                <a:latin typeface="IBM Plex Sans" panose="020B0503050203000203" pitchFamily="34" charset="0"/>
                <a:ea typeface="細明體" panose="02020509000000000000" pitchFamily="49" charset="-120"/>
              </a:rPr>
              <a:t>       </a:t>
            </a:r>
            <a:r>
              <a:rPr lang="en-US" altLang="zh-TW" sz="1900" b="1" dirty="0">
                <a:solidFill>
                  <a:srgbClr val="FFC000"/>
                </a:solidFill>
                <a:latin typeface="IBM Plex Sans" panose="020B0503050203000203" pitchFamily="34" charset="0"/>
                <a:ea typeface="細明體" panose="02020509000000000000" pitchFamily="49" charset="-120"/>
              </a:rPr>
              <a:t>LOOP AT GROUP </a:t>
            </a:r>
            <a:r>
              <a:rPr lang="en-US" altLang="zh-TW" sz="1900" dirty="0">
                <a:solidFill>
                  <a:schemeClr val="bg2"/>
                </a:solidFill>
                <a:latin typeface="IBM Plex Sans" panose="020B0503050203000203" pitchFamily="34" charset="0"/>
                <a:ea typeface="細明體" panose="02020509000000000000" pitchFamily="49" charset="-120"/>
              </a:rPr>
              <a:t>&lt;lfs_group&gt; </a:t>
            </a:r>
            <a:r>
              <a:rPr lang="en-US" altLang="zh-TW" sz="1900" dirty="0">
                <a:solidFill>
                  <a:srgbClr val="FFC000"/>
                </a:solidFill>
                <a:latin typeface="IBM Plex Sans" panose="020B0503050203000203" pitchFamily="34" charset="0"/>
                <a:ea typeface="細明體" panose="02020509000000000000" pitchFamily="49" charset="-120"/>
              </a:rPr>
              <a:t>ASSIGNING</a:t>
            </a:r>
            <a:r>
              <a:rPr lang="zh-TW" altLang="en-US" sz="1900" dirty="0">
                <a:solidFill>
                  <a:srgbClr val="FFC000"/>
                </a:solidFill>
                <a:latin typeface="IBM Plex Sans" panose="020B0503050203000203" pitchFamily="34" charset="0"/>
                <a:ea typeface="細明體" panose="02020509000000000000" pitchFamily="49" charset="-120"/>
              </a:rPr>
              <a:t> </a:t>
            </a:r>
            <a:r>
              <a:rPr lang="en-US" altLang="zh-TW" sz="1900" dirty="0">
                <a:solidFill>
                  <a:srgbClr val="FFC000"/>
                </a:solidFill>
                <a:latin typeface="IBM Plex Sans" panose="020B0503050203000203" pitchFamily="34" charset="0"/>
                <a:ea typeface="細明體" panose="02020509000000000000" pitchFamily="49" charset="-120"/>
              </a:rPr>
              <a:t>FIELD-SYMBOL</a:t>
            </a:r>
            <a:r>
              <a:rPr lang="en-US" altLang="zh-TW" sz="1900" dirty="0">
                <a:solidFill>
                  <a:schemeClr val="bg2"/>
                </a:solidFill>
                <a:latin typeface="IBM Plex Sans" panose="020B0503050203000203" pitchFamily="34" charset="0"/>
                <a:ea typeface="細明體" panose="02020509000000000000" pitchFamily="49" charset="-120"/>
              </a:rPr>
              <a:t>(&lt;lfs_group_member&gt;).</a:t>
            </a: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a:t>
            </a:r>
            <a:r>
              <a:rPr lang="zh-TW" altLang="en-US" sz="1900" dirty="0">
                <a:solidFill>
                  <a:schemeClr val="bg2"/>
                </a:solidFill>
                <a:latin typeface="IBM Plex Sans" panose="020B0503050203000203" pitchFamily="34" charset="0"/>
                <a:ea typeface="細明體" panose="02020509000000000000" pitchFamily="49" charset="-120"/>
              </a:rPr>
              <a:t>       </a:t>
            </a:r>
            <a:r>
              <a:rPr lang="en-US" altLang="zh-TW" sz="1900" dirty="0">
                <a:solidFill>
                  <a:schemeClr val="tx2">
                    <a:lumMod val="50000"/>
                  </a:schemeClr>
                </a:solidFill>
                <a:latin typeface="IBM Plex Sans" panose="020B0503050203000203" pitchFamily="34" charset="0"/>
                <a:ea typeface="細明體" panose="02020509000000000000" pitchFamily="49" charset="-120"/>
              </a:rPr>
              <a:t>WRITE : /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sy-tabix inside:</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sy-tabix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segnam:</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&lt;lfs_group_member&gt;-segnam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&amp;</a:t>
            </a:r>
            <a:br>
              <a:rPr lang="en-US" altLang="zh-TW" sz="1900" dirty="0">
                <a:solidFill>
                  <a:schemeClr val="tx2">
                    <a:lumMod val="50000"/>
                  </a:schemeClr>
                </a:solidFill>
                <a:latin typeface="IBM Plex Sans" panose="020B0503050203000203" pitchFamily="34" charset="0"/>
                <a:ea typeface="細明體" panose="02020509000000000000" pitchFamily="49" charset="-120"/>
              </a:rPr>
            </a:b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zh-TW" altLang="en-US"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dirty="0">
                <a:solidFill>
                  <a:schemeClr val="tx2">
                    <a:lumMod val="50000"/>
                  </a:schemeClr>
                </a:solidFill>
                <a:latin typeface="IBM Plex Sans" panose="020B0503050203000203" pitchFamily="34" charset="0"/>
                <a:ea typeface="細明體" panose="02020509000000000000" pitchFamily="49" charset="-120"/>
              </a:rPr>
              <a:t>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sdata: </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a:t>
            </a:r>
            <a:r>
              <a:rPr lang="en-US" altLang="zh-TW" sz="1900" dirty="0">
                <a:solidFill>
                  <a:schemeClr val="tx2">
                    <a:lumMod val="50000"/>
                  </a:schemeClr>
                </a:solidFill>
                <a:latin typeface="IBM Plex Sans" panose="020B0503050203000203" pitchFamily="34" charset="0"/>
                <a:ea typeface="細明體" panose="02020509000000000000" pitchFamily="49" charset="-120"/>
              </a:rPr>
              <a:t> &lt;lfs_group_member&gt;-sdata</a:t>
            </a:r>
            <a:r>
              <a:rPr lang="en-US" altLang="zh-TW" sz="1900" b="1" dirty="0">
                <a:solidFill>
                  <a:schemeClr val="tx2">
                    <a:lumMod val="50000"/>
                  </a:schemeClr>
                </a:solidFill>
                <a:latin typeface="IBM Plex Sans" panose="020B0503050203000203" pitchFamily="34" charset="0"/>
                <a:ea typeface="細明體" panose="02020509000000000000" pitchFamily="49" charset="-120"/>
              </a:rPr>
              <a:t> }|.</a:t>
            </a:r>
            <a:br>
              <a:rPr lang="en-US" altLang="zh-TW" sz="1900" dirty="0">
                <a:solidFill>
                  <a:schemeClr val="tx2">
                    <a:lumMod val="50000"/>
                  </a:schemeClr>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a:t>
            </a:r>
            <a:r>
              <a:rPr lang="zh-TW" altLang="en-US" sz="1900" dirty="0">
                <a:solidFill>
                  <a:schemeClr val="bg2"/>
                </a:solidFill>
                <a:latin typeface="IBM Plex Sans" panose="020B0503050203000203" pitchFamily="34" charset="0"/>
                <a:ea typeface="細明體" panose="02020509000000000000" pitchFamily="49" charset="-120"/>
              </a:rPr>
              <a:t>       </a:t>
            </a:r>
            <a:r>
              <a:rPr lang="en-US" altLang="zh-TW" sz="1900" dirty="0">
                <a:solidFill>
                  <a:schemeClr val="bg2"/>
                </a:solidFill>
                <a:latin typeface="IBM Plex Sans" panose="020B0503050203000203" pitchFamily="34" charset="0"/>
                <a:ea typeface="細明體" panose="02020509000000000000" pitchFamily="49" charset="-120"/>
              </a:rPr>
              <a:t>   </a:t>
            </a:r>
            <a:r>
              <a:rPr lang="en-US" altLang="zh-TW" sz="1900" b="1" dirty="0">
                <a:solidFill>
                  <a:srgbClr val="FFC000"/>
                </a:solidFill>
                <a:latin typeface="IBM Plex Sans" panose="020B0503050203000203" pitchFamily="34" charset="0"/>
                <a:ea typeface="細明體" panose="02020509000000000000" pitchFamily="49" charset="-120"/>
              </a:rPr>
              <a:t>ENDLOOP</a:t>
            </a:r>
            <a:r>
              <a:rPr lang="en-US" altLang="zh-TW" sz="1900" dirty="0">
                <a:solidFill>
                  <a:srgbClr val="FFC000"/>
                </a:solidFill>
                <a:latin typeface="IBM Plex Sans" panose="020B0503050203000203" pitchFamily="34" charset="0"/>
                <a:ea typeface="細明體" panose="02020509000000000000" pitchFamily="49" charset="-120"/>
              </a:rPr>
              <a:t>.</a:t>
            </a:r>
          </a:p>
          <a:p>
            <a:pPr marL="180000">
              <a:lnSpc>
                <a:spcPct val="105000"/>
              </a:lnSpc>
              <a:spcBef>
                <a:spcPts val="600"/>
              </a:spcBef>
            </a:pP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dirty="0">
                <a:solidFill>
                  <a:schemeClr val="bg2"/>
                </a:solidFill>
                <a:latin typeface="IBM Plex Sans" panose="020B0503050203000203" pitchFamily="34" charset="0"/>
                <a:ea typeface="細明體" panose="02020509000000000000" pitchFamily="49" charset="-120"/>
              </a:rPr>
              <a:t>    SKIP 2.</a:t>
            </a:r>
          </a:p>
          <a:p>
            <a:pPr marL="180000">
              <a:lnSpc>
                <a:spcPct val="105000"/>
              </a:lnSpc>
              <a:spcBef>
                <a:spcPts val="600"/>
              </a:spcBef>
            </a:pPr>
            <a:br>
              <a:rPr lang="en-US" altLang="zh-TW" sz="1900" dirty="0">
                <a:solidFill>
                  <a:schemeClr val="bg2"/>
                </a:solidFill>
                <a:latin typeface="IBM Plex Sans" panose="020B0503050203000203" pitchFamily="34" charset="0"/>
                <a:ea typeface="細明體" panose="02020509000000000000" pitchFamily="49" charset="-120"/>
              </a:rPr>
            </a:br>
            <a:r>
              <a:rPr lang="en-US" altLang="zh-TW" sz="1900" b="1" dirty="0">
                <a:solidFill>
                  <a:schemeClr val="bg2"/>
                </a:solidFill>
                <a:latin typeface="IBM Plex Sans" panose="020B0503050203000203" pitchFamily="34" charset="0"/>
                <a:ea typeface="細明體" panose="02020509000000000000" pitchFamily="49" charset="-120"/>
              </a:rPr>
              <a:t>ENDLOOP. </a:t>
            </a:r>
            <a:endParaRPr lang="zh-TW" altLang="en-US" sz="1900" b="1" dirty="0">
              <a:solidFill>
                <a:schemeClr val="bg2"/>
              </a:solidFill>
              <a:latin typeface="IBM Plex Sans" panose="020B0503050203000203" pitchFamily="34" charset="0"/>
              <a:ea typeface="細明體" panose="02020509000000000000" pitchFamily="49" charset="-120"/>
            </a:endParaRPr>
          </a:p>
        </p:txBody>
      </p:sp>
      <p:sp>
        <p:nvSpPr>
          <p:cNvPr id="5" name="文字方塊 4">
            <a:extLst>
              <a:ext uri="{FF2B5EF4-FFF2-40B4-BE49-F238E27FC236}">
                <a16:creationId xmlns:a16="http://schemas.microsoft.com/office/drawing/2014/main" id="{4139FA6E-6696-0DE0-26E9-C2E1DD40E1A1}"/>
              </a:ext>
            </a:extLst>
          </p:cNvPr>
          <p:cNvSpPr txBox="1"/>
          <p:nvPr/>
        </p:nvSpPr>
        <p:spPr>
          <a:xfrm>
            <a:off x="13459082" y="377864"/>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pic>
        <p:nvPicPr>
          <p:cNvPr id="6" name="圖片 5">
            <a:extLst>
              <a:ext uri="{FF2B5EF4-FFF2-40B4-BE49-F238E27FC236}">
                <a16:creationId xmlns:a16="http://schemas.microsoft.com/office/drawing/2014/main" id="{E1A01C8A-65E2-49B7-4A4A-EE9543793FE2}"/>
              </a:ext>
            </a:extLst>
          </p:cNvPr>
          <p:cNvPicPr>
            <a:picLocks noChangeAspect="1"/>
          </p:cNvPicPr>
          <p:nvPr/>
        </p:nvPicPr>
        <p:blipFill>
          <a:blip r:embed="rId3"/>
          <a:stretch>
            <a:fillRect/>
          </a:stretch>
        </p:blipFill>
        <p:spPr>
          <a:xfrm>
            <a:off x="9397183" y="6675120"/>
            <a:ext cx="5067739" cy="14364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967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45720" y="2057400"/>
            <a:ext cx="3611880" cy="3657600"/>
          </a:xfrm>
        </p:spPr>
        <p:txBody>
          <a:bodyPr vert="horz" lIns="0" tIns="0" rIns="0" bIns="0" rtlCol="0" anchor="t">
            <a:noAutofit/>
          </a:bodyPr>
          <a:lstStyle/>
          <a:p>
            <a:r>
              <a:rPr lang="en-US" altLang="zh-TW" sz="2800" b="1" dirty="0"/>
              <a:t>LOOP AT – GROUP</a:t>
            </a:r>
            <a:r>
              <a:rPr lang="zh-TW" altLang="en-US" sz="2800" b="1" dirty="0"/>
              <a:t> </a:t>
            </a:r>
            <a:r>
              <a:rPr lang="en-US" altLang="zh-TW" sz="2800" b="1" dirty="0"/>
              <a:t>-</a:t>
            </a:r>
            <a:r>
              <a:rPr lang="zh-TW" altLang="en-US" sz="2800" b="1" dirty="0"/>
              <a:t> </a:t>
            </a:r>
            <a:r>
              <a:rPr lang="en-US" altLang="zh-TW" sz="2800" b="1" dirty="0"/>
              <a:t>4</a:t>
            </a:r>
            <a:br>
              <a:rPr lang="en-US" altLang="zh-TW" sz="2800" b="1" dirty="0"/>
            </a:b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977640" y="182880"/>
            <a:ext cx="10352922" cy="4898008"/>
          </a:xfrm>
          <a:solidFill>
            <a:srgbClr val="003587"/>
          </a:solidFill>
          <a:effectLst>
            <a:outerShdw blurRad="50800" dist="38100" dir="2700000" algn="tl" rotWithShape="0">
              <a:prstClr val="black">
                <a:alpha val="40000"/>
              </a:prstClr>
            </a:outerShdw>
          </a:effectLst>
        </p:spPr>
        <p:txBody>
          <a:bodyPr vert="horz" wrap="square" lIns="0" tIns="228600" rIns="0" bIns="0" rtlCol="0" anchor="t">
            <a:spAutoFit/>
          </a:bodyPr>
          <a:lstStyle/>
          <a:p>
            <a:pPr marL="180000"/>
            <a:r>
              <a:rPr lang="en-US" altLang="zh-TW" sz="1900" dirty="0">
                <a:solidFill>
                  <a:schemeClr val="bg2"/>
                </a:solidFill>
                <a:latin typeface="IBM Plex Sans" panose="020B0503050203000203" pitchFamily="34" charset="0"/>
                <a:ea typeface="細明體" panose="02020509000000000000" pitchFamily="49" charset="-120"/>
                <a:cs typeface="+mn-cs"/>
              </a:rPr>
              <a:t>SELECT *</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FROM spfli</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INTO TABLE @DATA(spfli_tab).</a:t>
            </a:r>
            <a:br>
              <a:rPr lang="en-US" altLang="zh-TW" sz="1900" dirty="0">
                <a:solidFill>
                  <a:schemeClr val="bg2"/>
                </a:solidFill>
                <a:latin typeface="IBM Plex Sans" panose="020B0503050203000203" pitchFamily="34" charset="0"/>
                <a:ea typeface="細明體" panose="02020509000000000000" pitchFamily="49" charset="-120"/>
                <a:cs typeface="+mn-cs"/>
              </a:rPr>
            </a:b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b="1" dirty="0">
                <a:solidFill>
                  <a:srgbClr val="FFC000"/>
                </a:solidFill>
                <a:latin typeface="IBM Plex Sans" panose="020B0503050203000203" pitchFamily="34" charset="0"/>
                <a:ea typeface="細明體" panose="02020509000000000000" pitchFamily="49" charset="-120"/>
                <a:cs typeface="+mn-cs"/>
              </a:rPr>
              <a:t>LOOP AT </a:t>
            </a:r>
            <a:r>
              <a:rPr lang="en-US" altLang="zh-TW" sz="1900" dirty="0">
                <a:solidFill>
                  <a:schemeClr val="bg2"/>
                </a:solidFill>
                <a:latin typeface="IBM Plex Sans" panose="020B0503050203000203" pitchFamily="34" charset="0"/>
                <a:ea typeface="細明體" panose="02020509000000000000" pitchFamily="49" charset="-120"/>
                <a:cs typeface="+mn-cs"/>
              </a:rPr>
              <a:t>spfli_tab </a:t>
            </a:r>
            <a:r>
              <a:rPr lang="en-US" altLang="zh-TW" sz="1900" dirty="0">
                <a:solidFill>
                  <a:srgbClr val="FFC000"/>
                </a:solidFill>
                <a:latin typeface="IBM Plex Sans" panose="020B0503050203000203" pitchFamily="34" charset="0"/>
                <a:ea typeface="細明體" panose="02020509000000000000" pitchFamily="49" charset="-120"/>
                <a:cs typeface="+mn-cs"/>
              </a:rPr>
              <a:t>INTO DATA</a:t>
            </a:r>
            <a:r>
              <a:rPr lang="en-US" altLang="zh-TW" sz="1900" dirty="0">
                <a:solidFill>
                  <a:schemeClr val="bg2"/>
                </a:solidFill>
                <a:latin typeface="IBM Plex Sans" panose="020B0503050203000203" pitchFamily="34" charset="0"/>
                <a:ea typeface="細明體" panose="02020509000000000000" pitchFamily="49" charset="-120"/>
                <a:cs typeface="+mn-cs"/>
              </a:rPr>
              <a:t>(</a:t>
            </a:r>
            <a:r>
              <a:rPr lang="en-US" altLang="zh-TW" sz="1900" dirty="0" err="1">
                <a:solidFill>
                  <a:schemeClr val="bg2"/>
                </a:solidFill>
                <a:latin typeface="IBM Plex Sans" panose="020B0503050203000203" pitchFamily="34" charset="0"/>
                <a:ea typeface="細明體" panose="02020509000000000000" pitchFamily="49" charset="-120"/>
                <a:cs typeface="+mn-cs"/>
              </a:rPr>
              <a:t>wa</a:t>
            </a:r>
            <a:r>
              <a:rPr lang="en-US" altLang="zh-TW" sz="1900" dirty="0">
                <a:solidFill>
                  <a:schemeClr val="bg2"/>
                </a:solidFill>
                <a:latin typeface="IBM Plex Sans" panose="020B0503050203000203" pitchFamily="34" charset="0"/>
                <a:ea typeface="細明體" panose="02020509000000000000" pitchFamily="49" charset="-120"/>
                <a:cs typeface="+mn-cs"/>
              </a:rPr>
              <a:t>)</a:t>
            </a:r>
            <a:r>
              <a:rPr lang="zh-TW" altLang="en-US" sz="1900" dirty="0">
                <a:solidFill>
                  <a:schemeClr val="bg2"/>
                </a:solidFill>
                <a:latin typeface="IBM Plex Sans" panose="020B0503050203000203" pitchFamily="34" charset="0"/>
                <a:ea typeface="細明體" panose="02020509000000000000" pitchFamily="49" charset="-120"/>
                <a:cs typeface="+mn-cs"/>
              </a:rPr>
              <a:t> </a:t>
            </a:r>
            <a:r>
              <a:rPr lang="en-US" altLang="zh-TW" sz="1900" b="1" dirty="0">
                <a:solidFill>
                  <a:srgbClr val="FFC000"/>
                </a:solidFill>
                <a:latin typeface="IBM Plex Sans" panose="020B0503050203000203" pitchFamily="34" charset="0"/>
                <a:ea typeface="細明體" panose="02020509000000000000" pitchFamily="49" charset="-120"/>
                <a:cs typeface="+mn-cs"/>
              </a:rPr>
              <a:t>GROUP</a:t>
            </a:r>
            <a:r>
              <a:rPr lang="en-US" altLang="zh-TW" sz="1900" dirty="0">
                <a:solidFill>
                  <a:srgbClr val="FFC000"/>
                </a:solidFill>
                <a:latin typeface="IBM Plex Sans" panose="020B0503050203000203" pitchFamily="34" charset="0"/>
                <a:ea typeface="細明體" panose="02020509000000000000" pitchFamily="49" charset="-120"/>
                <a:cs typeface="+mn-cs"/>
              </a:rPr>
              <a:t> </a:t>
            </a:r>
            <a:r>
              <a:rPr lang="en-US" altLang="zh-TW" sz="1900" b="1" dirty="0">
                <a:solidFill>
                  <a:srgbClr val="FFC000"/>
                </a:solidFill>
                <a:latin typeface="IBM Plex Sans" panose="020B0503050203000203" pitchFamily="34" charset="0"/>
                <a:ea typeface="細明體" panose="02020509000000000000" pitchFamily="49" charset="-120"/>
                <a:cs typeface="+mn-cs"/>
              </a:rPr>
              <a:t>BY</a:t>
            </a:r>
            <a:r>
              <a:rPr lang="en-US" altLang="zh-TW" sz="1900" dirty="0">
                <a:solidFill>
                  <a:srgbClr val="FFC000"/>
                </a:solidFill>
                <a:latin typeface="IBM Plex Sans" panose="020B0503050203000203" pitchFamily="34" charset="0"/>
                <a:ea typeface="細明體" panose="02020509000000000000" pitchFamily="49" charset="-120"/>
                <a:cs typeface="+mn-cs"/>
              </a:rPr>
              <a:t> </a:t>
            </a:r>
            <a:r>
              <a:rPr lang="en-US" altLang="zh-TW" sz="1900" dirty="0">
                <a:solidFill>
                  <a:schemeClr val="bg2"/>
                </a:solidFill>
                <a:latin typeface="IBM Plex Sans" panose="020B0503050203000203" pitchFamily="34" charset="0"/>
                <a:ea typeface="細明體" panose="02020509000000000000" pitchFamily="49" charset="-120"/>
                <a:cs typeface="+mn-cs"/>
              </a:rPr>
              <a:t>wa-carrid</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zh-TW" altLang="en-US" sz="1900" dirty="0">
                <a:solidFill>
                  <a:schemeClr val="bg2"/>
                </a:solidFill>
                <a:latin typeface="IBM Plex Sans" panose="020B0503050203000203" pitchFamily="34" charset="0"/>
                <a:ea typeface="細明體" panose="02020509000000000000" pitchFamily="49" charset="-120"/>
                <a:cs typeface="+mn-cs"/>
              </a:rPr>
              <a:t>                                                            </a:t>
            </a:r>
            <a:r>
              <a:rPr lang="en-US" altLang="zh-TW" sz="1900" dirty="0">
                <a:solidFill>
                  <a:srgbClr val="FFC000"/>
                </a:solidFill>
                <a:latin typeface="IBM Plex Sans" panose="020B0503050203000203" pitchFamily="34" charset="0"/>
                <a:ea typeface="細明體" panose="02020509000000000000" pitchFamily="49" charset="-120"/>
                <a:cs typeface="+mn-cs"/>
              </a:rPr>
              <a:t>ASSIGNING FIELD-SYMBOL(</a:t>
            </a:r>
            <a:r>
              <a:rPr lang="en-US" altLang="zh-TW" sz="1900" dirty="0">
                <a:solidFill>
                  <a:schemeClr val="accent4">
                    <a:lumMod val="60000"/>
                    <a:lumOff val="40000"/>
                  </a:schemeClr>
                </a:solidFill>
                <a:latin typeface="IBM Plex Sans" panose="020B0503050203000203" pitchFamily="34" charset="0"/>
                <a:ea typeface="細明體" panose="02020509000000000000" pitchFamily="49" charset="-120"/>
                <a:cs typeface="+mn-cs"/>
              </a:rPr>
              <a:t>&lt;</a:t>
            </a:r>
            <a:r>
              <a:rPr lang="en-US" altLang="zh-TW" sz="1900" dirty="0" err="1">
                <a:solidFill>
                  <a:schemeClr val="accent4">
                    <a:lumMod val="60000"/>
                    <a:lumOff val="40000"/>
                  </a:schemeClr>
                </a:solidFill>
                <a:latin typeface="IBM Plex Sans" panose="020B0503050203000203" pitchFamily="34" charset="0"/>
                <a:ea typeface="細明體" panose="02020509000000000000" pitchFamily="49" charset="-120"/>
                <a:cs typeface="+mn-cs"/>
              </a:rPr>
              <a:t>fly_group</a:t>
            </a:r>
            <a:r>
              <a:rPr lang="en-US" altLang="zh-TW" sz="1900" dirty="0">
                <a:solidFill>
                  <a:schemeClr val="accent4">
                    <a:lumMod val="60000"/>
                    <a:lumOff val="40000"/>
                  </a:schemeClr>
                </a:solidFill>
                <a:latin typeface="IBM Plex Sans" panose="020B0503050203000203" pitchFamily="34" charset="0"/>
                <a:ea typeface="細明體" panose="02020509000000000000" pitchFamily="49" charset="-120"/>
                <a:cs typeface="+mn-cs"/>
              </a:rPr>
              <a:t>&gt;</a:t>
            </a:r>
            <a:r>
              <a:rPr lang="en-US" altLang="zh-TW" sz="1900" dirty="0">
                <a:solidFill>
                  <a:srgbClr val="FFC000"/>
                </a:solidFill>
                <a:latin typeface="IBM Plex Sans" panose="020B0503050203000203" pitchFamily="34" charset="0"/>
                <a:ea typeface="細明體" panose="02020509000000000000" pitchFamily="49" charset="-120"/>
                <a:cs typeface="+mn-cs"/>
              </a:rPr>
              <a:t>)</a:t>
            </a:r>
            <a:r>
              <a:rPr lang="en-US" altLang="zh-TW" sz="1900" dirty="0">
                <a:solidFill>
                  <a:schemeClr val="bg2"/>
                </a:solidFill>
                <a:latin typeface="IBM Plex Sans" panose="020B0503050203000203" pitchFamily="34" charset="0"/>
                <a:ea typeface="細明體" panose="02020509000000000000" pitchFamily="49" charset="-120"/>
                <a:cs typeface="+mn-cs"/>
              </a:rPr>
              <a:t>.</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zh-TW" altLang="en-US" sz="1900" dirty="0">
                <a:solidFill>
                  <a:schemeClr val="bg2"/>
                </a:solidFill>
                <a:latin typeface="IBM Plex Sans" panose="020B0503050203000203" pitchFamily="34" charset="0"/>
                <a:ea typeface="細明體" panose="02020509000000000000" pitchFamily="49" charset="-120"/>
                <a:cs typeface="+mn-cs"/>
              </a:rPr>
              <a:t>   </a:t>
            </a:r>
            <a:r>
              <a:rPr lang="en-US" altLang="zh-TW" sz="1900" dirty="0">
                <a:solidFill>
                  <a:schemeClr val="bg2"/>
                </a:solidFill>
                <a:latin typeface="IBM Plex Sans" panose="020B0503050203000203" pitchFamily="34" charset="0"/>
                <a:ea typeface="細明體" panose="02020509000000000000" pitchFamily="49" charset="-120"/>
                <a:cs typeface="+mn-cs"/>
              </a:rPr>
              <a:t> cl_demo_output=&gt;write( |Carr id: { &lt;fly_group&gt; } | ).</a:t>
            </a:r>
          </a:p>
          <a:p>
            <a:pPr marL="180000"/>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zh-TW" altLang="en-US" sz="1900" dirty="0">
                <a:solidFill>
                  <a:schemeClr val="bg2"/>
                </a:solidFill>
                <a:latin typeface="IBM Plex Sans" panose="020B0503050203000203" pitchFamily="34" charset="0"/>
                <a:ea typeface="細明體" panose="02020509000000000000" pitchFamily="49" charset="-120"/>
                <a:cs typeface="+mn-cs"/>
              </a:rPr>
              <a:t>    </a:t>
            </a:r>
            <a:r>
              <a:rPr lang="en-US" altLang="zh-TW" sz="1900" b="1" dirty="0">
                <a:solidFill>
                  <a:srgbClr val="FFC000"/>
                </a:solidFill>
                <a:latin typeface="IBM Plex Sans" panose="020B0503050203000203" pitchFamily="34" charset="0"/>
                <a:ea typeface="細明體" panose="02020509000000000000" pitchFamily="49" charset="-120"/>
                <a:cs typeface="+mn-cs"/>
              </a:rPr>
              <a:t>LOOP AT GROUP </a:t>
            </a:r>
            <a:r>
              <a:rPr lang="en-US" altLang="zh-TW" sz="1900" dirty="0">
                <a:solidFill>
                  <a:schemeClr val="accent4">
                    <a:lumMod val="60000"/>
                    <a:lumOff val="40000"/>
                  </a:schemeClr>
                </a:solidFill>
                <a:latin typeface="IBM Plex Sans" panose="020B0503050203000203" pitchFamily="34" charset="0"/>
                <a:ea typeface="細明體" panose="02020509000000000000" pitchFamily="49" charset="-120"/>
                <a:cs typeface="+mn-cs"/>
              </a:rPr>
              <a:t>&lt;fly_group&gt; </a:t>
            </a:r>
            <a:r>
              <a:rPr lang="en-US" altLang="zh-TW" sz="1900" dirty="0">
                <a:solidFill>
                  <a:srgbClr val="FFC000"/>
                </a:solidFill>
                <a:latin typeface="IBM Plex Sans" panose="020B0503050203000203" pitchFamily="34" charset="0"/>
                <a:ea typeface="細明體" panose="02020509000000000000" pitchFamily="49" charset="-120"/>
                <a:cs typeface="+mn-cs"/>
              </a:rPr>
              <a:t>ASSIGNING FIELD-SYMBOL(</a:t>
            </a:r>
            <a:r>
              <a:rPr lang="en-US" altLang="zh-TW" sz="1900" dirty="0">
                <a:solidFill>
                  <a:srgbClr val="00B0F0"/>
                </a:solidFill>
                <a:latin typeface="IBM Plex Sans" panose="020B0503050203000203" pitchFamily="34" charset="0"/>
                <a:ea typeface="細明體" panose="02020509000000000000" pitchFamily="49" charset="-120"/>
                <a:cs typeface="+mn-cs"/>
              </a:rPr>
              <a:t>&lt;fly_member&gt;</a:t>
            </a:r>
            <a:r>
              <a:rPr lang="en-US" altLang="zh-TW" sz="1900" dirty="0">
                <a:solidFill>
                  <a:srgbClr val="FFC000"/>
                </a:solidFill>
                <a:latin typeface="IBM Plex Sans" panose="020B0503050203000203" pitchFamily="34" charset="0"/>
                <a:ea typeface="細明體" panose="02020509000000000000" pitchFamily="49" charset="-120"/>
                <a:cs typeface="+mn-cs"/>
              </a:rPr>
              <a:t>)</a:t>
            </a:r>
            <a:r>
              <a:rPr lang="en-US" altLang="zh-TW" sz="1900" dirty="0">
                <a:solidFill>
                  <a:schemeClr val="bg2"/>
                </a:solidFill>
                <a:latin typeface="IBM Plex Sans" panose="020B0503050203000203" pitchFamily="34" charset="0"/>
                <a:ea typeface="細明體" panose="02020509000000000000" pitchFamily="49" charset="-120"/>
                <a:cs typeface="+mn-cs"/>
              </a:rPr>
              <a:t>.</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zh-TW" altLang="en-US" sz="1900" dirty="0">
                <a:solidFill>
                  <a:schemeClr val="bg2"/>
                </a:solidFill>
                <a:latin typeface="IBM Plex Sans" panose="020B0503050203000203" pitchFamily="34" charset="0"/>
                <a:ea typeface="細明體" panose="02020509000000000000" pitchFamily="49" charset="-120"/>
                <a:cs typeface="+mn-cs"/>
              </a:rPr>
              <a:t>     </a:t>
            </a:r>
            <a:r>
              <a:rPr lang="en-US" altLang="zh-TW" sz="1900" dirty="0">
                <a:solidFill>
                  <a:schemeClr val="bg2"/>
                </a:solidFill>
                <a:latin typeface="IBM Plex Sans" panose="020B0503050203000203" pitchFamily="34" charset="0"/>
                <a:ea typeface="細明體" panose="02020509000000000000" pitchFamily="49" charset="-120"/>
                <a:cs typeface="+mn-cs"/>
              </a:rPr>
              <a:t> cl_demo_output=&gt;write( | { </a:t>
            </a:r>
            <a:r>
              <a:rPr lang="en-US" altLang="zh-TW" sz="1900" dirty="0">
                <a:solidFill>
                  <a:srgbClr val="00B0F0"/>
                </a:solidFill>
                <a:latin typeface="IBM Plex Sans" panose="020B0503050203000203" pitchFamily="34" charset="0"/>
                <a:ea typeface="細明體" panose="02020509000000000000" pitchFamily="49" charset="-120"/>
                <a:cs typeface="+mn-cs"/>
              </a:rPr>
              <a:t>&lt;fly_member&gt;</a:t>
            </a:r>
            <a:r>
              <a:rPr lang="en-US" altLang="zh-TW" sz="1900" dirty="0">
                <a:solidFill>
                  <a:schemeClr val="bg2"/>
                </a:solidFill>
                <a:latin typeface="IBM Plex Sans" panose="020B0503050203000203" pitchFamily="34" charset="0"/>
                <a:ea typeface="細明體" panose="02020509000000000000" pitchFamily="49" charset="-120"/>
                <a:cs typeface="+mn-cs"/>
              </a:rPr>
              <a:t>-connid }| &amp; | { </a:t>
            </a:r>
            <a:r>
              <a:rPr lang="en-US" altLang="zh-TW" sz="1900" dirty="0">
                <a:solidFill>
                  <a:srgbClr val="00B0F0"/>
                </a:solidFill>
                <a:latin typeface="IBM Plex Sans" panose="020B0503050203000203" pitchFamily="34" charset="0"/>
                <a:ea typeface="細明體" panose="02020509000000000000" pitchFamily="49" charset="-120"/>
                <a:cs typeface="+mn-cs"/>
              </a:rPr>
              <a:t>&lt;fly_member&gt;</a:t>
            </a:r>
            <a:r>
              <a:rPr lang="en-US" altLang="zh-TW" sz="1900" dirty="0">
                <a:solidFill>
                  <a:schemeClr val="bg2"/>
                </a:solidFill>
                <a:latin typeface="IBM Plex Sans" panose="020B0503050203000203" pitchFamily="34" charset="0"/>
                <a:ea typeface="細明體" panose="02020509000000000000" pitchFamily="49" charset="-120"/>
                <a:cs typeface="+mn-cs"/>
              </a:rPr>
              <a:t>-airpfrom }| ).</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  </a:t>
            </a:r>
            <a:r>
              <a:rPr lang="zh-TW" altLang="en-US" sz="1900" dirty="0">
                <a:solidFill>
                  <a:schemeClr val="bg2"/>
                </a:solidFill>
                <a:latin typeface="IBM Plex Sans" panose="020B0503050203000203" pitchFamily="34" charset="0"/>
                <a:ea typeface="細明體" panose="02020509000000000000" pitchFamily="49" charset="-120"/>
                <a:cs typeface="+mn-cs"/>
              </a:rPr>
              <a:t>    </a:t>
            </a:r>
            <a:r>
              <a:rPr lang="en-US" altLang="zh-TW" sz="1900" b="1" dirty="0">
                <a:solidFill>
                  <a:srgbClr val="FFC000"/>
                </a:solidFill>
                <a:latin typeface="IBM Plex Sans" panose="020B0503050203000203" pitchFamily="34" charset="0"/>
                <a:ea typeface="細明體" panose="02020509000000000000" pitchFamily="49" charset="-120"/>
                <a:cs typeface="+mn-cs"/>
              </a:rPr>
              <a:t>ENDLOOP</a:t>
            </a:r>
            <a:r>
              <a:rPr lang="en-US" altLang="zh-TW" sz="1900" b="1" dirty="0">
                <a:solidFill>
                  <a:srgbClr val="DBFBFB"/>
                </a:solidFill>
                <a:latin typeface="IBM Plex Sans" panose="020B0503050203000203" pitchFamily="34" charset="0"/>
                <a:ea typeface="細明體" panose="02020509000000000000" pitchFamily="49" charset="-120"/>
                <a:cs typeface="+mn-cs"/>
              </a:rPr>
              <a:t>.</a:t>
            </a:r>
            <a:br>
              <a:rPr lang="en-US" altLang="zh-TW" sz="1900" dirty="0">
                <a:solidFill>
                  <a:schemeClr val="bg2"/>
                </a:solidFill>
                <a:latin typeface="IBM Plex Sans" panose="020B0503050203000203" pitchFamily="34" charset="0"/>
                <a:ea typeface="細明體" panose="02020509000000000000" pitchFamily="49" charset="-120"/>
                <a:cs typeface="+mn-cs"/>
              </a:rPr>
            </a:b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b="1" dirty="0">
                <a:solidFill>
                  <a:srgbClr val="FFC000"/>
                </a:solidFill>
                <a:latin typeface="IBM Plex Sans" panose="020B0503050203000203" pitchFamily="34" charset="0"/>
                <a:ea typeface="細明體" panose="02020509000000000000" pitchFamily="49" charset="-120"/>
                <a:cs typeface="+mn-cs"/>
              </a:rPr>
              <a:t>ENDLOOP.</a:t>
            </a:r>
            <a:br>
              <a:rPr lang="en-US" altLang="zh-TW" sz="1900" dirty="0">
                <a:solidFill>
                  <a:schemeClr val="bg2"/>
                </a:solidFill>
                <a:latin typeface="IBM Plex Sans" panose="020B0503050203000203" pitchFamily="34" charset="0"/>
                <a:ea typeface="細明體" panose="02020509000000000000" pitchFamily="49" charset="-120"/>
                <a:cs typeface="+mn-cs"/>
              </a:rPr>
            </a:br>
            <a:r>
              <a:rPr lang="en-US" altLang="zh-TW" sz="1900" dirty="0">
                <a:solidFill>
                  <a:schemeClr val="bg2"/>
                </a:solidFill>
                <a:latin typeface="IBM Plex Sans" panose="020B0503050203000203" pitchFamily="34" charset="0"/>
                <a:ea typeface="細明體" panose="02020509000000000000" pitchFamily="49" charset="-120"/>
                <a:cs typeface="+mn-cs"/>
              </a:rPr>
              <a:t>cl_demo_output=&gt;display( ). </a:t>
            </a:r>
            <a:br>
              <a:rPr lang="en-US" altLang="zh-TW" sz="1900" dirty="0">
                <a:solidFill>
                  <a:schemeClr val="bg2"/>
                </a:solidFill>
                <a:latin typeface="IBM Plex Sans" panose="020B0503050203000203" pitchFamily="34" charset="0"/>
                <a:ea typeface="細明體" panose="02020509000000000000" pitchFamily="49" charset="-120"/>
                <a:cs typeface="+mn-cs"/>
              </a:rPr>
            </a:br>
            <a:endParaRPr lang="zh-TW" altLang="en-US" sz="1900" dirty="0">
              <a:solidFill>
                <a:schemeClr val="bg2"/>
              </a:solidFill>
              <a:latin typeface="IBM Plex Sans" panose="020B0503050203000203" pitchFamily="34" charset="0"/>
              <a:ea typeface="細明體" panose="02020509000000000000" pitchFamily="49" charset="-120"/>
              <a:cs typeface="+mn-cs"/>
            </a:endParaRPr>
          </a:p>
        </p:txBody>
      </p:sp>
      <p:sp>
        <p:nvSpPr>
          <p:cNvPr id="4" name="文字方塊 3">
            <a:extLst>
              <a:ext uri="{FF2B5EF4-FFF2-40B4-BE49-F238E27FC236}">
                <a16:creationId xmlns:a16="http://schemas.microsoft.com/office/drawing/2014/main" id="{EB9FCAE4-AA51-8652-D28E-73315DF8CEE0}"/>
              </a:ext>
            </a:extLst>
          </p:cNvPr>
          <p:cNvSpPr txBox="1"/>
          <p:nvPr/>
        </p:nvSpPr>
        <p:spPr>
          <a:xfrm>
            <a:off x="13167360" y="365760"/>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pic>
        <p:nvPicPr>
          <p:cNvPr id="6" name="圖片 5">
            <a:extLst>
              <a:ext uri="{FF2B5EF4-FFF2-40B4-BE49-F238E27FC236}">
                <a16:creationId xmlns:a16="http://schemas.microsoft.com/office/drawing/2014/main" id="{1F8E3729-05C7-5C7F-38C0-02DD5A0431D5}"/>
              </a:ext>
            </a:extLst>
          </p:cNvPr>
          <p:cNvPicPr>
            <a:picLocks noChangeAspect="1"/>
          </p:cNvPicPr>
          <p:nvPr/>
        </p:nvPicPr>
        <p:blipFill rotWithShape="1">
          <a:blip r:embed="rId3"/>
          <a:srcRect b="20536"/>
          <a:stretch/>
        </p:blipFill>
        <p:spPr>
          <a:xfrm>
            <a:off x="11489428" y="3886200"/>
            <a:ext cx="1670312" cy="4069080"/>
          </a:xfrm>
          <a:prstGeom prst="rect">
            <a:avLst/>
          </a:prstGeom>
        </p:spPr>
      </p:pic>
    </p:spTree>
    <p:extLst>
      <p:ext uri="{BB962C8B-B14F-4D97-AF65-F5344CB8AC3E}">
        <p14:creationId xmlns:p14="http://schemas.microsoft.com/office/powerpoint/2010/main" val="1442730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7D93-27BD-4F83-BB90-031225444314}"/>
              </a:ext>
            </a:extLst>
          </p:cNvPr>
          <p:cNvSpPr>
            <a:spLocks noGrp="1"/>
          </p:cNvSpPr>
          <p:nvPr>
            <p:ph type="title"/>
          </p:nvPr>
        </p:nvSpPr>
        <p:spPr>
          <a:xfrm>
            <a:off x="457200" y="685800"/>
            <a:ext cx="6629400" cy="933312"/>
          </a:xfrm>
        </p:spPr>
        <p:txBody>
          <a:bodyPr/>
          <a:lstStyle/>
          <a:p>
            <a:r>
              <a:rPr lang="en-US" dirty="0">
                <a:solidFill>
                  <a:srgbClr val="15607F"/>
                </a:solidFill>
              </a:rPr>
              <a:t>Agenda</a:t>
            </a:r>
            <a:br>
              <a:rPr lang="en-US" dirty="0">
                <a:solidFill>
                  <a:srgbClr val="15607F"/>
                </a:solidFill>
              </a:rPr>
            </a:br>
            <a:endParaRPr lang="en-US" dirty="0">
              <a:solidFill>
                <a:srgbClr val="15607F"/>
              </a:solidFill>
            </a:endParaRPr>
          </a:p>
        </p:txBody>
      </p:sp>
      <p:sp>
        <p:nvSpPr>
          <p:cNvPr id="26" name="Rectangle 4">
            <a:extLst>
              <a:ext uri="{FF2B5EF4-FFF2-40B4-BE49-F238E27FC236}">
                <a16:creationId xmlns:a16="http://schemas.microsoft.com/office/drawing/2014/main" id="{995A8633-8889-9865-4EFA-93CD8E6178F0}"/>
              </a:ext>
            </a:extLst>
          </p:cNvPr>
          <p:cNvSpPr>
            <a:spLocks noChangeArrowheads="1"/>
          </p:cNvSpPr>
          <p:nvPr/>
        </p:nvSpPr>
        <p:spPr bwMode="gray">
          <a:xfrm>
            <a:off x="1309286" y="1760963"/>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Extended expressions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7" name="Text Box 3">
            <a:extLst>
              <a:ext uri="{FF2B5EF4-FFF2-40B4-BE49-F238E27FC236}">
                <a16:creationId xmlns:a16="http://schemas.microsoft.com/office/drawing/2014/main" id="{66DC603C-BF58-DF48-466C-D32BED2CC57B}"/>
              </a:ext>
            </a:extLst>
          </p:cNvPr>
          <p:cNvSpPr txBox="1">
            <a:spLocks noChangeArrowheads="1"/>
          </p:cNvSpPr>
          <p:nvPr/>
        </p:nvSpPr>
        <p:spPr bwMode="gray">
          <a:xfrm>
            <a:off x="444500" y="1760963"/>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0">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a:t>1</a:t>
            </a:r>
            <a:endParaRPr lang="de-DE" altLang="zh-CN" dirty="0"/>
          </a:p>
        </p:txBody>
      </p:sp>
      <p:sp>
        <p:nvSpPr>
          <p:cNvPr id="28" name="Rectangle 4">
            <a:extLst>
              <a:ext uri="{FF2B5EF4-FFF2-40B4-BE49-F238E27FC236}">
                <a16:creationId xmlns:a16="http://schemas.microsoft.com/office/drawing/2014/main" id="{8BF68324-AF67-C56A-F228-22380B5B5F05}"/>
              </a:ext>
            </a:extLst>
          </p:cNvPr>
          <p:cNvSpPr>
            <a:spLocks noChangeArrowheads="1"/>
          </p:cNvSpPr>
          <p:nvPr/>
        </p:nvSpPr>
        <p:spPr bwMode="gray">
          <a:xfrm>
            <a:off x="1309286" y="2286574"/>
            <a:ext cx="5486400" cy="450921"/>
          </a:xfrm>
          <a:prstGeom prst="rect">
            <a:avLst/>
          </a:prstGeom>
          <a:solidFill>
            <a:srgbClr val="ECF4F4"/>
          </a:solidFill>
          <a:ln w="12700" algn="ctr">
            <a:solidFill>
              <a:schemeClr val="accent3">
                <a:lumMod val="75000"/>
              </a:schemeClr>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b="1" dirty="0">
                <a:solidFill>
                  <a:srgbClr val="1E5A7C"/>
                </a:solidFill>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b="1" dirty="0">
                <a:solidFill>
                  <a:srgbClr val="1E5A7C"/>
                </a:solidFill>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b="1" dirty="0">
                <a:solidFill>
                  <a:srgbClr val="1E5A7C"/>
                </a:solidFill>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b="1" dirty="0">
                <a:solidFill>
                  <a:srgbClr val="1E5A7C"/>
                </a:solidFill>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b="1" dirty="0">
                <a:solidFill>
                  <a:srgbClr val="1E5A7C"/>
                </a:solidFill>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sz="2000" b="1" dirty="0">
              <a:solidFill>
                <a:srgbClr val="1E5A7C"/>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9" name="Text Box 3">
            <a:extLst>
              <a:ext uri="{FF2B5EF4-FFF2-40B4-BE49-F238E27FC236}">
                <a16:creationId xmlns:a16="http://schemas.microsoft.com/office/drawing/2014/main" id="{47716597-8FE5-0F1D-4042-DD6F4D501CFD}"/>
              </a:ext>
            </a:extLst>
          </p:cNvPr>
          <p:cNvSpPr txBox="1">
            <a:spLocks noChangeArrowheads="1"/>
          </p:cNvSpPr>
          <p:nvPr/>
        </p:nvSpPr>
        <p:spPr bwMode="gray">
          <a:xfrm>
            <a:off x="444500" y="2286574"/>
            <a:ext cx="797538" cy="450922"/>
          </a:xfrm>
          <a:prstGeom prst="rect">
            <a:avLst/>
          </a:prstGeom>
          <a:solidFill>
            <a:srgbClr val="ECF4F4"/>
          </a:solidFill>
          <a:ln w="12700" algn="ctr">
            <a:solidFill>
              <a:schemeClr val="accent3">
                <a:lumMod val="75000"/>
              </a:schemeClr>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dirty="0">
                <a:solidFill>
                  <a:srgbClr val="1E5A7C"/>
                </a:solidFill>
              </a:rPr>
              <a:t>2</a:t>
            </a:r>
          </a:p>
        </p:txBody>
      </p:sp>
      <p:sp>
        <p:nvSpPr>
          <p:cNvPr id="30" name="Text Box 3">
            <a:extLst>
              <a:ext uri="{FF2B5EF4-FFF2-40B4-BE49-F238E27FC236}">
                <a16:creationId xmlns:a16="http://schemas.microsoft.com/office/drawing/2014/main" id="{104C6C9E-FD78-24C0-2E8E-B6F11DA70F52}"/>
              </a:ext>
            </a:extLst>
          </p:cNvPr>
          <p:cNvSpPr txBox="1">
            <a:spLocks noChangeArrowheads="1"/>
          </p:cNvSpPr>
          <p:nvPr/>
        </p:nvSpPr>
        <p:spPr bwMode="gray">
          <a:xfrm>
            <a:off x="444500" y="281218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3</a:t>
            </a:r>
          </a:p>
        </p:txBody>
      </p:sp>
      <p:sp>
        <p:nvSpPr>
          <p:cNvPr id="31" name="Rectangle 4">
            <a:extLst>
              <a:ext uri="{FF2B5EF4-FFF2-40B4-BE49-F238E27FC236}">
                <a16:creationId xmlns:a16="http://schemas.microsoft.com/office/drawing/2014/main" id="{6472479E-136E-A3CE-6F6E-FE93DB175A0D}"/>
              </a:ext>
            </a:extLst>
          </p:cNvPr>
          <p:cNvSpPr>
            <a:spLocks noChangeArrowheads="1"/>
          </p:cNvSpPr>
          <p:nvPr/>
        </p:nvSpPr>
        <p:spPr bwMode="gray">
          <a:xfrm>
            <a:off x="1309287" y="281218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2" name="Rectangle 4">
            <a:extLst>
              <a:ext uri="{FF2B5EF4-FFF2-40B4-BE49-F238E27FC236}">
                <a16:creationId xmlns:a16="http://schemas.microsoft.com/office/drawing/2014/main" id="{43679368-86D4-4B92-B7E0-AD4ACA4233D5}"/>
              </a:ext>
            </a:extLst>
          </p:cNvPr>
          <p:cNvSpPr>
            <a:spLocks noChangeArrowheads="1"/>
          </p:cNvSpPr>
          <p:nvPr/>
        </p:nvSpPr>
        <p:spPr bwMode="gray">
          <a:xfrm>
            <a:off x="1309287" y="386340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ADBC</a:t>
            </a:r>
          </a:p>
        </p:txBody>
      </p:sp>
      <p:sp>
        <p:nvSpPr>
          <p:cNvPr id="33" name="Text Box 3">
            <a:extLst>
              <a:ext uri="{FF2B5EF4-FFF2-40B4-BE49-F238E27FC236}">
                <a16:creationId xmlns:a16="http://schemas.microsoft.com/office/drawing/2014/main" id="{F461FA3A-AF94-A083-E911-8FD302ED1050}"/>
              </a:ext>
            </a:extLst>
          </p:cNvPr>
          <p:cNvSpPr txBox="1">
            <a:spLocks noChangeArrowheads="1"/>
          </p:cNvSpPr>
          <p:nvPr/>
        </p:nvSpPr>
        <p:spPr bwMode="gray">
          <a:xfrm>
            <a:off x="444500" y="386340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5</a:t>
            </a:r>
          </a:p>
        </p:txBody>
      </p:sp>
      <p:sp>
        <p:nvSpPr>
          <p:cNvPr id="34" name="Rectangle 4">
            <a:extLst>
              <a:ext uri="{FF2B5EF4-FFF2-40B4-BE49-F238E27FC236}">
                <a16:creationId xmlns:a16="http://schemas.microsoft.com/office/drawing/2014/main" id="{E2B543C3-B1FC-9B42-84F9-71D45DB0C64C}"/>
              </a:ext>
            </a:extLst>
          </p:cNvPr>
          <p:cNvSpPr>
            <a:spLocks noChangeArrowheads="1"/>
          </p:cNvSpPr>
          <p:nvPr/>
        </p:nvSpPr>
        <p:spPr bwMode="gray">
          <a:xfrm>
            <a:off x="1309287" y="333779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Native SQL</a:t>
            </a:r>
          </a:p>
        </p:txBody>
      </p:sp>
      <p:sp>
        <p:nvSpPr>
          <p:cNvPr id="35" name="Text Box 3">
            <a:extLst>
              <a:ext uri="{FF2B5EF4-FFF2-40B4-BE49-F238E27FC236}">
                <a16:creationId xmlns:a16="http://schemas.microsoft.com/office/drawing/2014/main" id="{56DD0B09-B6EF-EA19-8B29-07A41AE5FD1D}"/>
              </a:ext>
            </a:extLst>
          </p:cNvPr>
          <p:cNvSpPr txBox="1">
            <a:spLocks noChangeArrowheads="1"/>
          </p:cNvSpPr>
          <p:nvPr/>
        </p:nvSpPr>
        <p:spPr bwMode="gray">
          <a:xfrm>
            <a:off x="444500" y="333779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a:t>4</a:t>
            </a:r>
            <a:endParaRPr lang="de-DE" altLang="zh-CN" b="0" dirty="0"/>
          </a:p>
        </p:txBody>
      </p:sp>
      <p:pic>
        <p:nvPicPr>
          <p:cNvPr id="23" name="圖片版面配置區 22" descr="一張含有 油畫, 藝術, 寫生, 圖畫 的圖片&#10;&#10;自動產生的描述">
            <a:extLst>
              <a:ext uri="{FF2B5EF4-FFF2-40B4-BE49-F238E27FC236}">
                <a16:creationId xmlns:a16="http://schemas.microsoft.com/office/drawing/2014/main" id="{D9B04F06-2855-16EA-BD6E-242EA94CC46E}"/>
              </a:ext>
            </a:extLst>
          </p:cNvPr>
          <p:cNvPicPr>
            <a:picLocks noGrp="1" noChangeAspect="1"/>
          </p:cNvPicPr>
          <p:nvPr>
            <p:ph type="pic" sz="quarter" idx="10"/>
          </p:nvPr>
        </p:nvPicPr>
        <p:blipFill>
          <a:blip r:embed="rId2"/>
          <a:srcRect l="24603" r="24603"/>
          <a:stretch>
            <a:fillRect/>
          </a:stretch>
        </p:blipFill>
        <p:spPr/>
      </p:pic>
    </p:spTree>
    <p:extLst>
      <p:ext uri="{BB962C8B-B14F-4D97-AF65-F5344CB8AC3E}">
        <p14:creationId xmlns:p14="http://schemas.microsoft.com/office/powerpoint/2010/main" val="3649713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2468880"/>
            <a:ext cx="13525596" cy="1280160"/>
          </a:xfrm>
        </p:spPr>
        <p:txBody>
          <a:bodyPr vert="horz" lIns="0" tIns="0" rIns="0" bIns="0" rtlCol="0" anchor="t">
            <a:noAutofit/>
          </a:bodyPr>
          <a:lstStyle/>
          <a:p>
            <a:r>
              <a:rPr lang="zh-TW" altLang="en-US" b="1" dirty="0"/>
              <a:t>  </a:t>
            </a:r>
            <a:r>
              <a:rPr lang="en-US" altLang="zh-TW" sz="2400" dirty="0"/>
              <a:t>New ABAP provides new types of conversions which are not only time saver but also performance </a:t>
            </a:r>
            <a:br>
              <a:rPr lang="en-US" altLang="zh-TW" sz="2400" dirty="0"/>
            </a:br>
            <a:r>
              <a:rPr lang="zh-TW" altLang="en-US" sz="2400" dirty="0"/>
              <a:t>   </a:t>
            </a:r>
            <a:r>
              <a:rPr lang="en-US" altLang="zh-TW" sz="2400" dirty="0"/>
              <a:t>tuned. Some of the most important conversions are </a:t>
            </a:r>
            <a:r>
              <a:rPr lang="en-US" altLang="zh-TW" sz="2400" b="1" dirty="0">
                <a:solidFill>
                  <a:srgbClr val="0F6DFF"/>
                </a:solidFill>
              </a:rPr>
              <a:t>Alpha</a:t>
            </a:r>
            <a:r>
              <a:rPr lang="en-US" altLang="zh-TW" sz="2400" dirty="0"/>
              <a:t> conversion, </a:t>
            </a:r>
            <a:r>
              <a:rPr lang="en-US" altLang="zh-TW" sz="2400" b="1" dirty="0">
                <a:solidFill>
                  <a:srgbClr val="0F6DFF"/>
                </a:solidFill>
              </a:rPr>
              <a:t>Date/Time</a:t>
            </a:r>
            <a:r>
              <a:rPr lang="en-US" altLang="zh-TW" sz="2400" dirty="0"/>
              <a:t> conversion,</a:t>
            </a:r>
            <a:br>
              <a:rPr lang="en-US" altLang="zh-TW" sz="2400" dirty="0"/>
            </a:br>
            <a:r>
              <a:rPr lang="en-US" altLang="zh-TW" sz="2400" dirty="0"/>
              <a:t> </a:t>
            </a:r>
            <a:r>
              <a:rPr lang="zh-TW" altLang="en-US" sz="2400" dirty="0"/>
              <a:t>  </a:t>
            </a:r>
            <a:r>
              <a:rPr lang="en-US" altLang="zh-TW" sz="2400" b="1" dirty="0">
                <a:solidFill>
                  <a:srgbClr val="0F6DFF"/>
                </a:solidFill>
              </a:rPr>
              <a:t>Number</a:t>
            </a:r>
            <a:r>
              <a:rPr lang="en-US" altLang="zh-TW" sz="2400" dirty="0"/>
              <a:t> conversion etc.</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6" name="Rectangle 2">
            <a:extLst>
              <a:ext uri="{FF2B5EF4-FFF2-40B4-BE49-F238E27FC236}">
                <a16:creationId xmlns:a16="http://schemas.microsoft.com/office/drawing/2014/main" id="{EFF0AD4C-9221-C7C3-C4CA-E12EE548D614}"/>
              </a:ext>
            </a:extLst>
          </p:cNvPr>
          <p:cNvSpPr txBox="1">
            <a:spLocks noChangeArrowheads="1"/>
          </p:cNvSpPr>
          <p:nvPr/>
        </p:nvSpPr>
        <p:spPr>
          <a:xfrm>
            <a:off x="449676" y="685800"/>
            <a:ext cx="13533120" cy="8023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en-US" altLang="zh-TW" b="1" dirty="0"/>
              <a:t>ALPHA Conversion -1</a:t>
            </a:r>
            <a:endParaRPr lang="en-US" altLang="zh-TW" sz="2400" b="1" dirty="0">
              <a:latin typeface="IBM Plex Sans" panose="020B0503050203000203" pitchFamily="34" charset="0"/>
              <a:cs typeface="Arial" panose="020B0604020202020204" pitchFamily="34" charset="0"/>
            </a:endParaRPr>
          </a:p>
        </p:txBody>
      </p:sp>
      <p:sp>
        <p:nvSpPr>
          <p:cNvPr id="10" name="矩形 9">
            <a:extLst>
              <a:ext uri="{FF2B5EF4-FFF2-40B4-BE49-F238E27FC236}">
                <a16:creationId xmlns:a16="http://schemas.microsoft.com/office/drawing/2014/main" id="{086CF0E8-9317-29E5-C144-6B9F37AEC04D}"/>
              </a:ext>
            </a:extLst>
          </p:cNvPr>
          <p:cNvSpPr/>
          <p:nvPr/>
        </p:nvSpPr>
        <p:spPr>
          <a:xfrm>
            <a:off x="649340" y="3940165"/>
            <a:ext cx="12024360" cy="3170099"/>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dirty="0">
                <a:solidFill>
                  <a:schemeClr val="bg2"/>
                </a:solidFill>
                <a:latin typeface="IBM Plex Sans" panose="020B0503050203000203" pitchFamily="34" charset="0"/>
                <a:ea typeface="細明體" panose="02020509000000000000" pitchFamily="49" charset="-120"/>
              </a:rPr>
              <a:t>DATA: </a:t>
            </a:r>
            <a:r>
              <a:rPr lang="en-US" altLang="zh-TW" sz="2000" dirty="0">
                <a:solidFill>
                  <a:schemeClr val="accent4">
                    <a:lumMod val="40000"/>
                    <a:lumOff val="60000"/>
                  </a:schemeClr>
                </a:solidFill>
                <a:latin typeface="IBM Plex Sans" panose="020B0503050203000203" pitchFamily="34" charset="0"/>
                <a:ea typeface="細明體" panose="02020509000000000000" pitchFamily="49" charset="-120"/>
              </a:rPr>
              <a:t>lv_matnr11 </a:t>
            </a:r>
            <a:r>
              <a:rPr lang="en-US" altLang="zh-TW" sz="2000" dirty="0">
                <a:solidFill>
                  <a:schemeClr val="bg2"/>
                </a:solidFill>
                <a:latin typeface="IBM Plex Sans" panose="020B0503050203000203" pitchFamily="34" charset="0"/>
                <a:ea typeface="細明體" panose="02020509000000000000" pitchFamily="49" charset="-120"/>
              </a:rPr>
              <a:t>TYPE </a:t>
            </a:r>
            <a:r>
              <a:rPr lang="en-US" altLang="zh-TW" sz="2000" dirty="0" err="1">
                <a:solidFill>
                  <a:schemeClr val="bg2"/>
                </a:solidFill>
                <a:latin typeface="IBM Plex Sans" panose="020B0503050203000203" pitchFamily="34" charset="0"/>
                <a:ea typeface="細明體" panose="02020509000000000000" pitchFamily="49" charset="-120"/>
              </a:rPr>
              <a:t>matnr</a:t>
            </a:r>
            <a:r>
              <a:rPr lang="en-US" altLang="zh-TW" sz="2000" dirty="0">
                <a:solidFill>
                  <a:schemeClr val="bg2"/>
                </a:solidFill>
                <a:latin typeface="IBM Plex Sans" panose="020B0503050203000203" pitchFamily="34" charset="0"/>
                <a:ea typeface="細明體" panose="02020509000000000000" pitchFamily="49" charset="-120"/>
              </a:rPr>
              <a:t> value '101001',</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accent2">
                    <a:lumMod val="60000"/>
                    <a:lumOff val="40000"/>
                  </a:schemeClr>
                </a:solidFill>
                <a:latin typeface="IBM Plex Sans" panose="020B0503050203000203" pitchFamily="34" charset="0"/>
                <a:ea typeface="細明體" panose="02020509000000000000" pitchFamily="49" charset="-120"/>
              </a:rPr>
              <a:t>lv_matnr22 </a:t>
            </a:r>
            <a:r>
              <a:rPr lang="en-US" altLang="zh-TW" sz="2000" dirty="0">
                <a:solidFill>
                  <a:schemeClr val="bg2"/>
                </a:solidFill>
                <a:latin typeface="IBM Plex Sans" panose="020B0503050203000203" pitchFamily="34" charset="0"/>
                <a:ea typeface="細明體" panose="02020509000000000000" pitchFamily="49" charset="-120"/>
              </a:rPr>
              <a:t>TYPE </a:t>
            </a:r>
            <a:r>
              <a:rPr lang="en-US" altLang="zh-TW" sz="2000" dirty="0" err="1">
                <a:solidFill>
                  <a:schemeClr val="bg2"/>
                </a:solidFill>
                <a:latin typeface="IBM Plex Sans" panose="020B0503050203000203" pitchFamily="34" charset="0"/>
                <a:ea typeface="細明體" panose="02020509000000000000" pitchFamily="49" charset="-120"/>
              </a:rPr>
              <a:t>matnr</a:t>
            </a:r>
            <a:r>
              <a:rPr lang="en-US" altLang="zh-TW" sz="2000" dirty="0">
                <a:solidFill>
                  <a:schemeClr val="bg2"/>
                </a:solidFill>
                <a:latin typeface="IBM Plex Sans" panose="020B0503050203000203" pitchFamily="34" charset="0"/>
                <a:ea typeface="細明體" panose="02020509000000000000" pitchFamily="49" charset="-120"/>
              </a:rPr>
              <a:t> value '0000000000000000000000000000000001012'.</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/1 | Material no: { </a:t>
            </a:r>
            <a:r>
              <a:rPr lang="en-US" altLang="zh-TW" sz="2000" dirty="0">
                <a:solidFill>
                  <a:schemeClr val="accent4">
                    <a:lumMod val="40000"/>
                    <a:lumOff val="60000"/>
                  </a:schemeClr>
                </a:solidFill>
                <a:latin typeface="IBM Plex Sans" panose="020B0503050203000203" pitchFamily="34" charset="0"/>
                <a:ea typeface="細明體" panose="02020509000000000000" pitchFamily="49" charset="-120"/>
              </a:rPr>
              <a:t>lv_matnr11 </a:t>
            </a:r>
            <a:r>
              <a:rPr lang="en-US" altLang="zh-TW" sz="2000" dirty="0">
                <a:solidFill>
                  <a:schemeClr val="bg2"/>
                </a:solidFill>
                <a:latin typeface="IBM Plex Sans" panose="020B0503050203000203" pitchFamily="34" charset="0"/>
                <a:ea typeface="細明體" panose="02020509000000000000" pitchFamily="49" charset="-120"/>
              </a:rPr>
              <a:t>}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/1 |  { </a:t>
            </a:r>
            <a:r>
              <a:rPr lang="en-US" altLang="zh-TW" sz="2000" dirty="0">
                <a:solidFill>
                  <a:schemeClr val="accent4">
                    <a:lumMod val="40000"/>
                    <a:lumOff val="60000"/>
                  </a:schemeClr>
                </a:solidFill>
                <a:latin typeface="IBM Plex Sans" panose="020B0503050203000203" pitchFamily="34" charset="0"/>
                <a:ea typeface="細明體" panose="02020509000000000000" pitchFamily="49" charset="-120"/>
              </a:rPr>
              <a:t>lv_matnr11 </a:t>
            </a:r>
            <a:r>
              <a:rPr lang="en-US" altLang="zh-TW" sz="2000" b="1" dirty="0">
                <a:solidFill>
                  <a:srgbClr val="FFC000"/>
                </a:solidFill>
                <a:latin typeface="IBM Plex Sans" panose="020B0503050203000203" pitchFamily="34" charset="0"/>
                <a:ea typeface="細明體" panose="02020509000000000000" pitchFamily="49" charset="-120"/>
              </a:rPr>
              <a:t>ALPHA = IN</a:t>
            </a:r>
            <a:r>
              <a:rPr lang="zh-TW" altLang="en-US" sz="2000" b="1" dirty="0">
                <a:solidFill>
                  <a:srgbClr val="FFC00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1200" dirty="0">
                <a:solidFill>
                  <a:schemeClr val="accent3">
                    <a:lumMod val="50000"/>
                  </a:schemeClr>
                </a:solidFill>
                <a:latin typeface="IBM Plex Sans" panose="020B0503050203000203" pitchFamily="34" charset="0"/>
                <a:ea typeface="細明體" panose="02020509000000000000" pitchFamily="49" charset="-120"/>
              </a:rPr>
              <a:t>0000000000000000000000000000000000101001</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/1 |  { </a:t>
            </a:r>
            <a:r>
              <a:rPr lang="en-US" altLang="zh-TW" sz="2000" dirty="0">
                <a:solidFill>
                  <a:schemeClr val="accent4">
                    <a:lumMod val="40000"/>
                    <a:lumOff val="60000"/>
                  </a:schemeClr>
                </a:solidFill>
                <a:latin typeface="IBM Plex Sans" panose="020B0503050203000203" pitchFamily="34" charset="0"/>
                <a:ea typeface="細明體" panose="02020509000000000000" pitchFamily="49" charset="-120"/>
              </a:rPr>
              <a:t>lv_matnr11 </a:t>
            </a:r>
            <a:r>
              <a:rPr lang="en-US" altLang="zh-TW" sz="2000" b="1" dirty="0">
                <a:solidFill>
                  <a:srgbClr val="FFC000"/>
                </a:solidFill>
                <a:latin typeface="IBM Plex Sans" panose="020B0503050203000203" pitchFamily="34" charset="0"/>
                <a:ea typeface="細明體" panose="02020509000000000000" pitchFamily="49" charset="-120"/>
              </a:rPr>
              <a:t>ALPHA = OUT </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1200" dirty="0">
                <a:solidFill>
                  <a:schemeClr val="accent3">
                    <a:lumMod val="50000"/>
                  </a:schemeClr>
                </a:solidFill>
                <a:latin typeface="IBM Plex Sans" panose="020B0503050203000203" pitchFamily="34" charset="0"/>
                <a:ea typeface="細明體" panose="02020509000000000000" pitchFamily="49" charset="-120"/>
              </a:rPr>
              <a:t>101001</a:t>
            </a:r>
            <a:br>
              <a:rPr lang="en-US" altLang="zh-TW" sz="2000" dirty="0">
                <a:solidFill>
                  <a:schemeClr val="bg2"/>
                </a:solidFill>
                <a:latin typeface="IBM Plex Sans" panose="020B0503050203000203" pitchFamily="34" charset="0"/>
                <a:ea typeface="細明體" panose="02020509000000000000" pitchFamily="49" charset="-120"/>
              </a:rPr>
            </a:b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/1 | Material no: { </a:t>
            </a:r>
            <a:r>
              <a:rPr lang="en-US" altLang="zh-TW" sz="2000" dirty="0">
                <a:solidFill>
                  <a:schemeClr val="accent2">
                    <a:lumMod val="60000"/>
                    <a:lumOff val="40000"/>
                  </a:schemeClr>
                </a:solidFill>
                <a:latin typeface="IBM Plex Sans" panose="020B0503050203000203" pitchFamily="34" charset="0"/>
                <a:ea typeface="細明體" panose="02020509000000000000" pitchFamily="49" charset="-120"/>
              </a:rPr>
              <a:t>lv_matnr22 </a:t>
            </a:r>
            <a:r>
              <a:rPr lang="en-US" altLang="zh-TW" sz="2000" dirty="0">
                <a:solidFill>
                  <a:schemeClr val="bg2"/>
                </a:solidFill>
                <a:latin typeface="IBM Plex Sans" panose="020B0503050203000203" pitchFamily="34" charset="0"/>
                <a:ea typeface="細明體" panose="02020509000000000000" pitchFamily="49" charset="-120"/>
              </a:rPr>
              <a:t>}|.</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/1 |  { </a:t>
            </a:r>
            <a:r>
              <a:rPr lang="en-US" altLang="zh-TW" sz="2000" dirty="0">
                <a:solidFill>
                  <a:schemeClr val="accent2">
                    <a:lumMod val="60000"/>
                    <a:lumOff val="40000"/>
                  </a:schemeClr>
                </a:solidFill>
                <a:latin typeface="IBM Plex Sans" panose="020B0503050203000203" pitchFamily="34" charset="0"/>
                <a:ea typeface="細明體" panose="02020509000000000000" pitchFamily="49" charset="-120"/>
              </a:rPr>
              <a:t>lv_matnr22 </a:t>
            </a:r>
            <a:r>
              <a:rPr lang="en-US" altLang="zh-TW" sz="2000" b="1" dirty="0">
                <a:solidFill>
                  <a:srgbClr val="FFC000"/>
                </a:solidFill>
                <a:latin typeface="IBM Plex Sans" panose="020B0503050203000203" pitchFamily="34" charset="0"/>
                <a:ea typeface="細明體" panose="02020509000000000000" pitchFamily="49" charset="-120"/>
              </a:rPr>
              <a:t>ALPHA = IN</a:t>
            </a:r>
            <a:r>
              <a:rPr lang="zh-TW" altLang="en-US" sz="2000" b="1" dirty="0">
                <a:solidFill>
                  <a:srgbClr val="FFC000"/>
                </a:solidFill>
                <a:latin typeface="IBM Plex Sans" panose="020B0503050203000203" pitchFamily="34" charset="0"/>
                <a:ea typeface="細明體" panose="02020509000000000000" pitchFamily="49" charset="-120"/>
              </a:rPr>
              <a:t>   </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1200" dirty="0">
                <a:solidFill>
                  <a:schemeClr val="accent3">
                    <a:lumMod val="50000"/>
                  </a:schemeClr>
                </a:solidFill>
                <a:latin typeface="IBM Plex Sans" panose="020B0503050203000203" pitchFamily="34" charset="0"/>
                <a:ea typeface="細明體" panose="02020509000000000000" pitchFamily="49" charset="-120"/>
              </a:rPr>
              <a:t>0000000000000000000000000000000000001012</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WRITE: /1 |  { </a:t>
            </a:r>
            <a:r>
              <a:rPr lang="en-US" altLang="zh-TW" sz="2000" dirty="0">
                <a:solidFill>
                  <a:schemeClr val="accent2">
                    <a:lumMod val="60000"/>
                    <a:lumOff val="40000"/>
                  </a:schemeClr>
                </a:solidFill>
                <a:latin typeface="IBM Plex Sans" panose="020B0503050203000203" pitchFamily="34" charset="0"/>
                <a:ea typeface="細明體" panose="02020509000000000000" pitchFamily="49" charset="-120"/>
              </a:rPr>
              <a:t>lv_matnr22 </a:t>
            </a:r>
            <a:r>
              <a:rPr lang="en-US" altLang="zh-TW" sz="2000" b="1" dirty="0">
                <a:solidFill>
                  <a:srgbClr val="FFC000"/>
                </a:solidFill>
                <a:latin typeface="IBM Plex Sans" panose="020B0503050203000203" pitchFamily="34" charset="0"/>
                <a:ea typeface="細明體" panose="02020509000000000000" pitchFamily="49" charset="-120"/>
              </a:rPr>
              <a:t>ALPHA = OUT </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1200" dirty="0">
                <a:solidFill>
                  <a:schemeClr val="accent3">
                    <a:lumMod val="50000"/>
                  </a:schemeClr>
                </a:solidFill>
                <a:latin typeface="IBM Plex Sans" panose="020B0503050203000203" pitchFamily="34" charset="0"/>
                <a:ea typeface="細明體" panose="02020509000000000000" pitchFamily="49" charset="-120"/>
              </a:rPr>
              <a:t>1012</a:t>
            </a:r>
          </a:p>
        </p:txBody>
      </p:sp>
      <p:sp>
        <p:nvSpPr>
          <p:cNvPr id="11" name="文字方塊 10">
            <a:extLst>
              <a:ext uri="{FF2B5EF4-FFF2-40B4-BE49-F238E27FC236}">
                <a16:creationId xmlns:a16="http://schemas.microsoft.com/office/drawing/2014/main" id="{5B2E267E-0613-B9DB-1EDE-36D424E430EA}"/>
              </a:ext>
            </a:extLst>
          </p:cNvPr>
          <p:cNvSpPr txBox="1"/>
          <p:nvPr/>
        </p:nvSpPr>
        <p:spPr>
          <a:xfrm>
            <a:off x="11576420" y="4070215"/>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1225604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6" name="Rectangle 2">
            <a:extLst>
              <a:ext uri="{FF2B5EF4-FFF2-40B4-BE49-F238E27FC236}">
                <a16:creationId xmlns:a16="http://schemas.microsoft.com/office/drawing/2014/main" id="{EFF0AD4C-9221-C7C3-C4CA-E12EE548D614}"/>
              </a:ext>
            </a:extLst>
          </p:cNvPr>
          <p:cNvSpPr txBox="1">
            <a:spLocks noChangeArrowheads="1"/>
          </p:cNvSpPr>
          <p:nvPr/>
        </p:nvSpPr>
        <p:spPr>
          <a:xfrm>
            <a:off x="449676" y="685800"/>
            <a:ext cx="13533120" cy="8023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en-US" altLang="zh-TW" b="1" dirty="0"/>
              <a:t>ALPHA Conversion -2</a:t>
            </a:r>
            <a:endParaRPr lang="en-US" altLang="zh-TW" sz="2400" b="1" dirty="0">
              <a:latin typeface="IBM Plex Sans" panose="020B0503050203000203" pitchFamily="34" charset="0"/>
              <a:cs typeface="Arial" panose="020B0604020202020204" pitchFamily="34" charset="0"/>
            </a:endParaRPr>
          </a:p>
        </p:txBody>
      </p:sp>
      <p:sp>
        <p:nvSpPr>
          <p:cNvPr id="10" name="矩形 9">
            <a:extLst>
              <a:ext uri="{FF2B5EF4-FFF2-40B4-BE49-F238E27FC236}">
                <a16:creationId xmlns:a16="http://schemas.microsoft.com/office/drawing/2014/main" id="{086CF0E8-9317-29E5-C144-6B9F37AEC04D}"/>
              </a:ext>
            </a:extLst>
          </p:cNvPr>
          <p:cNvSpPr/>
          <p:nvPr/>
        </p:nvSpPr>
        <p:spPr>
          <a:xfrm>
            <a:off x="411480" y="2201227"/>
            <a:ext cx="13990320" cy="5139869"/>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600" dirty="0">
                <a:solidFill>
                  <a:schemeClr val="bg2"/>
                </a:solidFill>
                <a:latin typeface="IBM Plex Sans" panose="020B0503050203000203" pitchFamily="34" charset="0"/>
                <a:ea typeface="細明體" panose="02020509000000000000" pitchFamily="49" charset="-120"/>
              </a:rPr>
              <a:t>DATA: lv_matnr11 TYPE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VALUE '101001',      </a:t>
            </a:r>
          </a:p>
          <a:p>
            <a:r>
              <a:rPr lang="en-US" altLang="zh-TW" sz="1600" dirty="0">
                <a:solidFill>
                  <a:schemeClr val="bg2"/>
                </a:solidFill>
                <a:latin typeface="IBM Plex Sans" panose="020B0503050203000203" pitchFamily="34" charset="0"/>
                <a:ea typeface="細明體" panose="02020509000000000000" pitchFamily="49" charset="-120"/>
              </a:rPr>
              <a:t>             lv_matnr22 TYPE </a:t>
            </a:r>
            <a:r>
              <a:rPr lang="en-US" altLang="zh-TW" sz="1600" dirty="0" err="1">
                <a:solidFill>
                  <a:schemeClr val="bg2"/>
                </a:solidFill>
                <a:latin typeface="IBM Plex Sans" panose="020B0503050203000203" pitchFamily="34" charset="0"/>
                <a:ea typeface="細明體" panose="02020509000000000000" pitchFamily="49" charset="-120"/>
              </a:rPr>
              <a:t>matnr</a:t>
            </a:r>
            <a:r>
              <a:rPr lang="en-US" altLang="zh-TW" sz="1600" dirty="0">
                <a:solidFill>
                  <a:schemeClr val="bg2"/>
                </a:solidFill>
                <a:latin typeface="IBM Plex Sans" panose="020B0503050203000203" pitchFamily="34" charset="0"/>
                <a:ea typeface="細明體" panose="02020509000000000000" pitchFamily="49" charset="-120"/>
              </a:rPr>
              <a:t> VALUE '0000000000000000000000000000000001012'.</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200" i="1" dirty="0">
                <a:solidFill>
                  <a:schemeClr val="accent1">
                    <a:lumMod val="60000"/>
                    <a:lumOff val="40000"/>
                  </a:schemeClr>
                </a:solidFill>
                <a:latin typeface="IBM Plex Sans" panose="020B0503050203000203" pitchFamily="34" charset="0"/>
                <a:ea typeface="細明體" panose="02020509000000000000" pitchFamily="49" charset="-120"/>
              </a:rPr>
              <a:t>" Alpha IN for lv_matnr11</a:t>
            </a:r>
          </a:p>
          <a:p>
            <a:r>
              <a:rPr lang="en-US" altLang="zh-TW" sz="1600" b="1" dirty="0">
                <a:solidFill>
                  <a:srgbClr val="00CC99"/>
                </a:solidFill>
                <a:latin typeface="IBM Plex Sans" panose="020B0503050203000203" pitchFamily="34" charset="0"/>
                <a:ea typeface="細明體" panose="02020509000000000000" pitchFamily="49" charset="-120"/>
              </a:rPr>
              <a:t>CALL FUNCTION </a:t>
            </a:r>
            <a:r>
              <a:rPr lang="en-US" altLang="zh-TW" sz="1600" dirty="0">
                <a:solidFill>
                  <a:schemeClr val="bg2"/>
                </a:solidFill>
                <a:latin typeface="IBM Plex Sans" panose="020B0503050203000203" pitchFamily="34" charset="0"/>
                <a:ea typeface="細明體" panose="02020509000000000000" pitchFamily="49" charset="-120"/>
              </a:rPr>
              <a:t>'CONVERSION_EXIT_ALPHA_INPUT'  </a:t>
            </a:r>
          </a:p>
          <a:p>
            <a:r>
              <a:rPr lang="en-US" altLang="zh-TW" sz="1600" dirty="0">
                <a:solidFill>
                  <a:schemeClr val="bg2"/>
                </a:solidFill>
                <a:latin typeface="IBM Plex Sans" panose="020B0503050203000203" pitchFamily="34" charset="0"/>
                <a:ea typeface="細明體" panose="02020509000000000000" pitchFamily="49" charset="-120"/>
              </a:rPr>
              <a:t>EXPORTING    </a:t>
            </a:r>
          </a:p>
          <a:p>
            <a:r>
              <a:rPr lang="en-US" altLang="zh-TW" sz="1600" dirty="0">
                <a:solidFill>
                  <a:schemeClr val="bg2"/>
                </a:solidFill>
                <a:latin typeface="IBM Plex Sans" panose="020B0503050203000203" pitchFamily="34" charset="0"/>
                <a:ea typeface="細明體" panose="02020509000000000000" pitchFamily="49" charset="-120"/>
              </a:rPr>
              <a:t>    input  = lv_matnr11  </a:t>
            </a:r>
          </a:p>
          <a:p>
            <a:r>
              <a:rPr lang="en-US" altLang="zh-TW" sz="1600" dirty="0">
                <a:solidFill>
                  <a:schemeClr val="bg2"/>
                </a:solidFill>
                <a:latin typeface="IBM Plex Sans" panose="020B0503050203000203" pitchFamily="34" charset="0"/>
                <a:ea typeface="細明體" panose="02020509000000000000" pitchFamily="49" charset="-120"/>
              </a:rPr>
              <a:t>IMPORTING    </a:t>
            </a:r>
          </a:p>
          <a:p>
            <a:r>
              <a:rPr lang="en-US" altLang="zh-TW" sz="1600" dirty="0">
                <a:solidFill>
                  <a:schemeClr val="bg2"/>
                </a:solidFill>
                <a:latin typeface="IBM Plex Sans" panose="020B0503050203000203" pitchFamily="34" charset="0"/>
                <a:ea typeface="細明體" panose="02020509000000000000" pitchFamily="49" charset="-120"/>
              </a:rPr>
              <a:t>    output = lv_matnr11.</a:t>
            </a:r>
          </a:p>
          <a:p>
            <a:r>
              <a:rPr lang="en-US" altLang="zh-TW" sz="1600" dirty="0">
                <a:solidFill>
                  <a:schemeClr val="bg2"/>
                </a:solidFill>
                <a:latin typeface="IBM Plex Sans" panose="020B0503050203000203" pitchFamily="34" charset="0"/>
                <a:ea typeface="細明體" panose="02020509000000000000" pitchFamily="49" charset="-120"/>
              </a:rPr>
              <a:t>WRITE: / 'Material no (Alpha IN for lv_matnr11): ', lv_matnr11.</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200" i="1" dirty="0">
                <a:solidFill>
                  <a:schemeClr val="accent1">
                    <a:lumMod val="60000"/>
                    <a:lumOff val="40000"/>
                  </a:schemeClr>
                </a:solidFill>
                <a:latin typeface="IBM Plex Sans" panose="020B0503050203000203" pitchFamily="34" charset="0"/>
                <a:ea typeface="細明體" panose="02020509000000000000" pitchFamily="49" charset="-120"/>
              </a:rPr>
              <a:t>" Alpha OUT for lv_matnr11</a:t>
            </a:r>
          </a:p>
          <a:p>
            <a:r>
              <a:rPr lang="en-US" altLang="zh-TW" sz="1600" b="1" dirty="0">
                <a:solidFill>
                  <a:srgbClr val="00CC99"/>
                </a:solidFill>
                <a:latin typeface="IBM Plex Sans" panose="020B0503050203000203" pitchFamily="34" charset="0"/>
                <a:ea typeface="細明體" panose="02020509000000000000" pitchFamily="49" charset="-120"/>
              </a:rPr>
              <a:t>CALL FUNCTION</a:t>
            </a:r>
            <a:r>
              <a:rPr lang="en-US" altLang="zh-TW" sz="1600" b="1" dirty="0">
                <a:solidFill>
                  <a:srgbClr val="DBFBFB"/>
                </a:solidFill>
                <a:latin typeface="IBM Plex Sans" panose="020B0503050203000203" pitchFamily="34" charset="0"/>
                <a:ea typeface="細明體" panose="02020509000000000000" pitchFamily="49" charset="-120"/>
              </a:rPr>
              <a:t> </a:t>
            </a:r>
            <a:r>
              <a:rPr lang="en-US" altLang="zh-TW" sz="1600" dirty="0">
                <a:solidFill>
                  <a:schemeClr val="bg2"/>
                </a:solidFill>
                <a:latin typeface="IBM Plex Sans" panose="020B0503050203000203" pitchFamily="34" charset="0"/>
                <a:ea typeface="細明體" panose="02020509000000000000" pitchFamily="49" charset="-120"/>
              </a:rPr>
              <a:t>'CONVERSION_EXIT_ALPHA_OUTPUT'  </a:t>
            </a:r>
          </a:p>
          <a:p>
            <a:r>
              <a:rPr lang="en-US" altLang="zh-TW" sz="1600" dirty="0">
                <a:solidFill>
                  <a:schemeClr val="bg2"/>
                </a:solidFill>
                <a:latin typeface="IBM Plex Sans" panose="020B0503050203000203" pitchFamily="34" charset="0"/>
                <a:ea typeface="細明體" panose="02020509000000000000" pitchFamily="49" charset="-120"/>
              </a:rPr>
              <a:t>EXPORTING    </a:t>
            </a:r>
          </a:p>
          <a:p>
            <a:r>
              <a:rPr lang="en-US" altLang="zh-TW" sz="1600" dirty="0">
                <a:solidFill>
                  <a:schemeClr val="bg2"/>
                </a:solidFill>
                <a:latin typeface="IBM Plex Sans" panose="020B0503050203000203" pitchFamily="34" charset="0"/>
                <a:ea typeface="細明體" panose="02020509000000000000" pitchFamily="49" charset="-120"/>
              </a:rPr>
              <a:t>    input  = lv_matnr11  </a:t>
            </a:r>
          </a:p>
          <a:p>
            <a:r>
              <a:rPr lang="en-US" altLang="zh-TW" sz="1600" dirty="0">
                <a:solidFill>
                  <a:schemeClr val="bg2"/>
                </a:solidFill>
                <a:latin typeface="IBM Plex Sans" panose="020B0503050203000203" pitchFamily="34" charset="0"/>
                <a:ea typeface="細明體" panose="02020509000000000000" pitchFamily="49" charset="-120"/>
              </a:rPr>
              <a:t>IMPORTING    </a:t>
            </a:r>
          </a:p>
          <a:p>
            <a:r>
              <a:rPr lang="en-US" altLang="zh-TW" sz="1600" dirty="0">
                <a:solidFill>
                  <a:schemeClr val="bg2"/>
                </a:solidFill>
                <a:latin typeface="IBM Plex Sans" panose="020B0503050203000203" pitchFamily="34" charset="0"/>
                <a:ea typeface="細明體" panose="02020509000000000000" pitchFamily="49" charset="-120"/>
              </a:rPr>
              <a:t>    output = lv_matnr11.</a:t>
            </a:r>
          </a:p>
          <a:p>
            <a:r>
              <a:rPr lang="en-US" altLang="zh-TW" sz="1600" dirty="0">
                <a:solidFill>
                  <a:schemeClr val="bg2"/>
                </a:solidFill>
                <a:latin typeface="IBM Plex Sans" panose="020B0503050203000203" pitchFamily="34" charset="0"/>
                <a:ea typeface="細明體" panose="02020509000000000000" pitchFamily="49" charset="-120"/>
              </a:rPr>
              <a:t>WRITE: / 'Material no (Alpha OUT for lv_matnr11): ', lv_matnr11.</a:t>
            </a:r>
          </a:p>
          <a:p>
            <a:endParaRPr lang="en-US" altLang="zh-TW" sz="1600" dirty="0">
              <a:solidFill>
                <a:schemeClr val="bg2"/>
              </a:solidFill>
              <a:latin typeface="IBM Plex Sans" panose="020B0503050203000203" pitchFamily="34" charset="0"/>
              <a:ea typeface="細明體" panose="02020509000000000000" pitchFamily="49" charset="-120"/>
            </a:endParaRPr>
          </a:p>
          <a:p>
            <a:endParaRPr lang="en-US" altLang="zh-TW" sz="1600" dirty="0">
              <a:solidFill>
                <a:schemeClr val="bg2"/>
              </a:solidFill>
              <a:latin typeface="IBM Plex Sans" panose="020B0503050203000203" pitchFamily="34" charset="0"/>
              <a:ea typeface="細明體" panose="02020509000000000000" pitchFamily="49" charset="-120"/>
            </a:endParaRPr>
          </a:p>
        </p:txBody>
      </p:sp>
      <p:sp>
        <p:nvSpPr>
          <p:cNvPr id="11" name="文字方塊 10">
            <a:extLst>
              <a:ext uri="{FF2B5EF4-FFF2-40B4-BE49-F238E27FC236}">
                <a16:creationId xmlns:a16="http://schemas.microsoft.com/office/drawing/2014/main" id="{5B2E267E-0613-B9DB-1EDE-36D424E430EA}"/>
              </a:ext>
            </a:extLst>
          </p:cNvPr>
          <p:cNvSpPr txBox="1"/>
          <p:nvPr/>
        </p:nvSpPr>
        <p:spPr>
          <a:xfrm>
            <a:off x="13807440" y="2377440"/>
            <a:ext cx="466460"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
        <p:nvSpPr>
          <p:cNvPr id="5" name="矩形 4">
            <a:extLst>
              <a:ext uri="{FF2B5EF4-FFF2-40B4-BE49-F238E27FC236}">
                <a16:creationId xmlns:a16="http://schemas.microsoft.com/office/drawing/2014/main" id="{CA099243-7C5A-B595-376D-C8736BB8574B}"/>
              </a:ext>
            </a:extLst>
          </p:cNvPr>
          <p:cNvSpPr/>
          <p:nvPr/>
        </p:nvSpPr>
        <p:spPr>
          <a:xfrm>
            <a:off x="7680960" y="3178945"/>
            <a:ext cx="6537960" cy="3724096"/>
          </a:xfrm>
          <a:prstGeom prst="rect">
            <a:avLst/>
          </a:prstGeom>
          <a:solidFill>
            <a:srgbClr val="595959"/>
          </a:solidFill>
          <a:effectLst/>
        </p:spPr>
        <p:txBody>
          <a:bodyPr wrap="square">
            <a:spAutoFit/>
          </a:bodyPr>
          <a:lstStyle/>
          <a:p>
            <a:r>
              <a:rPr lang="en-US" altLang="zh-TW" sz="1200" i="1" dirty="0">
                <a:solidFill>
                  <a:schemeClr val="accent1">
                    <a:lumMod val="60000"/>
                    <a:lumOff val="40000"/>
                  </a:schemeClr>
                </a:solidFill>
                <a:latin typeface="IBM Plex Sans" panose="020B0503050203000203" pitchFamily="34" charset="0"/>
                <a:ea typeface="細明體" panose="02020509000000000000" pitchFamily="49" charset="-120"/>
              </a:rPr>
              <a:t>" Alpha IN for lv_matnr22</a:t>
            </a:r>
          </a:p>
          <a:p>
            <a:r>
              <a:rPr lang="en-US" altLang="zh-TW" sz="1600" b="1" dirty="0">
                <a:solidFill>
                  <a:srgbClr val="00CC99"/>
                </a:solidFill>
                <a:latin typeface="IBM Plex Sans" panose="020B0503050203000203" pitchFamily="34" charset="0"/>
                <a:ea typeface="細明體" panose="02020509000000000000" pitchFamily="49" charset="-120"/>
              </a:rPr>
              <a:t>CALL FUNCTION </a:t>
            </a:r>
            <a:r>
              <a:rPr lang="en-US" altLang="zh-TW" sz="1600" dirty="0">
                <a:solidFill>
                  <a:schemeClr val="bg2"/>
                </a:solidFill>
                <a:latin typeface="IBM Plex Sans" panose="020B0503050203000203" pitchFamily="34" charset="0"/>
                <a:ea typeface="細明體" panose="02020509000000000000" pitchFamily="49" charset="-120"/>
              </a:rPr>
              <a:t>'CONVERSION_EXIT_ALPHA_INPUT'</a:t>
            </a:r>
          </a:p>
          <a:p>
            <a:r>
              <a:rPr lang="en-US" altLang="zh-TW" sz="1600" dirty="0">
                <a:solidFill>
                  <a:schemeClr val="bg2"/>
                </a:solidFill>
                <a:latin typeface="IBM Plex Sans" panose="020B0503050203000203" pitchFamily="34" charset="0"/>
                <a:ea typeface="細明體" panose="02020509000000000000" pitchFamily="49" charset="-120"/>
              </a:rPr>
              <a:t>EXPORTING    </a:t>
            </a:r>
          </a:p>
          <a:p>
            <a:r>
              <a:rPr lang="en-US" altLang="zh-TW" sz="1600" dirty="0">
                <a:solidFill>
                  <a:schemeClr val="bg2"/>
                </a:solidFill>
                <a:latin typeface="IBM Plex Sans" panose="020B0503050203000203" pitchFamily="34" charset="0"/>
                <a:ea typeface="細明體" panose="02020509000000000000" pitchFamily="49" charset="-120"/>
              </a:rPr>
              <a:t>    input  = lv_matnr22  </a:t>
            </a:r>
          </a:p>
          <a:p>
            <a:r>
              <a:rPr lang="en-US" altLang="zh-TW" sz="1600" dirty="0">
                <a:solidFill>
                  <a:schemeClr val="bg2"/>
                </a:solidFill>
                <a:latin typeface="IBM Plex Sans" panose="020B0503050203000203" pitchFamily="34" charset="0"/>
                <a:ea typeface="細明體" panose="02020509000000000000" pitchFamily="49" charset="-120"/>
              </a:rPr>
              <a:t>IMPORTING    </a:t>
            </a:r>
          </a:p>
          <a:p>
            <a:r>
              <a:rPr lang="en-US" altLang="zh-TW" sz="1600" dirty="0">
                <a:solidFill>
                  <a:schemeClr val="bg2"/>
                </a:solidFill>
                <a:latin typeface="IBM Plex Sans" panose="020B0503050203000203" pitchFamily="34" charset="0"/>
                <a:ea typeface="細明體" panose="02020509000000000000" pitchFamily="49" charset="-120"/>
              </a:rPr>
              <a:t>    output = lv_matnr22.</a:t>
            </a:r>
          </a:p>
          <a:p>
            <a:r>
              <a:rPr lang="en-US" altLang="zh-TW" sz="1600" dirty="0">
                <a:solidFill>
                  <a:schemeClr val="bg2"/>
                </a:solidFill>
                <a:latin typeface="IBM Plex Sans" panose="020B0503050203000203" pitchFamily="34" charset="0"/>
                <a:ea typeface="細明體" panose="02020509000000000000" pitchFamily="49" charset="-120"/>
              </a:rPr>
              <a:t>WRITE: / 'Material no (Alpha IN for lv_matnr22): ', lv_matnr22.</a:t>
            </a:r>
          </a:p>
          <a:p>
            <a:endParaRPr lang="en-US" altLang="zh-TW" sz="1600" dirty="0">
              <a:solidFill>
                <a:schemeClr val="bg2"/>
              </a:solidFill>
              <a:latin typeface="IBM Plex Sans" panose="020B0503050203000203" pitchFamily="34" charset="0"/>
              <a:ea typeface="細明體" panose="02020509000000000000" pitchFamily="49" charset="-120"/>
            </a:endParaRPr>
          </a:p>
          <a:p>
            <a:r>
              <a:rPr lang="en-US" altLang="zh-TW" sz="1200" i="1" dirty="0">
                <a:solidFill>
                  <a:schemeClr val="accent1">
                    <a:lumMod val="60000"/>
                    <a:lumOff val="40000"/>
                  </a:schemeClr>
                </a:solidFill>
                <a:latin typeface="IBM Plex Sans" panose="020B0503050203000203" pitchFamily="34" charset="0"/>
                <a:ea typeface="細明體" panose="02020509000000000000" pitchFamily="49" charset="-120"/>
              </a:rPr>
              <a:t>" Alpha OUT for lv_matnr22</a:t>
            </a:r>
          </a:p>
          <a:p>
            <a:r>
              <a:rPr lang="en-US" altLang="zh-TW" sz="1600" b="1" dirty="0">
                <a:solidFill>
                  <a:srgbClr val="00CC99"/>
                </a:solidFill>
                <a:latin typeface="IBM Plex Sans" panose="020B0503050203000203" pitchFamily="34" charset="0"/>
                <a:ea typeface="細明體" panose="02020509000000000000" pitchFamily="49" charset="-120"/>
              </a:rPr>
              <a:t>CALL FUNCTION </a:t>
            </a:r>
            <a:r>
              <a:rPr lang="en-US" altLang="zh-TW" sz="1600" dirty="0">
                <a:solidFill>
                  <a:schemeClr val="bg2"/>
                </a:solidFill>
                <a:latin typeface="IBM Plex Sans" panose="020B0503050203000203" pitchFamily="34" charset="0"/>
                <a:ea typeface="細明體" panose="02020509000000000000" pitchFamily="49" charset="-120"/>
              </a:rPr>
              <a:t>'CONVERSION_EXIT_ALPHA_OUTPUT'  </a:t>
            </a:r>
          </a:p>
          <a:p>
            <a:r>
              <a:rPr lang="en-US" altLang="zh-TW" sz="1600" dirty="0">
                <a:solidFill>
                  <a:schemeClr val="bg2"/>
                </a:solidFill>
                <a:latin typeface="IBM Plex Sans" panose="020B0503050203000203" pitchFamily="34" charset="0"/>
                <a:ea typeface="細明體" panose="02020509000000000000" pitchFamily="49" charset="-120"/>
              </a:rPr>
              <a:t>EXPORTING    </a:t>
            </a:r>
          </a:p>
          <a:p>
            <a:r>
              <a:rPr lang="en-US" altLang="zh-TW" sz="1600" dirty="0">
                <a:solidFill>
                  <a:schemeClr val="bg2"/>
                </a:solidFill>
                <a:latin typeface="IBM Plex Sans" panose="020B0503050203000203" pitchFamily="34" charset="0"/>
                <a:ea typeface="細明體" panose="02020509000000000000" pitchFamily="49" charset="-120"/>
              </a:rPr>
              <a:t>    input  = lv_matnr22  </a:t>
            </a:r>
          </a:p>
          <a:p>
            <a:r>
              <a:rPr lang="en-US" altLang="zh-TW" sz="1600" dirty="0">
                <a:solidFill>
                  <a:schemeClr val="bg2"/>
                </a:solidFill>
                <a:latin typeface="IBM Plex Sans" panose="020B0503050203000203" pitchFamily="34" charset="0"/>
                <a:ea typeface="細明體" panose="02020509000000000000" pitchFamily="49" charset="-120"/>
              </a:rPr>
              <a:t>IMPORTING    </a:t>
            </a:r>
          </a:p>
          <a:p>
            <a:r>
              <a:rPr lang="en-US" altLang="zh-TW" sz="1600" dirty="0">
                <a:solidFill>
                  <a:schemeClr val="bg2"/>
                </a:solidFill>
                <a:latin typeface="IBM Plex Sans" panose="020B0503050203000203" pitchFamily="34" charset="0"/>
                <a:ea typeface="細明體" panose="02020509000000000000" pitchFamily="49" charset="-120"/>
              </a:rPr>
              <a:t>    output = lv_matnr22.</a:t>
            </a:r>
          </a:p>
          <a:p>
            <a:r>
              <a:rPr lang="en-US" altLang="zh-TW" sz="1600" dirty="0">
                <a:solidFill>
                  <a:schemeClr val="bg2"/>
                </a:solidFill>
                <a:latin typeface="IBM Plex Sans" panose="020B0503050203000203" pitchFamily="34" charset="0"/>
                <a:ea typeface="細明體" panose="02020509000000000000" pitchFamily="49" charset="-120"/>
              </a:rPr>
              <a:t>WRITE: / 'Material no (Alpha OUT for lv_matnr22): ', lv_matnr22.</a:t>
            </a:r>
          </a:p>
        </p:txBody>
      </p:sp>
    </p:spTree>
    <p:extLst>
      <p:ext uri="{BB962C8B-B14F-4D97-AF65-F5344CB8AC3E}">
        <p14:creationId xmlns:p14="http://schemas.microsoft.com/office/powerpoint/2010/main" val="73541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B11ECF-AC0C-7A34-EC3B-87308EEF195F}"/>
              </a:ext>
            </a:extLst>
          </p:cNvPr>
          <p:cNvSpPr>
            <a:spLocks noGrp="1"/>
          </p:cNvSpPr>
          <p:nvPr>
            <p:ph type="title"/>
          </p:nvPr>
        </p:nvSpPr>
        <p:spPr/>
        <p:txBody>
          <a:bodyPr/>
          <a:lstStyle/>
          <a:p>
            <a:endParaRPr lang="zh-TW" altLang="en-US"/>
          </a:p>
        </p:txBody>
      </p:sp>
      <p:pic>
        <p:nvPicPr>
          <p:cNvPr id="1026" name="Picture 2">
            <a:extLst>
              <a:ext uri="{FF2B5EF4-FFF2-40B4-BE49-F238E27FC236}">
                <a16:creationId xmlns:a16="http://schemas.microsoft.com/office/drawing/2014/main" id="{27B10DD8-24BD-624C-0D08-6224AB46C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40" y="960120"/>
            <a:ext cx="11155680" cy="667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3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Logical Expressions</a:t>
            </a:r>
            <a:br>
              <a:rPr lang="en-US" altLang="zh-TW" b="1" dirty="0"/>
            </a:b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685800" y="2537460"/>
            <a:ext cx="8275320" cy="50292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6" name="矩形 5">
            <a:extLst>
              <a:ext uri="{FF2B5EF4-FFF2-40B4-BE49-F238E27FC236}">
                <a16:creationId xmlns:a16="http://schemas.microsoft.com/office/drawing/2014/main" id="{5DBC3F6C-C2FC-5CC5-B358-9A85BA4CCE1B}"/>
              </a:ext>
            </a:extLst>
          </p:cNvPr>
          <p:cNvSpPr/>
          <p:nvPr/>
        </p:nvSpPr>
        <p:spPr>
          <a:xfrm>
            <a:off x="548640" y="2304161"/>
            <a:ext cx="12344400" cy="1200329"/>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Logical Expressions </a:t>
            </a:r>
            <a:r>
              <a:rPr lang="en-US" altLang="zh-TW" sz="2400" dirty="0">
                <a:latin typeface="IBM Plex Sans" panose="020B0503050203000203" pitchFamily="34" charset="0"/>
              </a:rPr>
              <a:t>make it possible that expressions can be written inside IF or similar constructs. It reduces lines of code to be written.</a:t>
            </a:r>
            <a:endParaRPr lang="zh-TW" altLang="en-US" sz="2400" dirty="0">
              <a:latin typeface="IBM Plex Sans" panose="020B0503050203000203" pitchFamily="34" charset="0"/>
            </a:endParaRPr>
          </a:p>
          <a:p>
            <a:endParaRPr lang="zh-TW" altLang="en-US" sz="2400" dirty="0">
              <a:latin typeface="IBM Plex Sans" panose="020B0503050203000203" pitchFamily="34" charset="0"/>
            </a:endParaRPr>
          </a:p>
        </p:txBody>
      </p:sp>
      <p:sp>
        <p:nvSpPr>
          <p:cNvPr id="9" name="矩形 8">
            <a:extLst>
              <a:ext uri="{FF2B5EF4-FFF2-40B4-BE49-F238E27FC236}">
                <a16:creationId xmlns:a16="http://schemas.microsoft.com/office/drawing/2014/main" id="{C77D074E-423D-28B5-B5B7-68B024ED0FD0}"/>
              </a:ext>
            </a:extLst>
          </p:cNvPr>
          <p:cNvSpPr/>
          <p:nvPr/>
        </p:nvSpPr>
        <p:spPr>
          <a:xfrm>
            <a:off x="640080" y="3154680"/>
            <a:ext cx="9804574" cy="4093428"/>
          </a:xfrm>
          <a:prstGeom prst="rect">
            <a:avLst/>
          </a:prstGeom>
          <a:solidFill>
            <a:srgbClr val="003587"/>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Computation in logical Expressions</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 : </a:t>
            </a:r>
            <a:r>
              <a:rPr lang="en-US" altLang="zh-TW" sz="2000" dirty="0" err="1">
                <a:solidFill>
                  <a:schemeClr val="bg2"/>
                </a:solidFill>
                <a:latin typeface="IBM Plex Sans" panose="020B0503050203000203" pitchFamily="34" charset="0"/>
                <a:ea typeface="細明體" panose="02020509000000000000" pitchFamily="49" charset="-120"/>
              </a:rPr>
              <a:t>lv_qty</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kwmeng</a:t>
            </a:r>
            <a:r>
              <a:rPr lang="en-US" altLang="zh-TW" sz="2000" dirty="0">
                <a:solidFill>
                  <a:schemeClr val="bg2"/>
                </a:solidFill>
                <a:latin typeface="IBM Plex Sans" panose="020B0503050203000203" pitchFamily="34" charset="0"/>
                <a:ea typeface="細明體" panose="02020509000000000000" pitchFamily="49" charset="-120"/>
              </a:rPr>
              <a:t> VALUE 10,</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lv_uprice</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kbetr</a:t>
            </a:r>
            <a:r>
              <a:rPr lang="en-US" altLang="zh-TW" sz="2000" dirty="0">
                <a:solidFill>
                  <a:schemeClr val="bg2"/>
                </a:solidFill>
                <a:latin typeface="IBM Plex Sans" panose="020B0503050203000203" pitchFamily="34" charset="0"/>
                <a:ea typeface="細明體" panose="02020509000000000000" pitchFamily="49" charset="-120"/>
              </a:rPr>
              <a:t> VALUE 20.</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Simple Expression</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b="1" dirty="0" err="1">
                <a:solidFill>
                  <a:srgbClr val="FFC000"/>
                </a:solidFill>
                <a:latin typeface="IBM Plex Sans" panose="020B0503050203000203" pitchFamily="34" charset="0"/>
                <a:ea typeface="細明體" panose="02020509000000000000" pitchFamily="49" charset="-120"/>
              </a:rPr>
              <a:t>lv_qty</a:t>
            </a:r>
            <a:r>
              <a:rPr lang="en-US" altLang="zh-TW" sz="2000" b="1" dirty="0">
                <a:solidFill>
                  <a:srgbClr val="FFC000"/>
                </a:solidFill>
                <a:latin typeface="IBM Plex Sans" panose="020B0503050203000203" pitchFamily="34" charset="0"/>
                <a:ea typeface="細明體" panose="02020509000000000000" pitchFamily="49" charset="-120"/>
              </a:rPr>
              <a:t> * </a:t>
            </a:r>
            <a:r>
              <a:rPr lang="en-US" altLang="zh-TW" sz="2000" b="1" dirty="0" err="1">
                <a:solidFill>
                  <a:srgbClr val="FFC000"/>
                </a:solidFill>
                <a:latin typeface="IBM Plex Sans" panose="020B0503050203000203" pitchFamily="34" charset="0"/>
                <a:ea typeface="細明體" panose="02020509000000000000" pitchFamily="49" charset="-120"/>
              </a:rPr>
              <a:t>lv_uprice</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&lt;  220.</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|The total amount is less than| &amp; | 220 |.</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ENDIF.</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Brackets can be used to combine expressions</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b="1" dirty="0">
                <a:solidFill>
                  <a:srgbClr val="FFC000"/>
                </a:solidFill>
                <a:latin typeface="IBM Plex Sans" panose="020B0503050203000203" pitchFamily="34" charset="0"/>
                <a:ea typeface="細明體" panose="02020509000000000000" pitchFamily="49" charset="-120"/>
              </a:rPr>
              <a:t>( </a:t>
            </a:r>
            <a:r>
              <a:rPr lang="en-US" altLang="zh-TW" sz="2000" b="1" dirty="0" err="1">
                <a:solidFill>
                  <a:srgbClr val="FFC000"/>
                </a:solidFill>
                <a:latin typeface="IBM Plex Sans" panose="020B0503050203000203" pitchFamily="34" charset="0"/>
                <a:ea typeface="細明體" panose="02020509000000000000" pitchFamily="49" charset="-120"/>
              </a:rPr>
              <a:t>lv_qty</a:t>
            </a:r>
            <a:r>
              <a:rPr lang="en-US" altLang="zh-TW" sz="2000" b="1" dirty="0">
                <a:solidFill>
                  <a:srgbClr val="FFC000"/>
                </a:solidFill>
                <a:latin typeface="IBM Plex Sans" panose="020B0503050203000203" pitchFamily="34" charset="0"/>
                <a:ea typeface="細明體" panose="02020509000000000000" pitchFamily="49" charset="-120"/>
              </a:rPr>
              <a:t> * </a:t>
            </a:r>
            <a:r>
              <a:rPr lang="en-US" altLang="zh-TW" sz="2000" b="1" dirty="0" err="1">
                <a:solidFill>
                  <a:srgbClr val="FFC000"/>
                </a:solidFill>
                <a:latin typeface="IBM Plex Sans" panose="020B0503050203000203" pitchFamily="34" charset="0"/>
                <a:ea typeface="細明體" panose="02020509000000000000" pitchFamily="49" charset="-120"/>
              </a:rPr>
              <a:t>lv_uprice</a:t>
            </a:r>
            <a:r>
              <a:rPr lang="en-US" altLang="zh-TW" sz="2000" b="1" dirty="0">
                <a:solidFill>
                  <a:srgbClr val="FFC000"/>
                </a:solidFill>
                <a:latin typeface="IBM Plex Sans" panose="020B0503050203000203" pitchFamily="34" charset="0"/>
                <a:ea typeface="細明體" panose="02020509000000000000" pitchFamily="49" charset="-120"/>
              </a:rPr>
              <a:t> ) + 20 </a:t>
            </a:r>
            <a:r>
              <a:rPr lang="en-US" altLang="zh-TW" sz="2000" dirty="0">
                <a:solidFill>
                  <a:schemeClr val="bg2"/>
                </a:solidFill>
                <a:latin typeface="IBM Plex Sans" panose="020B0503050203000203" pitchFamily="34" charset="0"/>
                <a:ea typeface="細明體" panose="02020509000000000000" pitchFamily="49" charset="-120"/>
              </a:rPr>
              <a:t>EQ 220.</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 |Complex expressions are also possible!|.</a:t>
            </a:r>
          </a:p>
          <a:p>
            <a:r>
              <a:rPr lang="en-US" altLang="zh-TW" sz="2000" dirty="0">
                <a:solidFill>
                  <a:schemeClr val="bg2"/>
                </a:solidFill>
                <a:latin typeface="IBM Plex Sans" panose="020B0503050203000203" pitchFamily="34" charset="0"/>
                <a:ea typeface="細明體" panose="02020509000000000000" pitchFamily="49" charset="-120"/>
              </a:rPr>
              <a:t>ENDIF. </a:t>
            </a:r>
          </a:p>
        </p:txBody>
      </p:sp>
      <p:sp>
        <p:nvSpPr>
          <p:cNvPr id="10" name="文字方塊 9">
            <a:extLst>
              <a:ext uri="{FF2B5EF4-FFF2-40B4-BE49-F238E27FC236}">
                <a16:creationId xmlns:a16="http://schemas.microsoft.com/office/drawing/2014/main" id="{96E344B6-E88C-BDA4-475A-666FD12760D8}"/>
              </a:ext>
            </a:extLst>
          </p:cNvPr>
          <p:cNvSpPr txBox="1"/>
          <p:nvPr/>
        </p:nvSpPr>
        <p:spPr>
          <a:xfrm>
            <a:off x="9318339" y="3313088"/>
            <a:ext cx="1005840" cy="298792"/>
          </a:xfrm>
          <a:prstGeom prst="rect">
            <a:avLst/>
          </a:prstGeom>
          <a:solidFill>
            <a:schemeClr val="accent3"/>
          </a:solidFill>
          <a:ln>
            <a:solidFill>
              <a:schemeClr val="accent2">
                <a:lumMod val="20000"/>
                <a:lumOff val="80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accent4">
                    <a:lumMod val="20000"/>
                    <a:lumOff val="80000"/>
                  </a:schemeClr>
                </a:solidFill>
                <a:latin typeface="IBM Plex Sans" charset="0"/>
                <a:ea typeface="IBM Plex Sans" charset="0"/>
                <a:cs typeface="IBM Plex Sans" charset="0"/>
              </a:defRPr>
            </a:lvl1pPr>
          </a:lstStyle>
          <a:p>
            <a:r>
              <a:rPr lang="en-US" altLang="zh-TW" dirty="0"/>
              <a:t>ABAP 7.40~</a:t>
            </a:r>
            <a:endParaRPr lang="zh-TW" altLang="en-US" dirty="0" err="1"/>
          </a:p>
        </p:txBody>
      </p:sp>
    </p:spTree>
    <p:extLst>
      <p:ext uri="{BB962C8B-B14F-4D97-AF65-F5344CB8AC3E}">
        <p14:creationId xmlns:p14="http://schemas.microsoft.com/office/powerpoint/2010/main" val="2761346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7D93-27BD-4F83-BB90-031225444314}"/>
              </a:ext>
            </a:extLst>
          </p:cNvPr>
          <p:cNvSpPr>
            <a:spLocks noGrp="1"/>
          </p:cNvSpPr>
          <p:nvPr>
            <p:ph type="title"/>
          </p:nvPr>
        </p:nvSpPr>
        <p:spPr>
          <a:xfrm>
            <a:off x="457200" y="685800"/>
            <a:ext cx="6629400" cy="933312"/>
          </a:xfrm>
        </p:spPr>
        <p:txBody>
          <a:bodyPr/>
          <a:lstStyle/>
          <a:p>
            <a:r>
              <a:rPr lang="en-US" dirty="0">
                <a:solidFill>
                  <a:srgbClr val="FF9551"/>
                </a:solidFill>
              </a:rPr>
              <a:t>Agenda</a:t>
            </a:r>
            <a:br>
              <a:rPr lang="en-US" dirty="0">
                <a:solidFill>
                  <a:srgbClr val="FF9551"/>
                </a:solidFill>
              </a:rPr>
            </a:br>
            <a:endParaRPr lang="en-US" dirty="0">
              <a:solidFill>
                <a:srgbClr val="FF9551"/>
              </a:solidFill>
            </a:endParaRPr>
          </a:p>
        </p:txBody>
      </p:sp>
      <p:sp>
        <p:nvSpPr>
          <p:cNvPr id="3" name="Rectangle 4">
            <a:extLst>
              <a:ext uri="{FF2B5EF4-FFF2-40B4-BE49-F238E27FC236}">
                <a16:creationId xmlns:a16="http://schemas.microsoft.com/office/drawing/2014/main" id="{404BCD7C-A171-6855-EB41-59C68233FF33}"/>
              </a:ext>
            </a:extLst>
          </p:cNvPr>
          <p:cNvSpPr>
            <a:spLocks noChangeArrowheads="1"/>
          </p:cNvSpPr>
          <p:nvPr/>
        </p:nvSpPr>
        <p:spPr bwMode="gray">
          <a:xfrm>
            <a:off x="1309286" y="1760963"/>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Extended expressions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4" name="Text Box 3">
            <a:extLst>
              <a:ext uri="{FF2B5EF4-FFF2-40B4-BE49-F238E27FC236}">
                <a16:creationId xmlns:a16="http://schemas.microsoft.com/office/drawing/2014/main" id="{E82899D5-B1A4-EBCC-5945-05AB88A25A42}"/>
              </a:ext>
            </a:extLst>
          </p:cNvPr>
          <p:cNvSpPr txBox="1">
            <a:spLocks noChangeArrowheads="1"/>
          </p:cNvSpPr>
          <p:nvPr/>
        </p:nvSpPr>
        <p:spPr bwMode="gray">
          <a:xfrm>
            <a:off x="444500" y="1760963"/>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0">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a:t>1</a:t>
            </a:r>
            <a:endParaRPr lang="de-DE" altLang="zh-CN" dirty="0"/>
          </a:p>
        </p:txBody>
      </p:sp>
      <p:sp>
        <p:nvSpPr>
          <p:cNvPr id="5" name="Rectangle 4">
            <a:extLst>
              <a:ext uri="{FF2B5EF4-FFF2-40B4-BE49-F238E27FC236}">
                <a16:creationId xmlns:a16="http://schemas.microsoft.com/office/drawing/2014/main" id="{A73D5E44-6348-8A0D-0B8F-8F8DF0DACF86}"/>
              </a:ext>
            </a:extLst>
          </p:cNvPr>
          <p:cNvSpPr>
            <a:spLocks noChangeArrowheads="1"/>
          </p:cNvSpPr>
          <p:nvPr/>
        </p:nvSpPr>
        <p:spPr bwMode="gray">
          <a:xfrm>
            <a:off x="1309286" y="2286574"/>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Conversions</a:t>
            </a:r>
            <a:endPar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6" name="Text Box 3">
            <a:extLst>
              <a:ext uri="{FF2B5EF4-FFF2-40B4-BE49-F238E27FC236}">
                <a16:creationId xmlns:a16="http://schemas.microsoft.com/office/drawing/2014/main" id="{0093F134-D53D-6E7D-3759-4A1A3297FE89}"/>
              </a:ext>
            </a:extLst>
          </p:cNvPr>
          <p:cNvSpPr txBox="1">
            <a:spLocks noChangeArrowheads="1"/>
          </p:cNvSpPr>
          <p:nvPr/>
        </p:nvSpPr>
        <p:spPr bwMode="gray">
          <a:xfrm>
            <a:off x="444500" y="2286574"/>
            <a:ext cx="797538" cy="450922"/>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2</a:t>
            </a:r>
          </a:p>
        </p:txBody>
      </p:sp>
      <p:sp>
        <p:nvSpPr>
          <p:cNvPr id="7" name="Text Box 3">
            <a:extLst>
              <a:ext uri="{FF2B5EF4-FFF2-40B4-BE49-F238E27FC236}">
                <a16:creationId xmlns:a16="http://schemas.microsoft.com/office/drawing/2014/main" id="{0809D67B-9655-62E1-C768-E61C064C2C32}"/>
              </a:ext>
            </a:extLst>
          </p:cNvPr>
          <p:cNvSpPr txBox="1">
            <a:spLocks noChangeArrowheads="1"/>
          </p:cNvSpPr>
          <p:nvPr/>
        </p:nvSpPr>
        <p:spPr bwMode="gray">
          <a:xfrm>
            <a:off x="444500" y="2812185"/>
            <a:ext cx="797538" cy="450921"/>
          </a:xfrm>
          <a:prstGeom prst="rect">
            <a:avLst/>
          </a:prstGeom>
          <a:solidFill>
            <a:srgbClr val="FDE6D3"/>
          </a:solidFill>
          <a:ln w="12700" algn="ctr">
            <a:solidFill>
              <a:srgbClr val="CA8016"/>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a:solidFill>
                  <a:srgbClr val="F38941"/>
                </a:solidFill>
              </a:rPr>
              <a:t>3</a:t>
            </a:r>
            <a:endParaRPr lang="de-DE" altLang="zh-CN" dirty="0">
              <a:solidFill>
                <a:srgbClr val="F38941"/>
              </a:solidFill>
            </a:endParaRPr>
          </a:p>
        </p:txBody>
      </p:sp>
      <p:sp>
        <p:nvSpPr>
          <p:cNvPr id="8" name="Rectangle 4">
            <a:extLst>
              <a:ext uri="{FF2B5EF4-FFF2-40B4-BE49-F238E27FC236}">
                <a16:creationId xmlns:a16="http://schemas.microsoft.com/office/drawing/2014/main" id="{EEAB379F-E363-08B6-E3E9-09D0DE452AA0}"/>
              </a:ext>
            </a:extLst>
          </p:cNvPr>
          <p:cNvSpPr>
            <a:spLocks noChangeArrowheads="1"/>
          </p:cNvSpPr>
          <p:nvPr/>
        </p:nvSpPr>
        <p:spPr bwMode="gray">
          <a:xfrm>
            <a:off x="1309287" y="2812185"/>
            <a:ext cx="5486400" cy="450921"/>
          </a:xfrm>
          <a:prstGeom prst="rect">
            <a:avLst/>
          </a:prstGeom>
          <a:solidFill>
            <a:srgbClr val="FDE6D3"/>
          </a:solidFill>
          <a:ln w="12700" algn="ctr">
            <a:solidFill>
              <a:srgbClr val="CA8016"/>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b="1" dirty="0">
                <a:solidFill>
                  <a:srgbClr val="F38941"/>
                </a:solidFill>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sz="2000" b="1" dirty="0">
                <a:solidFill>
                  <a:srgbClr val="F38941"/>
                </a:solidFill>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b="1" dirty="0">
                <a:solidFill>
                  <a:srgbClr val="F38941"/>
                </a:solidFill>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sz="2000" b="1" dirty="0">
                <a:solidFill>
                  <a:srgbClr val="F38941"/>
                </a:solidFill>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sz="2000" b="1" dirty="0">
                <a:solidFill>
                  <a:srgbClr val="F38941"/>
                </a:solidFill>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sz="2000" b="1" dirty="0">
              <a:solidFill>
                <a:srgbClr val="F38941"/>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9" name="Rectangle 4">
            <a:extLst>
              <a:ext uri="{FF2B5EF4-FFF2-40B4-BE49-F238E27FC236}">
                <a16:creationId xmlns:a16="http://schemas.microsoft.com/office/drawing/2014/main" id="{9D328220-213C-09B1-ABB9-83910459D162}"/>
              </a:ext>
            </a:extLst>
          </p:cNvPr>
          <p:cNvSpPr>
            <a:spLocks noChangeArrowheads="1"/>
          </p:cNvSpPr>
          <p:nvPr/>
        </p:nvSpPr>
        <p:spPr bwMode="gray">
          <a:xfrm>
            <a:off x="1309287" y="386340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CN" sz="2000" dirty="0">
                <a:latin typeface="Microsoft JhengHei" panose="020B0604030504040204" pitchFamily="34" charset="-120"/>
                <a:ea typeface="Microsoft JhengHei" panose="020B0604030504040204" pitchFamily="34" charset="-120"/>
                <a:cs typeface="Microsoft GothicNeo" panose="020B0500000101010101" pitchFamily="34" charset="-127"/>
              </a:rPr>
              <a:t>ADBC</a:t>
            </a:r>
          </a:p>
        </p:txBody>
      </p:sp>
      <p:sp>
        <p:nvSpPr>
          <p:cNvPr id="14" name="Text Box 3">
            <a:extLst>
              <a:ext uri="{FF2B5EF4-FFF2-40B4-BE49-F238E27FC236}">
                <a16:creationId xmlns:a16="http://schemas.microsoft.com/office/drawing/2014/main" id="{3B98688A-4024-0EF7-7198-2B2A80120125}"/>
              </a:ext>
            </a:extLst>
          </p:cNvPr>
          <p:cNvSpPr txBox="1">
            <a:spLocks noChangeArrowheads="1"/>
          </p:cNvSpPr>
          <p:nvPr/>
        </p:nvSpPr>
        <p:spPr bwMode="gray">
          <a:xfrm>
            <a:off x="444500" y="386340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dirty="0"/>
              <a:t>5</a:t>
            </a:r>
          </a:p>
        </p:txBody>
      </p:sp>
      <p:sp>
        <p:nvSpPr>
          <p:cNvPr id="15" name="Rectangle 4">
            <a:extLst>
              <a:ext uri="{FF2B5EF4-FFF2-40B4-BE49-F238E27FC236}">
                <a16:creationId xmlns:a16="http://schemas.microsoft.com/office/drawing/2014/main" id="{62F4412B-B2D5-A0C0-82F7-6B1C520DEEBE}"/>
              </a:ext>
            </a:extLst>
          </p:cNvPr>
          <p:cNvSpPr>
            <a:spLocks noChangeArrowheads="1"/>
          </p:cNvSpPr>
          <p:nvPr/>
        </p:nvSpPr>
        <p:spPr bwMode="gray">
          <a:xfrm>
            <a:off x="1309287" y="3337795"/>
            <a:ext cx="5486400" cy="450921"/>
          </a:xfrm>
          <a:prstGeom prst="rect">
            <a:avLst/>
          </a:prstGeom>
          <a:noFill/>
          <a:ln w="12700" algn="ctr">
            <a:solidFill>
              <a:schemeClr val="tx1"/>
            </a:solidFill>
            <a:miter lim="800000"/>
            <a:headEnd/>
            <a:tailEnd/>
          </a:ln>
        </p:spPr>
        <p:txBody>
          <a:bodyPr wrap="none" lIns="107990" tIns="56155" rIns="107990" bIns="56155" anchor="ctr"/>
          <a:lstStyle/>
          <a:p>
            <a:pPr eaLnBrk="0" hangingPunct="0">
              <a:lnSpc>
                <a:spcPct val="90000"/>
              </a:lnSpc>
              <a:spcBef>
                <a:spcPct val="15000"/>
              </a:spcBef>
              <a:spcAft>
                <a:spcPct val="15000"/>
              </a:spcAft>
              <a:buClr>
                <a:schemeClr val="folHlink"/>
              </a:buClr>
              <a:buSzPct val="80000"/>
            </a:pPr>
            <a:r>
              <a:rPr lang="en-US" altLang="zh-TW" sz="2000" dirty="0">
                <a:latin typeface="Microsoft JhengHei" panose="020B0604030504040204" pitchFamily="34" charset="-120"/>
                <a:ea typeface="Microsoft JhengHei" panose="020B0604030504040204" pitchFamily="34" charset="-120"/>
                <a:cs typeface="Microsoft GothicNeo" panose="020B0500000101010101" pitchFamily="34" charset="-127"/>
              </a:rPr>
              <a:t>Native SQL</a:t>
            </a:r>
          </a:p>
        </p:txBody>
      </p:sp>
      <p:sp>
        <p:nvSpPr>
          <p:cNvPr id="16" name="Text Box 3">
            <a:extLst>
              <a:ext uri="{FF2B5EF4-FFF2-40B4-BE49-F238E27FC236}">
                <a16:creationId xmlns:a16="http://schemas.microsoft.com/office/drawing/2014/main" id="{92236F78-5E64-EEDB-1D66-1955B2BB96C6}"/>
              </a:ext>
            </a:extLst>
          </p:cNvPr>
          <p:cNvSpPr txBox="1">
            <a:spLocks noChangeArrowheads="1"/>
          </p:cNvSpPr>
          <p:nvPr/>
        </p:nvSpPr>
        <p:spPr bwMode="gray">
          <a:xfrm>
            <a:off x="444500" y="3337795"/>
            <a:ext cx="797538" cy="450921"/>
          </a:xfrm>
          <a:prstGeom prst="rect">
            <a:avLst/>
          </a:prstGeom>
          <a:noFill/>
          <a:ln w="12700" algn="ctr">
            <a:solidFill>
              <a:schemeClr val="tx1"/>
            </a:solidFill>
            <a:miter lim="800000"/>
            <a:headEnd/>
            <a:tailEnd/>
          </a:ln>
        </p:spPr>
        <p:txBody>
          <a:bodyPr wrap="none" lIns="107990" tIns="56155" rIns="107990" bIns="56155" anchor="ctr"/>
          <a:lstStyle>
            <a:defPPr>
              <a:defRPr lang="en-US"/>
            </a:defPPr>
            <a:lvl1pPr algn="ctr" eaLnBrk="0" hangingPunct="0">
              <a:lnSpc>
                <a:spcPct val="90000"/>
              </a:lnSpc>
              <a:spcBef>
                <a:spcPct val="15000"/>
              </a:spcBef>
              <a:spcAft>
                <a:spcPct val="15000"/>
              </a:spcAft>
              <a:buClr>
                <a:schemeClr val="folHlink"/>
              </a:buClr>
              <a:buSzPct val="80000"/>
              <a:defRPr sz="2000" b="1">
                <a:latin typeface="Microsoft JhengHei" panose="020B0604030504040204" pitchFamily="34" charset="-120"/>
                <a:ea typeface="Microsoft JhengHei" panose="020B0604030504040204" pitchFamily="34" charset="-120"/>
                <a:cs typeface="Arial" panose="020B0604020202020204" pitchFamily="34" charset="0"/>
              </a:defRPr>
            </a:lvl1pPr>
          </a:lstStyle>
          <a:p>
            <a:r>
              <a:rPr lang="de-DE" altLang="zh-CN" b="0"/>
              <a:t>4</a:t>
            </a:r>
            <a:endParaRPr lang="de-DE" altLang="zh-CN" b="0" dirty="0"/>
          </a:p>
        </p:txBody>
      </p:sp>
      <p:pic>
        <p:nvPicPr>
          <p:cNvPr id="13" name="圖片版面配置區 12" descr="一張含有 寫生, 藝術 的圖片&#10;&#10;自動產生的描述">
            <a:extLst>
              <a:ext uri="{FF2B5EF4-FFF2-40B4-BE49-F238E27FC236}">
                <a16:creationId xmlns:a16="http://schemas.microsoft.com/office/drawing/2014/main" id="{9B116AFC-EDEA-0331-15E9-8142AF5F594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065457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6DD85809-C9E9-E246-04F5-203A896A288F}"/>
              </a:ext>
            </a:extLst>
          </p:cNvPr>
          <p:cNvSpPr>
            <a:spLocks noGrp="1"/>
          </p:cNvSpPr>
          <p:nvPr>
            <p:ph type="body" sz="quarter" idx="11"/>
          </p:nvPr>
        </p:nvSpPr>
        <p:spPr/>
        <p:txBody>
          <a:bodyPr/>
          <a:lstStyle/>
          <a:p>
            <a:r>
              <a:rPr lang="en-US" altLang="zh-TW" dirty="0"/>
              <a:t>New Open SQL</a:t>
            </a:r>
            <a:endParaRPr lang="zh-TW" altLang="en-US" dirty="0"/>
          </a:p>
        </p:txBody>
      </p:sp>
      <p:sp>
        <p:nvSpPr>
          <p:cNvPr id="5" name="標題 4">
            <a:extLst>
              <a:ext uri="{FF2B5EF4-FFF2-40B4-BE49-F238E27FC236}">
                <a16:creationId xmlns:a16="http://schemas.microsoft.com/office/drawing/2014/main" id="{E1358816-64C9-477A-A014-9D7470412A1F}"/>
              </a:ext>
            </a:extLst>
          </p:cNvPr>
          <p:cNvSpPr>
            <a:spLocks noGrp="1"/>
          </p:cNvSpPr>
          <p:nvPr>
            <p:ph type="title"/>
          </p:nvPr>
        </p:nvSpPr>
        <p:spPr/>
        <p:txBody>
          <a:bodyPr/>
          <a:lstStyle/>
          <a:p>
            <a:r>
              <a:rPr lang="en-US" altLang="zh-TW" b="1" dirty="0"/>
              <a:t>Classical Open SQL and Its Limitation</a:t>
            </a:r>
            <a:endParaRPr lang="zh-TW" altLang="en-US" b="1" dirty="0"/>
          </a:p>
        </p:txBody>
      </p:sp>
      <p:sp>
        <p:nvSpPr>
          <p:cNvPr id="8" name="文字方塊 7">
            <a:extLst>
              <a:ext uri="{FF2B5EF4-FFF2-40B4-BE49-F238E27FC236}">
                <a16:creationId xmlns:a16="http://schemas.microsoft.com/office/drawing/2014/main" id="{8A3BF1E5-3D1A-3173-D58F-7B70AB824926}"/>
              </a:ext>
            </a:extLst>
          </p:cNvPr>
          <p:cNvSpPr txBox="1"/>
          <p:nvPr/>
        </p:nvSpPr>
        <p:spPr>
          <a:xfrm>
            <a:off x="457201" y="2262355"/>
            <a:ext cx="13365661" cy="5262979"/>
          </a:xfrm>
          <a:prstGeom prst="rect">
            <a:avLst/>
          </a:prstGeom>
          <a:noFill/>
        </p:spPr>
        <p:txBody>
          <a:bodyPr wrap="square" rtlCol="0">
            <a:spAutoFit/>
          </a:bodyPr>
          <a:lstStyle/>
          <a:p>
            <a:r>
              <a:rPr lang="en-US" altLang="zh-TW" sz="2400" b="1" dirty="0">
                <a:solidFill>
                  <a:srgbClr val="0070C0"/>
                </a:solidFill>
                <a:latin typeface="Arial" panose="020B0604020202020204"/>
                <a:ea typeface="微軟正黑體" panose="020B0604030504040204" pitchFamily="34" charset="-120"/>
              </a:rPr>
              <a:t>Open SQL in ABAP &lt; 7.4 SPS05 does not support everything possible with standard SQL DML or SAP HANA SQL</a:t>
            </a:r>
          </a:p>
          <a:p>
            <a:endParaRPr lang="en-US" altLang="zh-TW" sz="2400" dirty="0">
              <a:solidFill>
                <a:srgbClr val="000000"/>
              </a:solidFill>
              <a:latin typeface="Arial" panose="020B0604020202020204"/>
              <a:ea typeface="微軟正黑體" panose="020B0604030504040204" pitchFamily="34" charset="-120"/>
            </a:endParaRPr>
          </a:p>
          <a:p>
            <a:r>
              <a:rPr lang="en-US" altLang="zh-TW" sz="2400" b="1" dirty="0">
                <a:solidFill>
                  <a:srgbClr val="111DEF"/>
                </a:solidFill>
                <a:latin typeface="Arial" panose="020B0604020202020204"/>
                <a:ea typeface="微軟正黑體" panose="020B0604030504040204" pitchFamily="34" charset="-120"/>
              </a:rPr>
              <a:t>Standard SQL DML:</a:t>
            </a:r>
            <a:endParaRPr lang="en-US" altLang="zh-TW" sz="2400" dirty="0">
              <a:solidFill>
                <a:srgbClr val="111DEF"/>
              </a:solidFill>
              <a:latin typeface="Arial" panose="020B0604020202020204"/>
              <a:ea typeface="微軟正黑體" panose="020B0604030504040204" pitchFamily="34" charset="-120"/>
            </a:endParaRP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Fixed-value and computed columns</a:t>
            </a: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Sub-queries in the SELECT or FROM clauses</a:t>
            </a: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UNIONs</a:t>
            </a: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CASE expression</a:t>
            </a: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Additional Join types</a:t>
            </a:r>
          </a:p>
          <a:p>
            <a:endParaRPr lang="en-US" altLang="zh-TW" sz="2400" dirty="0">
              <a:solidFill>
                <a:srgbClr val="000000"/>
              </a:solidFill>
              <a:latin typeface="Arial" panose="020B0604020202020204"/>
              <a:ea typeface="微軟正黑體" panose="020B0604030504040204" pitchFamily="34" charset="-120"/>
            </a:endParaRPr>
          </a:p>
          <a:p>
            <a:r>
              <a:rPr lang="en-US" altLang="zh-TW" sz="2400" b="1" dirty="0">
                <a:solidFill>
                  <a:srgbClr val="111DEF"/>
                </a:solidFill>
                <a:latin typeface="Arial" panose="020B0604020202020204"/>
                <a:ea typeface="微軟正黑體" panose="020B0604030504040204" pitchFamily="34" charset="-120"/>
              </a:rPr>
              <a:t>HANA SQL:</a:t>
            </a:r>
            <a:endParaRPr lang="en-US" altLang="zh-TW" sz="2400" dirty="0">
              <a:solidFill>
                <a:srgbClr val="111DEF"/>
              </a:solidFill>
              <a:latin typeface="Arial" panose="020B0604020202020204"/>
              <a:ea typeface="微軟正黑體" panose="020B0604030504040204" pitchFamily="34" charset="-120"/>
            </a:endParaRP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Using HANA built-in functions, e.g., DAYS_BETWEEN( )</a:t>
            </a:r>
          </a:p>
          <a:p>
            <a:pPr>
              <a:buFont typeface="Arial" panose="020B0604020202020204" pitchFamily="34" charset="0"/>
              <a:buChar char="•"/>
            </a:pPr>
            <a:r>
              <a:rPr lang="en-US" altLang="zh-TW" sz="2400" dirty="0">
                <a:solidFill>
                  <a:srgbClr val="000000"/>
                </a:solidFill>
                <a:latin typeface="Arial" panose="020B0604020202020204"/>
                <a:ea typeface="微軟正黑體" panose="020B0604030504040204" pitchFamily="34" charset="-120"/>
              </a:rPr>
              <a:t> Accessing HANA Views</a:t>
            </a:r>
          </a:p>
          <a:p>
            <a:endParaRPr lang="zh-TW" altLang="en-US" sz="2400" dirty="0">
              <a:solidFill>
                <a:srgbClr val="000000"/>
              </a:solidFill>
              <a:latin typeface="Arial" panose="020B0604020202020204"/>
              <a:ea typeface="微軟正黑體" panose="020B0604030504040204" pitchFamily="34" charset="-120"/>
            </a:endParaRPr>
          </a:p>
        </p:txBody>
      </p:sp>
      <p:pic>
        <p:nvPicPr>
          <p:cNvPr id="9" name="圖片 8">
            <a:extLst>
              <a:ext uri="{FF2B5EF4-FFF2-40B4-BE49-F238E27FC236}">
                <a16:creationId xmlns:a16="http://schemas.microsoft.com/office/drawing/2014/main" id="{46B96AFC-72C6-7AD7-BB1F-B56FAE1FF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98" y="7245941"/>
            <a:ext cx="466625" cy="466625"/>
          </a:xfrm>
          <a:prstGeom prst="rect">
            <a:avLst/>
          </a:prstGeom>
        </p:spPr>
      </p:pic>
      <p:sp>
        <p:nvSpPr>
          <p:cNvPr id="10" name="文字方塊 9">
            <a:extLst>
              <a:ext uri="{FF2B5EF4-FFF2-40B4-BE49-F238E27FC236}">
                <a16:creationId xmlns:a16="http://schemas.microsoft.com/office/drawing/2014/main" id="{92F9F7B7-9221-9D21-B08F-9FD9C0098A84}"/>
              </a:ext>
            </a:extLst>
          </p:cNvPr>
          <p:cNvSpPr txBox="1"/>
          <p:nvPr/>
        </p:nvSpPr>
        <p:spPr>
          <a:xfrm>
            <a:off x="954022" y="7269367"/>
            <a:ext cx="9311139" cy="424732"/>
          </a:xfrm>
          <a:prstGeom prst="rect">
            <a:avLst/>
          </a:prstGeom>
          <a:noFill/>
        </p:spPr>
        <p:txBody>
          <a:bodyPr wrap="none" rtlCol="0">
            <a:spAutoFit/>
          </a:bodyPr>
          <a:lstStyle/>
          <a:p>
            <a:r>
              <a:rPr lang="en-US" altLang="zh-TW" b="1" dirty="0">
                <a:solidFill>
                  <a:srgbClr val="FF9933"/>
                </a:solidFill>
                <a:latin typeface="Arial" panose="020B0604020202020204"/>
                <a:ea typeface="微軟正黑體" panose="020B0604030504040204" pitchFamily="34" charset="-120"/>
              </a:rPr>
              <a:t>New Open SQL &amp; Core Data Services in ABAP 7.4 SP05 support more</a:t>
            </a:r>
            <a:endParaRPr lang="zh-TW" altLang="en-US" b="1" dirty="0">
              <a:solidFill>
                <a:srgbClr val="FF9933"/>
              </a:solidFill>
              <a:latin typeface="Arial" panose="020B0604020202020204"/>
              <a:ea typeface="微軟正黑體" panose="020B0604030504040204" pitchFamily="34" charset="-120"/>
            </a:endParaRPr>
          </a:p>
        </p:txBody>
      </p:sp>
    </p:spTree>
    <p:extLst>
      <p:ext uri="{BB962C8B-B14F-4D97-AF65-F5344CB8AC3E}">
        <p14:creationId xmlns:p14="http://schemas.microsoft.com/office/powerpoint/2010/main" val="1703725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6DD85809-C9E9-E246-04F5-203A896A288F}"/>
              </a:ext>
            </a:extLst>
          </p:cNvPr>
          <p:cNvSpPr>
            <a:spLocks noGrp="1"/>
          </p:cNvSpPr>
          <p:nvPr>
            <p:ph type="body" sz="quarter" idx="11"/>
          </p:nvPr>
        </p:nvSpPr>
        <p:spPr/>
        <p:txBody>
          <a:bodyPr/>
          <a:lstStyle/>
          <a:p>
            <a:r>
              <a:rPr lang="en-US" altLang="zh-TW" dirty="0"/>
              <a:t>New Open SQL</a:t>
            </a:r>
            <a:endParaRPr lang="zh-TW" altLang="en-US" dirty="0"/>
          </a:p>
        </p:txBody>
      </p:sp>
      <p:sp>
        <p:nvSpPr>
          <p:cNvPr id="5" name="標題 4">
            <a:extLst>
              <a:ext uri="{FF2B5EF4-FFF2-40B4-BE49-F238E27FC236}">
                <a16:creationId xmlns:a16="http://schemas.microsoft.com/office/drawing/2014/main" id="{E1358816-64C9-477A-A014-9D7470412A1F}"/>
              </a:ext>
            </a:extLst>
          </p:cNvPr>
          <p:cNvSpPr>
            <a:spLocks noGrp="1"/>
          </p:cNvSpPr>
          <p:nvPr>
            <p:ph type="title"/>
          </p:nvPr>
        </p:nvSpPr>
        <p:spPr/>
        <p:txBody>
          <a:bodyPr/>
          <a:lstStyle/>
          <a:p>
            <a:r>
              <a:rPr lang="en-US" altLang="zh-TW" b="1" dirty="0"/>
              <a:t>Classical Open SQL and Its Limitation</a:t>
            </a:r>
            <a:endParaRPr lang="zh-TW" altLang="en-US" b="1" dirty="0"/>
          </a:p>
        </p:txBody>
      </p:sp>
      <p:sp>
        <p:nvSpPr>
          <p:cNvPr id="8" name="文字方塊 7">
            <a:extLst>
              <a:ext uri="{FF2B5EF4-FFF2-40B4-BE49-F238E27FC236}">
                <a16:creationId xmlns:a16="http://schemas.microsoft.com/office/drawing/2014/main" id="{8A3BF1E5-3D1A-3173-D58F-7B70AB824926}"/>
              </a:ext>
            </a:extLst>
          </p:cNvPr>
          <p:cNvSpPr txBox="1"/>
          <p:nvPr/>
        </p:nvSpPr>
        <p:spPr>
          <a:xfrm>
            <a:off x="601280" y="2148239"/>
            <a:ext cx="13365661" cy="830997"/>
          </a:xfrm>
          <a:prstGeom prst="rect">
            <a:avLst/>
          </a:prstGeom>
          <a:noFill/>
        </p:spPr>
        <p:txBody>
          <a:bodyPr wrap="square" rtlCol="0">
            <a:spAutoFit/>
          </a:bodyPr>
          <a:lstStyle/>
          <a:p>
            <a:r>
              <a:rPr lang="en-US" altLang="zh-TW" sz="2400" dirty="0">
                <a:solidFill>
                  <a:srgbClr val="000000"/>
                </a:solidFill>
                <a:latin typeface="Arial" panose="020B0604020202020204"/>
                <a:ea typeface="微軟正黑體" panose="020B0604030504040204" pitchFamily="34" charset="-120"/>
              </a:rPr>
              <a:t>Open SQL is the only DB </a:t>
            </a:r>
            <a:r>
              <a:rPr lang="en-US" altLang="zh-TW" sz="2400" b="1" dirty="0">
                <a:solidFill>
                  <a:srgbClr val="000000"/>
                </a:solidFill>
                <a:latin typeface="Arial" panose="020B0604020202020204"/>
                <a:ea typeface="微軟正黑體" panose="020B0604030504040204" pitchFamily="34" charset="-120"/>
              </a:rPr>
              <a:t>abstraction layer </a:t>
            </a:r>
            <a:r>
              <a:rPr lang="en-US" altLang="zh-TW" sz="2400" dirty="0">
                <a:solidFill>
                  <a:srgbClr val="000000"/>
                </a:solidFill>
                <a:latin typeface="Arial" panose="020B0604020202020204"/>
                <a:ea typeface="微軟正黑體" panose="020B0604030504040204" pitchFamily="34" charset="-120"/>
              </a:rPr>
              <a:t>that defines a </a:t>
            </a:r>
            <a:r>
              <a:rPr lang="en-US" altLang="zh-TW" sz="2400" b="1" dirty="0">
                <a:solidFill>
                  <a:srgbClr val="000000"/>
                </a:solidFill>
                <a:latin typeface="Arial" panose="020B0604020202020204"/>
                <a:ea typeface="微軟正黑體" panose="020B0604030504040204" pitchFamily="34" charset="-120"/>
              </a:rPr>
              <a:t>common semantic </a:t>
            </a:r>
            <a:r>
              <a:rPr lang="en-US" altLang="zh-TW" sz="2400" dirty="0">
                <a:solidFill>
                  <a:srgbClr val="000000"/>
                </a:solidFill>
                <a:latin typeface="Arial" panose="020B0604020202020204"/>
                <a:ea typeface="微軟正黑體" panose="020B0604030504040204" pitchFamily="34" charset="-120"/>
              </a:rPr>
              <a:t>for all </a:t>
            </a:r>
          </a:p>
          <a:p>
            <a:r>
              <a:rPr lang="en-US" altLang="zh-TW" sz="2400" dirty="0">
                <a:solidFill>
                  <a:srgbClr val="000000"/>
                </a:solidFill>
                <a:latin typeface="Arial" panose="020B0604020202020204"/>
                <a:ea typeface="微軟正黑體" panose="020B0604030504040204" pitchFamily="34" charset="-120"/>
              </a:rPr>
              <a:t>SAP supported databases</a:t>
            </a:r>
            <a:endParaRPr lang="zh-TW" altLang="en-US" sz="2400" dirty="0">
              <a:solidFill>
                <a:srgbClr val="000000"/>
              </a:solidFill>
              <a:latin typeface="Arial" panose="020B0604020202020204"/>
              <a:ea typeface="微軟正黑體" panose="020B0604030504040204" pitchFamily="34" charset="-120"/>
            </a:endParaRPr>
          </a:p>
        </p:txBody>
      </p:sp>
      <p:pic>
        <p:nvPicPr>
          <p:cNvPr id="4" name="Picture 3"/>
          <p:cNvPicPr>
            <a:picLocks noChangeAspect="1"/>
          </p:cNvPicPr>
          <p:nvPr/>
        </p:nvPicPr>
        <p:blipFill rotWithShape="1">
          <a:blip r:embed="rId3"/>
          <a:srcRect l="52975" t="30528" r="866" b="14905"/>
          <a:stretch/>
        </p:blipFill>
        <p:spPr>
          <a:xfrm>
            <a:off x="601280" y="5376769"/>
            <a:ext cx="2954461" cy="2444837"/>
          </a:xfrm>
          <a:prstGeom prst="rect">
            <a:avLst/>
          </a:prstGeom>
        </p:spPr>
      </p:pic>
      <p:sp>
        <p:nvSpPr>
          <p:cNvPr id="2" name="文字方塊 1">
            <a:extLst>
              <a:ext uri="{FF2B5EF4-FFF2-40B4-BE49-F238E27FC236}">
                <a16:creationId xmlns:a16="http://schemas.microsoft.com/office/drawing/2014/main" id="{6AC8F272-3896-A0B7-76DD-016FE42DDCD3}"/>
              </a:ext>
            </a:extLst>
          </p:cNvPr>
          <p:cNvSpPr txBox="1"/>
          <p:nvPr/>
        </p:nvSpPr>
        <p:spPr>
          <a:xfrm>
            <a:off x="601281" y="3111817"/>
            <a:ext cx="4383701" cy="2751522"/>
          </a:xfrm>
          <a:prstGeom prst="rect">
            <a:avLst/>
          </a:prstGeom>
          <a:noFill/>
        </p:spPr>
        <p:txBody>
          <a:bodyPr wrap="none" rtlCol="0">
            <a:spAutoFit/>
          </a:bodyPr>
          <a:lstStyle/>
          <a:p>
            <a:r>
              <a:rPr lang="en-US" altLang="zh-TW" b="1" dirty="0">
                <a:solidFill>
                  <a:srgbClr val="1E3AF8"/>
                </a:solidFill>
                <a:latin typeface="Arial" panose="020B0604020202020204"/>
                <a:ea typeface="微軟正黑體" panose="020B0604030504040204" pitchFamily="34" charset="-120"/>
              </a:rPr>
              <a:t>Limitations in ABAP &lt; 7.4 SP05:</a:t>
            </a:r>
            <a:endParaRPr lang="en-US" altLang="zh-TW" dirty="0">
              <a:solidFill>
                <a:srgbClr val="1E3AF8"/>
              </a:solidFill>
              <a:latin typeface="Arial" panose="020B0604020202020204"/>
              <a:ea typeface="微軟正黑體" panose="020B0604030504040204" pitchFamily="34" charset="-120"/>
            </a:endParaRPr>
          </a:p>
          <a:p>
            <a:pPr>
              <a:buFont typeface="Arial" panose="020B0604020202020204" pitchFamily="34" charset="0"/>
              <a:buChar char="•"/>
            </a:pPr>
            <a:r>
              <a:rPr lang="en-US" altLang="zh-TW" dirty="0">
                <a:solidFill>
                  <a:srgbClr val="000000"/>
                </a:solidFill>
                <a:latin typeface="Arial" panose="020B0604020202020204"/>
                <a:ea typeface="微軟正黑體" panose="020B0604030504040204" pitchFamily="34" charset="-120"/>
              </a:rPr>
              <a:t> No expressions</a:t>
            </a:r>
          </a:p>
          <a:p>
            <a:pPr>
              <a:buFont typeface="Arial" panose="020B0604020202020204" pitchFamily="34" charset="0"/>
              <a:buChar char="•"/>
            </a:pPr>
            <a:r>
              <a:rPr lang="en-US" altLang="zh-TW" dirty="0">
                <a:solidFill>
                  <a:srgbClr val="000000"/>
                </a:solidFill>
                <a:latin typeface="Arial" panose="020B0604020202020204"/>
                <a:ea typeface="微軟正黑體" panose="020B0604030504040204" pitchFamily="34" charset="-120"/>
              </a:rPr>
              <a:t> Limited JOIN types</a:t>
            </a:r>
          </a:p>
          <a:p>
            <a:pPr>
              <a:buFont typeface="Arial" panose="020B0604020202020204" pitchFamily="34" charset="0"/>
              <a:buChar char="•"/>
            </a:pPr>
            <a:r>
              <a:rPr lang="en-US" altLang="zh-TW" dirty="0">
                <a:solidFill>
                  <a:srgbClr val="000000"/>
                </a:solidFill>
                <a:latin typeface="Arial" panose="020B0604020202020204"/>
                <a:ea typeface="微軟正黑體" panose="020B0604030504040204" pitchFamily="34" charset="-120"/>
              </a:rPr>
              <a:t> No UNION and UNION ALL</a:t>
            </a:r>
          </a:p>
          <a:p>
            <a:pPr>
              <a:buFont typeface="Arial" panose="020B0604020202020204" pitchFamily="34" charset="0"/>
              <a:buChar char="•"/>
            </a:pPr>
            <a:r>
              <a:rPr lang="en-US" altLang="zh-TW" dirty="0">
                <a:solidFill>
                  <a:srgbClr val="000000"/>
                </a:solidFill>
                <a:latin typeface="Arial" panose="020B0604020202020204"/>
                <a:ea typeface="微軟正黑體" panose="020B0604030504040204" pitchFamily="34" charset="-120"/>
              </a:rPr>
              <a:t> Additional restrictions</a:t>
            </a:r>
          </a:p>
          <a:p>
            <a:endParaRPr lang="en-US" altLang="zh-TW" b="1" dirty="0">
              <a:solidFill>
                <a:srgbClr val="000000"/>
              </a:solidFill>
              <a:latin typeface="Arial" panose="020B0604020202020204"/>
              <a:ea typeface="微軟正黑體" panose="020B0604030504040204" pitchFamily="34" charset="-120"/>
            </a:endParaRPr>
          </a:p>
          <a:p>
            <a:r>
              <a:rPr lang="en-US" altLang="zh-TW" b="1" dirty="0">
                <a:solidFill>
                  <a:srgbClr val="1E3AF8"/>
                </a:solidFill>
                <a:latin typeface="Arial" panose="020B0604020202020204"/>
                <a:ea typeface="微軟正黑體" panose="020B0604030504040204" pitchFamily="34" charset="-120"/>
              </a:rPr>
              <a:t>Minimize the limitations:</a:t>
            </a:r>
          </a:p>
          <a:p>
            <a:pPr>
              <a:buFont typeface="Arial" panose="020B0604020202020204" pitchFamily="34" charset="0"/>
              <a:buChar char="•"/>
            </a:pPr>
            <a:endParaRPr lang="en-US" altLang="zh-TW" dirty="0">
              <a:solidFill>
                <a:srgbClr val="000000"/>
              </a:solidFill>
              <a:latin typeface="Arial" panose="020B0604020202020204"/>
              <a:ea typeface="微軟正黑體" panose="020B0604030504040204" pitchFamily="34" charset="-120"/>
            </a:endParaRPr>
          </a:p>
        </p:txBody>
      </p:sp>
      <p:sp>
        <p:nvSpPr>
          <p:cNvPr id="3" name="文字方塊 2">
            <a:extLst>
              <a:ext uri="{FF2B5EF4-FFF2-40B4-BE49-F238E27FC236}">
                <a16:creationId xmlns:a16="http://schemas.microsoft.com/office/drawing/2014/main" id="{10940D3B-2D8D-1FAC-EAEC-5A3EF645A3CC}"/>
              </a:ext>
            </a:extLst>
          </p:cNvPr>
          <p:cNvSpPr txBox="1"/>
          <p:nvPr/>
        </p:nvSpPr>
        <p:spPr>
          <a:xfrm>
            <a:off x="8324727" y="4861432"/>
            <a:ext cx="5518969" cy="1421928"/>
          </a:xfrm>
          <a:prstGeom prst="rect">
            <a:avLst/>
          </a:prstGeom>
          <a:noFill/>
        </p:spPr>
        <p:txBody>
          <a:bodyPr wrap="square" rtlCol="0">
            <a:spAutoFit/>
          </a:bodyPr>
          <a:lstStyle/>
          <a:p>
            <a:r>
              <a:rPr lang="en-US" altLang="zh-TW" b="1" dirty="0">
                <a:solidFill>
                  <a:srgbClr val="EABD4E"/>
                </a:solidFill>
                <a:latin typeface="Arial" panose="020B0604020202020204"/>
                <a:ea typeface="微軟正黑體" panose="020B0604030504040204" pitchFamily="34" charset="-120"/>
              </a:rPr>
              <a:t>Support more standard SQL features in Open SQL – for SAP HANA and other database platforms</a:t>
            </a:r>
            <a:endParaRPr lang="en-US" altLang="zh-TW" dirty="0">
              <a:solidFill>
                <a:srgbClr val="EABD4E"/>
              </a:solidFill>
              <a:latin typeface="Arial" panose="020B0604020202020204"/>
              <a:ea typeface="微軟正黑體" panose="020B0604030504040204" pitchFamily="34" charset="-120"/>
            </a:endParaRPr>
          </a:p>
          <a:p>
            <a:endParaRPr lang="zh-TW" altLang="en-US" dirty="0">
              <a:solidFill>
                <a:srgbClr val="EABD4E"/>
              </a:solidFill>
              <a:latin typeface="Arial" panose="020B0604020202020204"/>
              <a:ea typeface="微軟正黑體" panose="020B0604030504040204" pitchFamily="34" charset="-120"/>
            </a:endParaRPr>
          </a:p>
        </p:txBody>
      </p:sp>
      <p:pic>
        <p:nvPicPr>
          <p:cNvPr id="12" name="圖片 11" descr="一張含有 心臟, 圖形, 美工圖案, 卡通 的圖片&#10;&#10;自動產生的描述">
            <a:extLst>
              <a:ext uri="{FF2B5EF4-FFF2-40B4-BE49-F238E27FC236}">
                <a16:creationId xmlns:a16="http://schemas.microsoft.com/office/drawing/2014/main" id="{30C80264-3BEB-65C3-1AEF-D764FF858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897" y="3888260"/>
            <a:ext cx="2977019" cy="2977019"/>
          </a:xfrm>
          <a:prstGeom prst="rect">
            <a:avLst/>
          </a:prstGeom>
        </p:spPr>
      </p:pic>
      <p:cxnSp>
        <p:nvCxnSpPr>
          <p:cNvPr id="14" name="直線接點 13">
            <a:extLst>
              <a:ext uri="{FF2B5EF4-FFF2-40B4-BE49-F238E27FC236}">
                <a16:creationId xmlns:a16="http://schemas.microsoft.com/office/drawing/2014/main" id="{C4860DF8-BAC3-132A-9C97-6E057A8E326F}"/>
              </a:ext>
            </a:extLst>
          </p:cNvPr>
          <p:cNvCxnSpPr>
            <a:cxnSpLocks/>
          </p:cNvCxnSpPr>
          <p:nvPr/>
        </p:nvCxnSpPr>
        <p:spPr bwMode="auto">
          <a:xfrm>
            <a:off x="5331284" y="3173780"/>
            <a:ext cx="0" cy="4620048"/>
          </a:xfrm>
          <a:prstGeom prst="line">
            <a:avLst/>
          </a:prstGeom>
          <a:noFill/>
          <a:ln>
            <a:solidFill>
              <a:srgbClr val="FFC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75273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83</a:t>
            </a:fld>
            <a:endParaRPr lang="en-US" altLang="en-US">
              <a:solidFill>
                <a:srgbClr val="000000"/>
              </a:solidFill>
              <a:latin typeface="Arial"/>
            </a:endParaRPr>
          </a:p>
        </p:txBody>
      </p:sp>
      <p:sp>
        <p:nvSpPr>
          <p:cNvPr id="7" name="Rectangle 2">
            <a:extLst>
              <a:ext uri="{FF2B5EF4-FFF2-40B4-BE49-F238E27FC236}">
                <a16:creationId xmlns:a16="http://schemas.microsoft.com/office/drawing/2014/main" id="{4DDDB426-D287-FCBC-773D-7234AE3609C0}"/>
              </a:ext>
            </a:extLst>
          </p:cNvPr>
          <p:cNvSpPr txBox="1">
            <a:spLocks noChangeArrowheads="1"/>
          </p:cNvSpPr>
          <p:nvPr/>
        </p:nvSpPr>
        <p:spPr bwMode="auto">
          <a:xfrm>
            <a:off x="394263" y="163830"/>
            <a:ext cx="10422254" cy="55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18" tIns="54859" rIns="109718" bIns="54859"/>
          <a:lstStyle>
            <a:defPPr>
              <a:defRPr lang="en-US"/>
            </a:defPPr>
            <a:lvl1pPr>
              <a:lnSpc>
                <a:spcPct val="90000"/>
              </a:lnSpc>
              <a:spcBef>
                <a:spcPct val="0"/>
              </a:spcBef>
              <a:buClrTx/>
              <a:buFontTx/>
              <a:buNone/>
              <a:defRPr sz="2000" b="1">
                <a:solidFill>
                  <a:schemeClr val="accent5">
                    <a:lumMod val="25000"/>
                  </a:schemeClr>
                </a:solidFill>
                <a:latin typeface="Arial" panose="020B0604020202020204" pitchFamily="34" charset="0"/>
                <a:ea typeface="宋体" panose="02010600030101010101" pitchFamily="2" charset="-122"/>
              </a:defRPr>
            </a:lvl1pPr>
            <a:lvl2pPr marL="509588" indent="-163513">
              <a:buClr>
                <a:schemeClr val="tx1"/>
              </a:buClr>
              <a:buFont typeface="Arial" panose="020B0604020202020204" pitchFamily="34" charset="0"/>
              <a:buChar char="–"/>
              <a:defRPr sz="1600">
                <a:latin typeface="Arial" panose="020B0604020202020204" pitchFamily="34" charset="0"/>
                <a:ea typeface="MS PGothic" panose="020B0600070205080204" pitchFamily="34" charset="-128"/>
              </a:defRPr>
            </a:lvl2pPr>
            <a:lvl3pPr marL="855663" indent="-173038">
              <a:buClr>
                <a:schemeClr val="tx1"/>
              </a:buClr>
              <a:buChar char="•"/>
              <a:defRPr sz="1600">
                <a:latin typeface="Arial" panose="020B0604020202020204" pitchFamily="34" charset="0"/>
                <a:ea typeface="MS PGothic" panose="020B0600070205080204" pitchFamily="34" charset="-128"/>
              </a:defRPr>
            </a:lvl3pPr>
            <a:lvl4pPr marL="1203325" indent="-173038">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1539875" indent="-163513">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r>
              <a:rPr lang="en-US" altLang="zh-CN" sz="2400" dirty="0">
                <a:solidFill>
                  <a:srgbClr val="BEC4FD">
                    <a:lumMod val="25000"/>
                  </a:srgbClr>
                </a:solidFill>
              </a:rPr>
              <a:t>New Open SQL</a:t>
            </a:r>
          </a:p>
        </p:txBody>
      </p:sp>
      <p:sp>
        <p:nvSpPr>
          <p:cNvPr id="8" name="文字方塊 7">
            <a:extLst>
              <a:ext uri="{FF2B5EF4-FFF2-40B4-BE49-F238E27FC236}">
                <a16:creationId xmlns:a16="http://schemas.microsoft.com/office/drawing/2014/main" id="{D7FD6E8C-9AD6-1204-568B-B85683E85F1F}"/>
              </a:ext>
            </a:extLst>
          </p:cNvPr>
          <p:cNvSpPr txBox="1"/>
          <p:nvPr/>
        </p:nvSpPr>
        <p:spPr>
          <a:xfrm>
            <a:off x="541264" y="1385854"/>
            <a:ext cx="6420368" cy="5853910"/>
          </a:xfrm>
          <a:prstGeom prst="rect">
            <a:avLst/>
          </a:prstGeom>
          <a:noFill/>
        </p:spPr>
        <p:txBody>
          <a:bodyPr wrap="square" rtlCol="0">
            <a:spAutoFit/>
          </a:bodyPr>
          <a:lstStyle/>
          <a:p>
            <a:r>
              <a:rPr lang="en-US" altLang="zh-TW" sz="2880" b="1" dirty="0">
                <a:solidFill>
                  <a:srgbClr val="1E3AF8"/>
                </a:solidFill>
                <a:latin typeface="Arial"/>
              </a:rPr>
              <a:t>New Open SQL syntax:</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ABAP variables escaped with “</a:t>
            </a:r>
            <a:r>
              <a:rPr lang="en-US" altLang="zh-TW" sz="2880" dirty="0">
                <a:solidFill>
                  <a:schemeClr val="accent5">
                    <a:lumMod val="50000"/>
                  </a:schemeClr>
                </a:solidFill>
                <a:latin typeface="Arial"/>
              </a:rPr>
              <a:t>@</a:t>
            </a:r>
            <a:r>
              <a:rPr lang="en-US" altLang="zh-TW" sz="2880" dirty="0">
                <a:solidFill>
                  <a:srgbClr val="000000"/>
                </a:solidFill>
                <a:latin typeface="Arial"/>
              </a:rPr>
              <a:t>”</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Comma-separated column list</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Arithmetic expressions using +, -, *, /, </a:t>
            </a:r>
            <a:br>
              <a:rPr lang="en-US" altLang="zh-TW" sz="2880" dirty="0">
                <a:solidFill>
                  <a:srgbClr val="000000"/>
                </a:solidFill>
                <a:latin typeface="Arial"/>
              </a:rPr>
            </a:br>
            <a:r>
              <a:rPr lang="zh-TW" altLang="en-US" sz="2880" dirty="0">
                <a:solidFill>
                  <a:srgbClr val="000000"/>
                </a:solidFill>
                <a:latin typeface="Arial"/>
              </a:rPr>
              <a:t>  </a:t>
            </a:r>
            <a:r>
              <a:rPr lang="en-US" altLang="zh-TW" sz="2880" dirty="0">
                <a:solidFill>
                  <a:srgbClr val="000000"/>
                </a:solidFill>
                <a:latin typeface="Arial"/>
              </a:rPr>
              <a:t>DIV, MOD, ABS, FLOOR, CEIL</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Common semantics</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String concatenation</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SQL CASE, COALESCE</a:t>
            </a:r>
          </a:p>
          <a:p>
            <a:pPr>
              <a:buFont typeface="Arial" panose="020B0604020202020204" pitchFamily="34" charset="0"/>
              <a:buChar char="•"/>
            </a:pPr>
            <a:endParaRPr lang="en-US" altLang="zh-TW" sz="2880" dirty="0">
              <a:solidFill>
                <a:srgbClr val="000000"/>
              </a:solidFill>
              <a:latin typeface="Arial"/>
            </a:endParaRPr>
          </a:p>
          <a:p>
            <a:r>
              <a:rPr lang="en-US" altLang="zh-TW" sz="2880" b="1" dirty="0">
                <a:solidFill>
                  <a:srgbClr val="FFC000"/>
                </a:solidFill>
                <a:latin typeface="Arial"/>
              </a:rPr>
              <a:t>Implication:</a:t>
            </a:r>
            <a:endParaRPr lang="en-US" altLang="zh-TW" sz="2880" dirty="0">
              <a:solidFill>
                <a:srgbClr val="FFC000"/>
              </a:solidFill>
              <a:latin typeface="Arial"/>
            </a:endParaRPr>
          </a:p>
          <a:p>
            <a:pPr>
              <a:buFont typeface="Arial" panose="020B0604020202020204" pitchFamily="34" charset="0"/>
              <a:buChar char="•"/>
            </a:pPr>
            <a:r>
              <a:rPr lang="zh-TW" altLang="en-US" sz="2880" dirty="0">
                <a:solidFill>
                  <a:srgbClr val="000000"/>
                </a:solidFill>
                <a:latin typeface="Arial"/>
              </a:rPr>
              <a:t> </a:t>
            </a:r>
            <a:r>
              <a:rPr lang="en-US" altLang="zh-TW" sz="2880" b="1" dirty="0">
                <a:solidFill>
                  <a:srgbClr val="000000"/>
                </a:solidFill>
                <a:latin typeface="Arial"/>
              </a:rPr>
              <a:t>Strict mode</a:t>
            </a:r>
            <a:r>
              <a:rPr lang="en-US" altLang="zh-TW" sz="2880" dirty="0">
                <a:solidFill>
                  <a:srgbClr val="000000"/>
                </a:solidFill>
                <a:latin typeface="Arial"/>
              </a:rPr>
              <a:t>: </a:t>
            </a:r>
            <a:br>
              <a:rPr lang="en-US" altLang="zh-TW" sz="2880" dirty="0">
                <a:solidFill>
                  <a:srgbClr val="000000"/>
                </a:solidFill>
                <a:latin typeface="Arial"/>
              </a:rPr>
            </a:br>
            <a:r>
              <a:rPr lang="zh-TW" altLang="en-US" sz="2880" dirty="0">
                <a:solidFill>
                  <a:srgbClr val="000000"/>
                </a:solidFill>
                <a:latin typeface="Arial"/>
              </a:rPr>
              <a:t>  </a:t>
            </a:r>
            <a:r>
              <a:rPr lang="en-US" altLang="zh-TW" sz="2880" dirty="0">
                <a:solidFill>
                  <a:srgbClr val="000000"/>
                </a:solidFill>
                <a:latin typeface="Arial"/>
              </a:rPr>
              <a:t>Nearly all former warnings transform </a:t>
            </a:r>
            <a:br>
              <a:rPr lang="en-US" altLang="zh-TW" sz="2880" dirty="0">
                <a:solidFill>
                  <a:srgbClr val="000000"/>
                </a:solidFill>
                <a:latin typeface="Arial"/>
              </a:rPr>
            </a:br>
            <a:r>
              <a:rPr lang="zh-TW" altLang="en-US" sz="2880" dirty="0">
                <a:solidFill>
                  <a:srgbClr val="000000"/>
                </a:solidFill>
                <a:latin typeface="Arial"/>
              </a:rPr>
              <a:t>  </a:t>
            </a:r>
            <a:r>
              <a:rPr lang="en-US" altLang="zh-TW" sz="2880" dirty="0">
                <a:solidFill>
                  <a:srgbClr val="000000"/>
                </a:solidFill>
                <a:latin typeface="Arial"/>
              </a:rPr>
              <a:t>into syntax errors.</a:t>
            </a:r>
          </a:p>
        </p:txBody>
      </p:sp>
      <p:sp>
        <p:nvSpPr>
          <p:cNvPr id="9" name="文字方塊 8">
            <a:extLst>
              <a:ext uri="{FF2B5EF4-FFF2-40B4-BE49-F238E27FC236}">
                <a16:creationId xmlns:a16="http://schemas.microsoft.com/office/drawing/2014/main" id="{C0174311-DBD7-2A2B-39FD-FD4FCBC47840}"/>
              </a:ext>
            </a:extLst>
          </p:cNvPr>
          <p:cNvSpPr txBox="1"/>
          <p:nvPr/>
        </p:nvSpPr>
        <p:spPr>
          <a:xfrm>
            <a:off x="7468880" y="1385853"/>
            <a:ext cx="6620256" cy="1421928"/>
          </a:xfrm>
          <a:prstGeom prst="rect">
            <a:avLst/>
          </a:prstGeom>
          <a:solidFill>
            <a:schemeClr val="bg1">
              <a:lumMod val="95000"/>
            </a:schemeClr>
          </a:solidFill>
        </p:spPr>
        <p:txBody>
          <a:bodyPr wrap="square" rtlCol="0">
            <a:spAutoFit/>
          </a:bodyPr>
          <a:lstStyle/>
          <a:p>
            <a:r>
              <a:rPr lang="en-US" altLang="zh-TW" dirty="0">
                <a:solidFill>
                  <a:srgbClr val="1E3AF8"/>
                </a:solidFill>
                <a:latin typeface="Calibri" panose="020F0502020204030204" pitchFamily="34" charset="0"/>
                <a:ea typeface="Calibri" panose="020F0502020204030204" pitchFamily="34" charset="0"/>
                <a:cs typeface="Calibri" panose="020F0502020204030204" pitchFamily="34" charset="0"/>
              </a:rPr>
              <a:t>SELECT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carrid</a:t>
            </a:r>
            <a:r>
              <a:rPr lang="en-US" altLang="zh-TW"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connid</a:t>
            </a:r>
            <a:r>
              <a:rPr lang="en-US" altLang="zh-TW"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fldate</a:t>
            </a:r>
            <a:r>
              <a:rPr lang="en-US" altLang="zh-TW"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bookid</a:t>
            </a:r>
            <a:r>
              <a:rPr lang="en-US" altLang="zh-TW"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customid</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r>
              <a:rPr lang="zh-TW" altLang="en-US" dirty="0">
                <a:solidFill>
                  <a:srgbClr val="1E3AF8"/>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1E3AF8"/>
                </a:solidFill>
                <a:latin typeface="Calibri" panose="020F0502020204030204" pitchFamily="34" charset="0"/>
                <a:ea typeface="Calibri" panose="020F0502020204030204" pitchFamily="34" charset="0"/>
                <a:cs typeface="Calibri" panose="020F0502020204030204" pitchFamily="34" charset="0"/>
              </a:rPr>
              <a:t>FROM</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sbook</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r>
              <a:rPr lang="zh-TW" altLang="en-US" dirty="0">
                <a:solidFill>
                  <a:srgbClr val="1E3AF8"/>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1E3AF8"/>
                </a:solidFill>
                <a:latin typeface="Calibri" panose="020F0502020204030204" pitchFamily="34" charset="0"/>
                <a:ea typeface="Calibri" panose="020F0502020204030204" pitchFamily="34" charset="0"/>
                <a:cs typeface="Calibri" panose="020F0502020204030204" pitchFamily="34" charset="0"/>
              </a:rPr>
              <a:t>INTO TABLE </a:t>
            </a:r>
            <a:r>
              <a:rPr lang="en-US" altLang="zh-TW" b="1" dirty="0">
                <a:solidFill>
                  <a:srgbClr val="7889FB">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lt_bookings </a:t>
            </a:r>
          </a:p>
          <a:p>
            <a:r>
              <a:rPr lang="en-US" altLang="zh-TW" dirty="0">
                <a:solidFill>
                  <a:srgbClr val="1E3AF8"/>
                </a:solidFill>
                <a:latin typeface="Calibri" panose="020F0502020204030204" pitchFamily="34" charset="0"/>
                <a:ea typeface="Calibri" panose="020F0502020204030204" pitchFamily="34" charset="0"/>
                <a:cs typeface="Calibri" panose="020F0502020204030204" pitchFamily="34" charset="0"/>
              </a:rPr>
              <a:t>WHERE</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customid</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 </a:t>
            </a:r>
            <a:r>
              <a:rPr lang="en-US" altLang="zh-TW" b="1" dirty="0">
                <a:solidFill>
                  <a:srgbClr val="7889FB">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lv_customer.</a:t>
            </a:r>
            <a:endParaRPr lang="zh-TW" altLang="en-US" dirty="0">
              <a:solidFill>
                <a:srgbClr val="000000"/>
              </a:solidFill>
              <a:latin typeface="Calibri" panose="020F0502020204030204" pitchFamily="34" charset="0"/>
              <a:cs typeface="Calibri" panose="020F0502020204030204" pitchFamily="34" charset="0"/>
            </a:endParaRPr>
          </a:p>
        </p:txBody>
      </p:sp>
      <p:sp>
        <p:nvSpPr>
          <p:cNvPr id="10" name="文字方塊 9">
            <a:extLst>
              <a:ext uri="{FF2B5EF4-FFF2-40B4-BE49-F238E27FC236}">
                <a16:creationId xmlns:a16="http://schemas.microsoft.com/office/drawing/2014/main" id="{BDFF6758-0865-C685-0077-7BCDFF4EC8E3}"/>
              </a:ext>
            </a:extLst>
          </p:cNvPr>
          <p:cNvSpPr txBox="1"/>
          <p:nvPr/>
        </p:nvSpPr>
        <p:spPr>
          <a:xfrm>
            <a:off x="7468880" y="3077533"/>
            <a:ext cx="6620256" cy="4081117"/>
          </a:xfrm>
          <a:prstGeom prst="rect">
            <a:avLst/>
          </a:prstGeom>
          <a:solidFill>
            <a:schemeClr val="bg1">
              <a:lumMod val="95000"/>
            </a:schemeClr>
          </a:solidFill>
        </p:spPr>
        <p:txBody>
          <a:bodyPr wrap="square" rtlCol="0">
            <a:spAutoFit/>
          </a:bodyPr>
          <a:lstStyle>
            <a:defPPr>
              <a:defRPr lang="en-US"/>
            </a:defPPr>
            <a:lvl1pPr>
              <a:defRPr>
                <a:solidFill>
                  <a:srgbClr val="1E3AF8"/>
                </a:solidFill>
                <a:latin typeface="Calibri" panose="020F0502020204030204" pitchFamily="34" charset="0"/>
                <a:ea typeface="Calibri" panose="020F0502020204030204" pitchFamily="34" charset="0"/>
                <a:cs typeface="Calibri" panose="020F0502020204030204" pitchFamily="34" charset="0"/>
              </a:defRPr>
            </a:lvl1pPr>
          </a:lstStyle>
          <a:p>
            <a:r>
              <a:rPr lang="en-US" altLang="zh-TW" dirty="0"/>
              <a:t>SELECT</a:t>
            </a:r>
            <a:r>
              <a:rPr lang="en-US" altLang="zh-TW" dirty="0">
                <a:solidFill>
                  <a:srgbClr val="000000"/>
                </a:solidFill>
              </a:rPr>
              <a:t> </a:t>
            </a:r>
            <a:r>
              <a:rPr lang="en-US" altLang="zh-TW" dirty="0" err="1">
                <a:solidFill>
                  <a:srgbClr val="000000"/>
                </a:solidFill>
              </a:rPr>
              <a:t>carrid</a:t>
            </a:r>
            <a:r>
              <a:rPr lang="en-US" altLang="zh-TW" dirty="0">
                <a:solidFill>
                  <a:srgbClr val="BEC4FD">
                    <a:lumMod val="25000"/>
                  </a:srgbClr>
                </a:solidFill>
              </a:rPr>
              <a:t>,</a:t>
            </a:r>
            <a:r>
              <a:rPr lang="en-US" altLang="zh-TW" dirty="0">
                <a:solidFill>
                  <a:srgbClr val="000000"/>
                </a:solidFill>
              </a:rPr>
              <a:t> </a:t>
            </a:r>
            <a:r>
              <a:rPr lang="en-US" altLang="zh-TW" dirty="0" err="1">
                <a:solidFill>
                  <a:srgbClr val="000000"/>
                </a:solidFill>
              </a:rPr>
              <a:t>connid</a:t>
            </a:r>
            <a:r>
              <a:rPr lang="en-US" altLang="zh-TW" dirty="0">
                <a:solidFill>
                  <a:srgbClr val="BEC4FD">
                    <a:lumMod val="25000"/>
                  </a:srgbClr>
                </a:solidFill>
              </a:rPr>
              <a:t>,</a:t>
            </a:r>
            <a:r>
              <a:rPr lang="en-US" altLang="zh-TW" dirty="0">
                <a:solidFill>
                  <a:srgbClr val="000000"/>
                </a:solidFill>
              </a:rPr>
              <a:t> </a:t>
            </a:r>
            <a:r>
              <a:rPr lang="en-US" altLang="zh-TW" dirty="0" err="1">
                <a:solidFill>
                  <a:srgbClr val="000000"/>
                </a:solidFill>
              </a:rPr>
              <a:t>fldate</a:t>
            </a:r>
            <a:r>
              <a:rPr lang="en-US" altLang="zh-TW" dirty="0">
                <a:solidFill>
                  <a:srgbClr val="BEC4FD">
                    <a:lumMod val="25000"/>
                  </a:srgbClr>
                </a:solidFill>
              </a:rPr>
              <a:t>,</a:t>
            </a:r>
            <a:r>
              <a:rPr lang="en-US" altLang="zh-TW" dirty="0">
                <a:solidFill>
                  <a:srgbClr val="000000"/>
                </a:solidFill>
              </a:rPr>
              <a:t> </a:t>
            </a:r>
            <a:r>
              <a:rPr lang="en-US" altLang="zh-TW" dirty="0" err="1">
                <a:solidFill>
                  <a:srgbClr val="000000"/>
                </a:solidFill>
              </a:rPr>
              <a:t>bookid</a:t>
            </a:r>
            <a:r>
              <a:rPr lang="en-US" altLang="zh-TW" dirty="0">
                <a:solidFill>
                  <a:srgbClr val="BEC4FD">
                    <a:lumMod val="25000"/>
                  </a:srgbClr>
                </a:solidFill>
              </a:rPr>
              <a:t>,</a:t>
            </a:r>
            <a:r>
              <a:rPr lang="en-US" altLang="zh-TW" dirty="0">
                <a:solidFill>
                  <a:srgbClr val="000000"/>
                </a:solidFill>
              </a:rPr>
              <a:t> </a:t>
            </a:r>
            <a:r>
              <a:rPr lang="en-US" altLang="zh-TW" dirty="0" err="1">
                <a:solidFill>
                  <a:srgbClr val="000000"/>
                </a:solidFill>
              </a:rPr>
              <a:t>customid</a:t>
            </a:r>
            <a:r>
              <a:rPr lang="en-US" altLang="zh-TW" dirty="0">
                <a:solidFill>
                  <a:srgbClr val="BEC4FD">
                    <a:lumMod val="25000"/>
                  </a:srgbClr>
                </a:solidFill>
              </a:rPr>
              <a:t>,</a:t>
            </a:r>
            <a:r>
              <a:rPr lang="en-US" altLang="zh-TW" dirty="0">
                <a:solidFill>
                  <a:srgbClr val="000000"/>
                </a:solidFill>
              </a:rPr>
              <a:t> </a:t>
            </a:r>
            <a:r>
              <a:rPr lang="zh-TW" altLang="en-US" dirty="0">
                <a:solidFill>
                  <a:srgbClr val="000000"/>
                </a:solidFill>
              </a:rPr>
              <a:t>  </a:t>
            </a:r>
            <a:br>
              <a:rPr lang="en-US" altLang="zh-TW" dirty="0">
                <a:solidFill>
                  <a:srgbClr val="000000"/>
                </a:solidFill>
              </a:rPr>
            </a:br>
            <a:r>
              <a:rPr lang="zh-TW" altLang="en-US" dirty="0">
                <a:solidFill>
                  <a:srgbClr val="000000"/>
                </a:solidFill>
              </a:rPr>
              <a:t>    </a:t>
            </a:r>
            <a:r>
              <a:rPr lang="en-US" altLang="zh-TW" b="1" dirty="0">
                <a:solidFill>
                  <a:srgbClr val="111DEF"/>
                </a:solidFill>
              </a:rPr>
              <a:t>CASE</a:t>
            </a:r>
            <a:r>
              <a:rPr lang="en-US" altLang="zh-TW" dirty="0">
                <a:solidFill>
                  <a:srgbClr val="000000"/>
                </a:solidFill>
              </a:rPr>
              <a:t> smoker </a:t>
            </a:r>
            <a:br>
              <a:rPr lang="en-US" altLang="zh-TW" dirty="0">
                <a:solidFill>
                  <a:srgbClr val="000000"/>
                </a:solidFill>
              </a:rPr>
            </a:br>
            <a:r>
              <a:rPr lang="zh-TW" altLang="en-US" dirty="0">
                <a:solidFill>
                  <a:srgbClr val="000000"/>
                </a:solidFill>
              </a:rPr>
              <a:t>    </a:t>
            </a:r>
            <a:r>
              <a:rPr lang="en-US" altLang="zh-TW" b="1" dirty="0">
                <a:solidFill>
                  <a:srgbClr val="111DEF"/>
                </a:solidFill>
              </a:rPr>
              <a:t>WHEN</a:t>
            </a:r>
            <a:r>
              <a:rPr lang="en-US" altLang="zh-TW" dirty="0">
                <a:solidFill>
                  <a:srgbClr val="000000"/>
                </a:solidFill>
              </a:rPr>
              <a:t> </a:t>
            </a:r>
            <a:r>
              <a:rPr lang="en-US" altLang="zh-TW" b="1" dirty="0">
                <a:solidFill>
                  <a:srgbClr val="00B050"/>
                </a:solidFill>
              </a:rPr>
              <a:t>'X' </a:t>
            </a:r>
            <a:r>
              <a:rPr lang="en-US" altLang="zh-TW" b="1" dirty="0">
                <a:solidFill>
                  <a:srgbClr val="111DEF"/>
                </a:solidFill>
              </a:rPr>
              <a:t>THEN</a:t>
            </a:r>
            <a:r>
              <a:rPr lang="en-US" altLang="zh-TW" dirty="0">
                <a:solidFill>
                  <a:srgbClr val="000000"/>
                </a:solidFill>
              </a:rPr>
              <a:t> </a:t>
            </a:r>
            <a:br>
              <a:rPr lang="en-US" altLang="zh-TW" dirty="0">
                <a:solidFill>
                  <a:srgbClr val="000000"/>
                </a:solidFill>
              </a:rPr>
            </a:br>
            <a:r>
              <a:rPr lang="zh-TW" altLang="en-US" dirty="0">
                <a:solidFill>
                  <a:srgbClr val="000000"/>
                </a:solidFill>
              </a:rPr>
              <a:t>         </a:t>
            </a:r>
            <a:r>
              <a:rPr lang="en-US" altLang="zh-TW" b="1" dirty="0">
                <a:solidFill>
                  <a:srgbClr val="111DEF"/>
                </a:solidFill>
              </a:rPr>
              <a:t>FLOOR(</a:t>
            </a:r>
            <a:r>
              <a:rPr lang="en-US" altLang="zh-TW" dirty="0">
                <a:solidFill>
                  <a:srgbClr val="000000"/>
                </a:solidFill>
              </a:rPr>
              <a:t> </a:t>
            </a:r>
            <a:r>
              <a:rPr lang="en-US" altLang="zh-TW" dirty="0" err="1">
                <a:solidFill>
                  <a:srgbClr val="000000"/>
                </a:solidFill>
              </a:rPr>
              <a:t>loccuram</a:t>
            </a:r>
            <a:r>
              <a:rPr lang="en-US" altLang="zh-TW" dirty="0">
                <a:solidFill>
                  <a:srgbClr val="000000"/>
                </a:solidFill>
              </a:rPr>
              <a:t> </a:t>
            </a:r>
            <a:r>
              <a:rPr lang="en-US" altLang="zh-TW" b="1" dirty="0">
                <a:solidFill>
                  <a:srgbClr val="111DEF"/>
                </a:solidFill>
              </a:rPr>
              <a:t>* @</a:t>
            </a:r>
            <a:r>
              <a:rPr lang="en-US" altLang="zh-TW" dirty="0">
                <a:solidFill>
                  <a:srgbClr val="000000"/>
                </a:solidFill>
              </a:rPr>
              <a:t>lc_smoker_fee </a:t>
            </a:r>
            <a:r>
              <a:rPr lang="en-US" altLang="zh-TW" b="1" dirty="0">
                <a:solidFill>
                  <a:srgbClr val="111DEF"/>
                </a:solidFill>
              </a:rPr>
              <a:t>)</a:t>
            </a:r>
            <a:r>
              <a:rPr lang="en-US" altLang="zh-TW" dirty="0">
                <a:solidFill>
                  <a:srgbClr val="000000"/>
                </a:solidFill>
              </a:rPr>
              <a:t> </a:t>
            </a:r>
            <a:br>
              <a:rPr lang="en-US" altLang="zh-TW" dirty="0">
                <a:solidFill>
                  <a:srgbClr val="000000"/>
                </a:solidFill>
              </a:rPr>
            </a:br>
            <a:r>
              <a:rPr lang="zh-TW" altLang="en-US" dirty="0">
                <a:solidFill>
                  <a:srgbClr val="000000"/>
                </a:solidFill>
              </a:rPr>
              <a:t>    </a:t>
            </a:r>
            <a:r>
              <a:rPr lang="en-US" altLang="zh-TW" b="1" dirty="0">
                <a:solidFill>
                  <a:srgbClr val="111DEF"/>
                </a:solidFill>
              </a:rPr>
              <a:t>ELSE</a:t>
            </a:r>
            <a:r>
              <a:rPr lang="en-US" altLang="zh-TW" dirty="0">
                <a:solidFill>
                  <a:srgbClr val="111DEF"/>
                </a:solidFill>
              </a:rPr>
              <a:t> </a:t>
            </a:r>
          </a:p>
          <a:p>
            <a:r>
              <a:rPr lang="zh-TW" altLang="en-US" b="1" dirty="0">
                <a:solidFill>
                  <a:srgbClr val="111DEF"/>
                </a:solidFill>
              </a:rPr>
              <a:t>              </a:t>
            </a:r>
            <a:r>
              <a:rPr lang="en-US" altLang="zh-TW" b="1" dirty="0">
                <a:solidFill>
                  <a:srgbClr val="111DEF"/>
                </a:solidFill>
              </a:rPr>
              <a:t>CEIL(</a:t>
            </a:r>
            <a:r>
              <a:rPr lang="en-US" altLang="zh-TW" dirty="0">
                <a:solidFill>
                  <a:srgbClr val="111DEF"/>
                </a:solidFill>
              </a:rPr>
              <a:t> </a:t>
            </a:r>
            <a:r>
              <a:rPr lang="en-US" altLang="zh-TW" dirty="0" err="1">
                <a:solidFill>
                  <a:srgbClr val="000000"/>
                </a:solidFill>
              </a:rPr>
              <a:t>loccuram</a:t>
            </a:r>
            <a:r>
              <a:rPr lang="en-US" altLang="zh-TW" dirty="0">
                <a:solidFill>
                  <a:srgbClr val="000000"/>
                </a:solidFill>
              </a:rPr>
              <a:t> </a:t>
            </a:r>
            <a:r>
              <a:rPr lang="en-US" altLang="zh-TW" b="1" dirty="0">
                <a:solidFill>
                  <a:srgbClr val="111DEF"/>
                </a:solidFill>
              </a:rPr>
              <a:t>* @</a:t>
            </a:r>
            <a:r>
              <a:rPr lang="en-US" altLang="zh-TW" dirty="0">
                <a:solidFill>
                  <a:srgbClr val="000000"/>
                </a:solidFill>
              </a:rPr>
              <a:t>lc_nonsm_disc </a:t>
            </a:r>
            <a:r>
              <a:rPr lang="en-US" altLang="zh-TW" b="1" dirty="0">
                <a:solidFill>
                  <a:srgbClr val="111DEF"/>
                </a:solidFill>
              </a:rPr>
              <a:t>)</a:t>
            </a:r>
            <a:r>
              <a:rPr lang="en-US" altLang="zh-TW" dirty="0">
                <a:solidFill>
                  <a:srgbClr val="000000"/>
                </a:solidFill>
              </a:rPr>
              <a:t> </a:t>
            </a:r>
            <a:br>
              <a:rPr lang="en-US" altLang="zh-TW" dirty="0">
                <a:solidFill>
                  <a:srgbClr val="000000"/>
                </a:solidFill>
              </a:rPr>
            </a:br>
            <a:r>
              <a:rPr lang="zh-TW" altLang="en-US" dirty="0">
                <a:solidFill>
                  <a:srgbClr val="000000"/>
                </a:solidFill>
              </a:rPr>
              <a:t>    </a:t>
            </a:r>
            <a:r>
              <a:rPr lang="en-US" altLang="zh-TW" b="1" dirty="0">
                <a:solidFill>
                  <a:srgbClr val="111DEF"/>
                </a:solidFill>
              </a:rPr>
              <a:t>END</a:t>
            </a:r>
            <a:r>
              <a:rPr lang="en-US" altLang="zh-TW" dirty="0">
                <a:solidFill>
                  <a:srgbClr val="111DEF"/>
                </a:solidFill>
              </a:rPr>
              <a:t> </a:t>
            </a:r>
            <a:r>
              <a:rPr lang="en-US" altLang="zh-TW" b="1" dirty="0">
                <a:solidFill>
                  <a:srgbClr val="111DEF"/>
                </a:solidFill>
              </a:rPr>
              <a:t>AS</a:t>
            </a:r>
            <a:r>
              <a:rPr lang="en-US" altLang="zh-TW" dirty="0">
                <a:solidFill>
                  <a:srgbClr val="111DEF"/>
                </a:solidFill>
              </a:rPr>
              <a:t> </a:t>
            </a:r>
            <a:r>
              <a:rPr lang="en-US" altLang="zh-TW" dirty="0" err="1">
                <a:solidFill>
                  <a:srgbClr val="000000"/>
                </a:solidFill>
              </a:rPr>
              <a:t>adjusted_amount</a:t>
            </a:r>
            <a:r>
              <a:rPr lang="en-US" altLang="zh-TW" dirty="0">
                <a:solidFill>
                  <a:srgbClr val="BEC4FD">
                    <a:lumMod val="25000"/>
                  </a:srgbClr>
                </a:solidFill>
              </a:rPr>
              <a:t>,</a:t>
            </a:r>
            <a:r>
              <a:rPr lang="en-US" altLang="zh-TW" dirty="0">
                <a:solidFill>
                  <a:srgbClr val="000000"/>
                </a:solidFill>
              </a:rPr>
              <a:t> </a:t>
            </a:r>
            <a:br>
              <a:rPr lang="en-US" altLang="zh-TW" dirty="0">
                <a:solidFill>
                  <a:srgbClr val="000000"/>
                </a:solidFill>
              </a:rPr>
            </a:br>
            <a:r>
              <a:rPr lang="zh-TW" altLang="en-US" dirty="0">
                <a:solidFill>
                  <a:srgbClr val="000000"/>
                </a:solidFill>
              </a:rPr>
              <a:t>    </a:t>
            </a:r>
            <a:r>
              <a:rPr lang="en-US" altLang="zh-TW" b="1" dirty="0">
                <a:solidFill>
                  <a:srgbClr val="111DEF"/>
                </a:solidFill>
              </a:rPr>
              <a:t>CAST(</a:t>
            </a:r>
            <a:r>
              <a:rPr lang="en-US" altLang="zh-TW" dirty="0">
                <a:solidFill>
                  <a:srgbClr val="111DEF"/>
                </a:solidFill>
              </a:rPr>
              <a:t> </a:t>
            </a:r>
            <a:r>
              <a:rPr lang="en-US" altLang="zh-TW" dirty="0" err="1">
                <a:solidFill>
                  <a:srgbClr val="000000"/>
                </a:solidFill>
              </a:rPr>
              <a:t>loccuram</a:t>
            </a:r>
            <a:r>
              <a:rPr lang="en-US" altLang="zh-TW" dirty="0">
                <a:solidFill>
                  <a:srgbClr val="000000"/>
                </a:solidFill>
              </a:rPr>
              <a:t> </a:t>
            </a:r>
            <a:r>
              <a:rPr lang="en-US" altLang="zh-TW" b="1" dirty="0">
                <a:solidFill>
                  <a:srgbClr val="111DEF"/>
                </a:solidFill>
              </a:rPr>
              <a:t>AS</a:t>
            </a:r>
            <a:r>
              <a:rPr lang="en-US" altLang="zh-TW" dirty="0">
                <a:solidFill>
                  <a:srgbClr val="111DEF"/>
                </a:solidFill>
              </a:rPr>
              <a:t> </a:t>
            </a:r>
            <a:r>
              <a:rPr lang="en-US" altLang="zh-TW" b="1" dirty="0">
                <a:solidFill>
                  <a:srgbClr val="111DEF"/>
                </a:solidFill>
              </a:rPr>
              <a:t>FLTP</a:t>
            </a:r>
            <a:r>
              <a:rPr lang="en-US" altLang="zh-TW" dirty="0">
                <a:solidFill>
                  <a:srgbClr val="111DEF"/>
                </a:solidFill>
              </a:rPr>
              <a:t> </a:t>
            </a:r>
            <a:r>
              <a:rPr lang="en-US" altLang="zh-TW" b="1" dirty="0">
                <a:solidFill>
                  <a:srgbClr val="111DEF"/>
                </a:solidFill>
              </a:rPr>
              <a:t>) /</a:t>
            </a:r>
            <a:r>
              <a:rPr lang="en-US" altLang="zh-TW" dirty="0">
                <a:solidFill>
                  <a:srgbClr val="111DEF"/>
                </a:solidFill>
              </a:rPr>
              <a:t> </a:t>
            </a:r>
            <a:r>
              <a:rPr lang="en-US" altLang="zh-TW" b="1" dirty="0">
                <a:solidFill>
                  <a:srgbClr val="111DEF"/>
                </a:solidFill>
              </a:rPr>
              <a:t>CAST( </a:t>
            </a:r>
            <a:r>
              <a:rPr lang="en-US" altLang="zh-TW" b="1" dirty="0">
                <a:solidFill>
                  <a:srgbClr val="4FA0F5"/>
                </a:solidFill>
              </a:rPr>
              <a:t>2</a:t>
            </a:r>
            <a:r>
              <a:rPr lang="en-US" altLang="zh-TW" dirty="0">
                <a:solidFill>
                  <a:srgbClr val="000000"/>
                </a:solidFill>
              </a:rPr>
              <a:t> </a:t>
            </a:r>
            <a:r>
              <a:rPr lang="en-US" altLang="zh-TW" b="1" dirty="0">
                <a:solidFill>
                  <a:srgbClr val="111DEF"/>
                </a:solidFill>
              </a:rPr>
              <a:t>AS FLTP )</a:t>
            </a:r>
            <a:r>
              <a:rPr lang="en-US" altLang="zh-TW" dirty="0">
                <a:solidFill>
                  <a:srgbClr val="111DEF"/>
                </a:solidFill>
              </a:rPr>
              <a:t> </a:t>
            </a:r>
            <a:r>
              <a:rPr lang="en-US" altLang="zh-TW" b="1" dirty="0">
                <a:solidFill>
                  <a:srgbClr val="111DEF"/>
                </a:solidFill>
              </a:rPr>
              <a:t>AS</a:t>
            </a:r>
            <a:r>
              <a:rPr lang="en-US" altLang="zh-TW" dirty="0">
                <a:solidFill>
                  <a:srgbClr val="111DEF"/>
                </a:solidFill>
              </a:rPr>
              <a:t> </a:t>
            </a:r>
            <a:r>
              <a:rPr lang="en-US" altLang="zh-TW" dirty="0">
                <a:solidFill>
                  <a:srgbClr val="000000"/>
                </a:solidFill>
              </a:rPr>
              <a:t>half</a:t>
            </a:r>
            <a:r>
              <a:rPr lang="en-US" altLang="zh-TW" dirty="0">
                <a:solidFill>
                  <a:srgbClr val="BEC4FD">
                    <a:lumMod val="25000"/>
                  </a:srgbClr>
                </a:solidFill>
              </a:rPr>
              <a:t>,</a:t>
            </a:r>
            <a:r>
              <a:rPr lang="en-US" altLang="zh-TW" dirty="0">
                <a:solidFill>
                  <a:srgbClr val="000000"/>
                </a:solidFill>
              </a:rPr>
              <a:t> </a:t>
            </a:r>
            <a:br>
              <a:rPr lang="en-US" altLang="zh-TW" dirty="0">
                <a:solidFill>
                  <a:srgbClr val="000000"/>
                </a:solidFill>
              </a:rPr>
            </a:br>
            <a:r>
              <a:rPr lang="zh-TW" altLang="en-US" dirty="0">
                <a:solidFill>
                  <a:srgbClr val="000000"/>
                </a:solidFill>
              </a:rPr>
              <a:t>    </a:t>
            </a:r>
            <a:r>
              <a:rPr lang="en-US" altLang="zh-TW" dirty="0" err="1">
                <a:solidFill>
                  <a:srgbClr val="000000"/>
                </a:solidFill>
              </a:rPr>
              <a:t>loccurkey</a:t>
            </a:r>
            <a:r>
              <a:rPr lang="en-US" altLang="zh-TW" dirty="0">
                <a:solidFill>
                  <a:srgbClr val="000000"/>
                </a:solidFill>
              </a:rPr>
              <a:t> </a:t>
            </a:r>
            <a:br>
              <a:rPr lang="en-US" altLang="zh-TW" dirty="0">
                <a:solidFill>
                  <a:srgbClr val="000000"/>
                </a:solidFill>
              </a:rPr>
            </a:br>
            <a:r>
              <a:rPr lang="en-US" altLang="zh-TW" dirty="0"/>
              <a:t>FROM</a:t>
            </a:r>
            <a:r>
              <a:rPr lang="en-US" altLang="zh-TW" dirty="0">
                <a:solidFill>
                  <a:srgbClr val="000000"/>
                </a:solidFill>
              </a:rPr>
              <a:t> </a:t>
            </a:r>
            <a:r>
              <a:rPr lang="en-US" altLang="zh-TW" dirty="0" err="1">
                <a:solidFill>
                  <a:srgbClr val="000000"/>
                </a:solidFill>
              </a:rPr>
              <a:t>sbook</a:t>
            </a:r>
            <a:r>
              <a:rPr lang="en-US" altLang="zh-TW" dirty="0">
                <a:solidFill>
                  <a:srgbClr val="000000"/>
                </a:solidFill>
              </a:rPr>
              <a:t> </a:t>
            </a:r>
            <a:br>
              <a:rPr lang="en-US" altLang="zh-TW" dirty="0">
                <a:solidFill>
                  <a:srgbClr val="000000"/>
                </a:solidFill>
              </a:rPr>
            </a:br>
            <a:r>
              <a:rPr lang="en-US" altLang="zh-TW" dirty="0"/>
              <a:t>INTO</a:t>
            </a:r>
            <a:r>
              <a:rPr lang="en-US" altLang="zh-TW" dirty="0">
                <a:solidFill>
                  <a:srgbClr val="000000"/>
                </a:solidFill>
              </a:rPr>
              <a:t> </a:t>
            </a:r>
            <a:r>
              <a:rPr lang="en-US" altLang="zh-TW" dirty="0"/>
              <a:t>TABLE</a:t>
            </a:r>
            <a:r>
              <a:rPr lang="en-US" altLang="zh-TW" dirty="0">
                <a:solidFill>
                  <a:srgbClr val="000000"/>
                </a:solidFill>
              </a:rPr>
              <a:t> </a:t>
            </a:r>
            <a:r>
              <a:rPr lang="en-US" altLang="zh-TW" dirty="0"/>
              <a:t>@</a:t>
            </a:r>
            <a:r>
              <a:rPr lang="en-US" altLang="zh-TW" dirty="0">
                <a:solidFill>
                  <a:srgbClr val="000000"/>
                </a:solidFill>
              </a:rPr>
              <a:t>lt_bookings2 </a:t>
            </a:r>
            <a:br>
              <a:rPr lang="en-US" altLang="zh-TW" dirty="0">
                <a:solidFill>
                  <a:srgbClr val="000000"/>
                </a:solidFill>
              </a:rPr>
            </a:br>
            <a:r>
              <a:rPr lang="en-US" altLang="zh-TW" dirty="0"/>
              <a:t>WHERE</a:t>
            </a:r>
            <a:r>
              <a:rPr lang="en-US" altLang="zh-TW" dirty="0">
                <a:solidFill>
                  <a:srgbClr val="000000"/>
                </a:solidFill>
              </a:rPr>
              <a:t> </a:t>
            </a:r>
            <a:r>
              <a:rPr lang="en-US" altLang="zh-TW" dirty="0" err="1">
                <a:solidFill>
                  <a:srgbClr val="000000"/>
                </a:solidFill>
              </a:rPr>
              <a:t>customid</a:t>
            </a:r>
            <a:r>
              <a:rPr lang="en-US" altLang="zh-TW" dirty="0">
                <a:solidFill>
                  <a:srgbClr val="000000"/>
                </a:solidFill>
              </a:rPr>
              <a:t> </a:t>
            </a:r>
            <a:r>
              <a:rPr lang="en-US" altLang="zh-TW" dirty="0"/>
              <a:t>=</a:t>
            </a:r>
            <a:r>
              <a:rPr lang="en-US" altLang="zh-TW" dirty="0">
                <a:solidFill>
                  <a:srgbClr val="000000"/>
                </a:solidFill>
              </a:rPr>
              <a:t> </a:t>
            </a:r>
            <a:r>
              <a:rPr lang="en-US" altLang="zh-TW" dirty="0"/>
              <a:t>@</a:t>
            </a:r>
            <a:r>
              <a:rPr lang="en-US" altLang="zh-TW" dirty="0">
                <a:solidFill>
                  <a:srgbClr val="000000"/>
                </a:solidFill>
              </a:rPr>
              <a:t>lv_customer.</a:t>
            </a:r>
            <a:endParaRPr lang="zh-TW" altLang="en-US" dirty="0">
              <a:solidFill>
                <a:srgbClr val="000000"/>
              </a:solidFill>
            </a:endParaRPr>
          </a:p>
        </p:txBody>
      </p:sp>
    </p:spTree>
    <p:extLst>
      <p:ext uri="{BB962C8B-B14F-4D97-AF65-F5344CB8AC3E}">
        <p14:creationId xmlns:p14="http://schemas.microsoft.com/office/powerpoint/2010/main" val="3212045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84</a:t>
            </a:fld>
            <a:endParaRPr lang="en-US" altLang="en-US">
              <a:solidFill>
                <a:srgbClr val="000000"/>
              </a:solidFill>
              <a:latin typeface="Arial"/>
            </a:endParaRPr>
          </a:p>
        </p:txBody>
      </p:sp>
      <p:sp>
        <p:nvSpPr>
          <p:cNvPr id="7" name="Rectangle 2">
            <a:extLst>
              <a:ext uri="{FF2B5EF4-FFF2-40B4-BE49-F238E27FC236}">
                <a16:creationId xmlns:a16="http://schemas.microsoft.com/office/drawing/2014/main" id="{143F6367-B573-8C44-2EDC-4F39F0EAAFF3}"/>
              </a:ext>
            </a:extLst>
          </p:cNvPr>
          <p:cNvSpPr txBox="1">
            <a:spLocks noChangeArrowheads="1"/>
          </p:cNvSpPr>
          <p:nvPr/>
        </p:nvSpPr>
        <p:spPr bwMode="auto">
          <a:xfrm>
            <a:off x="394263" y="163830"/>
            <a:ext cx="10422254" cy="55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18" tIns="54859" rIns="109718" bIns="54859"/>
          <a:lstStyle>
            <a:defPPr>
              <a:defRPr lang="en-US"/>
            </a:defPPr>
            <a:lvl1pPr>
              <a:lnSpc>
                <a:spcPct val="90000"/>
              </a:lnSpc>
              <a:spcBef>
                <a:spcPct val="0"/>
              </a:spcBef>
              <a:buClrTx/>
              <a:buFontTx/>
              <a:buNone/>
              <a:defRPr sz="2000" b="1">
                <a:solidFill>
                  <a:schemeClr val="accent5">
                    <a:lumMod val="25000"/>
                  </a:schemeClr>
                </a:solidFill>
                <a:latin typeface="Arial" panose="020B0604020202020204" pitchFamily="34" charset="0"/>
                <a:ea typeface="宋体" panose="02010600030101010101" pitchFamily="2" charset="-122"/>
              </a:defRPr>
            </a:lvl1pPr>
            <a:lvl2pPr marL="509588" indent="-163513">
              <a:buClr>
                <a:schemeClr val="tx1"/>
              </a:buClr>
              <a:buFont typeface="Arial" panose="020B0604020202020204" pitchFamily="34" charset="0"/>
              <a:buChar char="–"/>
              <a:defRPr sz="1600">
                <a:latin typeface="Arial" panose="020B0604020202020204" pitchFamily="34" charset="0"/>
                <a:ea typeface="MS PGothic" panose="020B0600070205080204" pitchFamily="34" charset="-128"/>
              </a:defRPr>
            </a:lvl2pPr>
            <a:lvl3pPr marL="855663" indent="-173038">
              <a:buClr>
                <a:schemeClr val="tx1"/>
              </a:buClr>
              <a:buChar char="•"/>
              <a:defRPr sz="1600">
                <a:latin typeface="Arial" panose="020B0604020202020204" pitchFamily="34" charset="0"/>
                <a:ea typeface="MS PGothic" panose="020B0600070205080204" pitchFamily="34" charset="-128"/>
              </a:defRPr>
            </a:lvl3pPr>
            <a:lvl4pPr marL="1203325" indent="-173038">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1539875" indent="-163513">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r>
              <a:rPr lang="en-US" altLang="zh-CN" sz="2400" dirty="0">
                <a:solidFill>
                  <a:srgbClr val="BEC4FD">
                    <a:lumMod val="25000"/>
                  </a:srgbClr>
                </a:solidFill>
              </a:rPr>
              <a:t>New Open SQL</a:t>
            </a:r>
          </a:p>
        </p:txBody>
      </p:sp>
      <p:sp>
        <p:nvSpPr>
          <p:cNvPr id="8" name="文字方塊 7">
            <a:extLst>
              <a:ext uri="{FF2B5EF4-FFF2-40B4-BE49-F238E27FC236}">
                <a16:creationId xmlns:a16="http://schemas.microsoft.com/office/drawing/2014/main" id="{BE3EC0B3-0549-5FBF-9579-1391D83BFD37}"/>
              </a:ext>
            </a:extLst>
          </p:cNvPr>
          <p:cNvSpPr txBox="1"/>
          <p:nvPr/>
        </p:nvSpPr>
        <p:spPr>
          <a:xfrm>
            <a:off x="578773" y="1708942"/>
            <a:ext cx="6420368" cy="1865126"/>
          </a:xfrm>
          <a:prstGeom prst="rect">
            <a:avLst/>
          </a:prstGeom>
          <a:noFill/>
        </p:spPr>
        <p:txBody>
          <a:bodyPr wrap="square" rtlCol="0">
            <a:spAutoFit/>
          </a:bodyPr>
          <a:lstStyle/>
          <a:p>
            <a:r>
              <a:rPr lang="en-US" altLang="zh-TW" sz="2880" b="1" dirty="0">
                <a:solidFill>
                  <a:srgbClr val="1E3AF8"/>
                </a:solidFill>
                <a:latin typeface="Arial"/>
              </a:rPr>
              <a:t>INTO clause at the end:</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For consistency with </a:t>
            </a:r>
            <a:r>
              <a:rPr lang="en-US" altLang="zh-TW" sz="2880" dirty="0">
                <a:solidFill>
                  <a:schemeClr val="accent1">
                    <a:lumMod val="75000"/>
                  </a:schemeClr>
                </a:solidFill>
                <a:latin typeface="Arial"/>
              </a:rPr>
              <a:t>UNION</a:t>
            </a:r>
            <a:r>
              <a:rPr lang="en-US" altLang="zh-TW" sz="2880" dirty="0">
                <a:solidFill>
                  <a:srgbClr val="000000"/>
                </a:solidFill>
                <a:latin typeface="Arial"/>
              </a:rPr>
              <a:t> syntax</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Additions such as </a:t>
            </a:r>
            <a:br>
              <a:rPr lang="en-US" altLang="zh-TW" sz="2880" dirty="0">
                <a:solidFill>
                  <a:srgbClr val="000000"/>
                </a:solidFill>
                <a:latin typeface="Arial"/>
              </a:rPr>
            </a:br>
            <a:r>
              <a:rPr lang="zh-TW" altLang="en-US" sz="2880" dirty="0">
                <a:solidFill>
                  <a:srgbClr val="000000"/>
                </a:solidFill>
                <a:latin typeface="Arial"/>
              </a:rPr>
              <a:t>  </a:t>
            </a:r>
            <a:r>
              <a:rPr lang="en-US" altLang="zh-TW" sz="2880" dirty="0">
                <a:solidFill>
                  <a:schemeClr val="accent1">
                    <a:lumMod val="75000"/>
                  </a:schemeClr>
                </a:solidFill>
                <a:latin typeface="Arial"/>
              </a:rPr>
              <a:t>UP TO ... ROWS </a:t>
            </a:r>
            <a:r>
              <a:rPr lang="en-US" altLang="zh-TW" sz="2880" dirty="0">
                <a:solidFill>
                  <a:srgbClr val="000000"/>
                </a:solidFill>
                <a:latin typeface="Arial"/>
              </a:rPr>
              <a:t>after </a:t>
            </a:r>
            <a:r>
              <a:rPr lang="en-US" altLang="zh-TW" sz="2880" dirty="0">
                <a:solidFill>
                  <a:schemeClr val="accent1">
                    <a:lumMod val="75000"/>
                  </a:schemeClr>
                </a:solidFill>
                <a:latin typeface="Arial"/>
              </a:rPr>
              <a:t>INTO</a:t>
            </a:r>
          </a:p>
        </p:txBody>
      </p:sp>
      <p:sp>
        <p:nvSpPr>
          <p:cNvPr id="9" name="文字方塊 8">
            <a:extLst>
              <a:ext uri="{FF2B5EF4-FFF2-40B4-BE49-F238E27FC236}">
                <a16:creationId xmlns:a16="http://schemas.microsoft.com/office/drawing/2014/main" id="{ECF642E8-9D9C-FFC5-996B-E0701A997DF9}"/>
              </a:ext>
            </a:extLst>
          </p:cNvPr>
          <p:cNvSpPr txBox="1"/>
          <p:nvPr/>
        </p:nvSpPr>
        <p:spPr>
          <a:xfrm>
            <a:off x="7506389" y="1930539"/>
            <a:ext cx="6620256" cy="1421928"/>
          </a:xfrm>
          <a:prstGeom prst="rect">
            <a:avLst/>
          </a:prstGeom>
          <a:solidFill>
            <a:schemeClr val="bg1">
              <a:lumMod val="95000"/>
            </a:schemeClr>
          </a:solidFill>
        </p:spPr>
        <p:txBody>
          <a:bodyPr wrap="square" rtlCol="0">
            <a:spAutoFit/>
          </a:bodyPr>
          <a:lstStyle/>
          <a:p>
            <a:r>
              <a:rPr lang="en-US" altLang="zh-TW" dirty="0">
                <a:solidFill>
                  <a:srgbClr val="1E3AF8"/>
                </a:solidFill>
                <a:latin typeface="Calibri" panose="020F0502020204030204" pitchFamily="34" charset="0"/>
                <a:ea typeface="Calibri" panose="020F0502020204030204" pitchFamily="34" charset="0"/>
                <a:cs typeface="Calibri" panose="020F0502020204030204" pitchFamily="34" charset="0"/>
              </a:rPr>
              <a:t>SELECT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carrid</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connid</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fldate</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bookid</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customid</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r>
              <a:rPr lang="en-US" altLang="zh-TW" dirty="0">
                <a:solidFill>
                  <a:srgbClr val="111DEF"/>
                </a:solidFill>
                <a:latin typeface="Calibri" panose="020F0502020204030204" pitchFamily="34" charset="0"/>
                <a:ea typeface="Calibri" panose="020F0502020204030204" pitchFamily="34" charset="0"/>
                <a:cs typeface="Calibri" panose="020F0502020204030204" pitchFamily="34" charset="0"/>
              </a:rPr>
              <a:t>FROM</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sbook</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r>
              <a:rPr lang="en-US" altLang="zh-TW" dirty="0">
                <a:solidFill>
                  <a:srgbClr val="111DEF"/>
                </a:solidFill>
                <a:latin typeface="Calibri" panose="020F0502020204030204" pitchFamily="34" charset="0"/>
                <a:ea typeface="Calibri" panose="020F0502020204030204" pitchFamily="34" charset="0"/>
                <a:cs typeface="Calibri" panose="020F0502020204030204" pitchFamily="34" charset="0"/>
              </a:rPr>
              <a:t>WHERE</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customid</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lv_customer </a:t>
            </a:r>
          </a:p>
          <a:p>
            <a:r>
              <a:rPr lang="en-US" altLang="zh-TW" dirty="0">
                <a:solidFill>
                  <a:srgbClr val="111DEF"/>
                </a:solidFill>
                <a:latin typeface="Calibri" panose="020F0502020204030204" pitchFamily="34" charset="0"/>
                <a:ea typeface="Calibri" panose="020F0502020204030204" pitchFamily="34" charset="0"/>
                <a:cs typeface="Calibri" panose="020F0502020204030204" pitchFamily="34" charset="0"/>
              </a:rPr>
              <a:t>INTO</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111DEF"/>
                </a:solidFill>
                <a:latin typeface="Calibri" panose="020F0502020204030204" pitchFamily="34" charset="0"/>
                <a:ea typeface="Calibri" panose="020F0502020204030204" pitchFamily="34" charset="0"/>
                <a:cs typeface="Calibri" panose="020F0502020204030204" pitchFamily="34" charset="0"/>
              </a:rPr>
              <a:t>TABLE</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lt_bookings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UP TO</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10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ROWS</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zh-TW" altLang="en-US" dirty="0">
              <a:solidFill>
                <a:srgbClr val="000000"/>
              </a:solidFill>
              <a:latin typeface="Calibri" panose="020F0502020204030204" pitchFamily="34" charset="0"/>
              <a:cs typeface="Calibri" panose="020F0502020204030204" pitchFamily="34" charset="0"/>
            </a:endParaRPr>
          </a:p>
        </p:txBody>
      </p:sp>
      <p:sp>
        <p:nvSpPr>
          <p:cNvPr id="10" name="文字方塊 9">
            <a:extLst>
              <a:ext uri="{FF2B5EF4-FFF2-40B4-BE49-F238E27FC236}">
                <a16:creationId xmlns:a16="http://schemas.microsoft.com/office/drawing/2014/main" id="{B8BA67D6-ABC9-11E7-57C0-3EF4D16CA8DF}"/>
              </a:ext>
            </a:extLst>
          </p:cNvPr>
          <p:cNvSpPr txBox="1"/>
          <p:nvPr/>
        </p:nvSpPr>
        <p:spPr>
          <a:xfrm>
            <a:off x="578773" y="4238870"/>
            <a:ext cx="6420368" cy="2308324"/>
          </a:xfrm>
          <a:prstGeom prst="rect">
            <a:avLst/>
          </a:prstGeom>
          <a:noFill/>
        </p:spPr>
        <p:txBody>
          <a:bodyPr wrap="square" rtlCol="0">
            <a:spAutoFit/>
          </a:bodyPr>
          <a:lstStyle/>
          <a:p>
            <a:r>
              <a:rPr lang="en-US" altLang="zh-TW" sz="2880" b="1" dirty="0">
                <a:solidFill>
                  <a:srgbClr val="1E3AF8"/>
                </a:solidFill>
                <a:latin typeface="Arial"/>
              </a:rPr>
              <a:t>Keyword FIELDS:</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Exchange order of field list and </a:t>
            </a:r>
            <a:br>
              <a:rPr lang="en-US" altLang="zh-TW" sz="2880" dirty="0">
                <a:solidFill>
                  <a:srgbClr val="000000"/>
                </a:solidFill>
                <a:latin typeface="Arial"/>
              </a:rPr>
            </a:br>
            <a:r>
              <a:rPr lang="zh-TW" altLang="en-US" sz="2880" dirty="0">
                <a:solidFill>
                  <a:srgbClr val="000000"/>
                </a:solidFill>
                <a:latin typeface="Arial"/>
              </a:rPr>
              <a:t>  </a:t>
            </a:r>
            <a:r>
              <a:rPr lang="en-US" altLang="zh-TW" sz="2880" dirty="0">
                <a:solidFill>
                  <a:srgbClr val="000000"/>
                </a:solidFill>
                <a:latin typeface="Arial"/>
              </a:rPr>
              <a:t>FROM clause</a:t>
            </a:r>
          </a:p>
          <a:p>
            <a:pPr>
              <a:buFont typeface="Arial" panose="020B0604020202020204" pitchFamily="34" charset="0"/>
              <a:buChar char="•"/>
            </a:pPr>
            <a:r>
              <a:rPr lang="zh-TW" altLang="en-US" sz="2880" dirty="0">
                <a:solidFill>
                  <a:srgbClr val="000000"/>
                </a:solidFill>
                <a:latin typeface="Arial"/>
              </a:rPr>
              <a:t> </a:t>
            </a:r>
            <a:r>
              <a:rPr lang="en-US" altLang="zh-TW" sz="2880" dirty="0">
                <a:solidFill>
                  <a:srgbClr val="000000"/>
                </a:solidFill>
                <a:latin typeface="Arial"/>
              </a:rPr>
              <a:t>FROM clause first results in </a:t>
            </a:r>
            <a:br>
              <a:rPr lang="en-US" altLang="zh-TW" sz="2880" dirty="0">
                <a:solidFill>
                  <a:srgbClr val="000000"/>
                </a:solidFill>
                <a:latin typeface="Arial"/>
              </a:rPr>
            </a:br>
            <a:r>
              <a:rPr lang="zh-TW" altLang="en-US" sz="2880" dirty="0">
                <a:solidFill>
                  <a:srgbClr val="000000"/>
                </a:solidFill>
                <a:latin typeface="Arial"/>
              </a:rPr>
              <a:t>  </a:t>
            </a:r>
            <a:r>
              <a:rPr lang="en-US" altLang="zh-TW" sz="2880" dirty="0">
                <a:solidFill>
                  <a:srgbClr val="000000"/>
                </a:solidFill>
                <a:latin typeface="Arial"/>
              </a:rPr>
              <a:t>code-completion friendly syntax</a:t>
            </a:r>
          </a:p>
        </p:txBody>
      </p:sp>
      <p:grpSp>
        <p:nvGrpSpPr>
          <p:cNvPr id="29" name="群組 28">
            <a:extLst>
              <a:ext uri="{FF2B5EF4-FFF2-40B4-BE49-F238E27FC236}">
                <a16:creationId xmlns:a16="http://schemas.microsoft.com/office/drawing/2014/main" id="{AB2C24A0-44E9-8CD1-D970-BB79A8F7E1E1}"/>
              </a:ext>
            </a:extLst>
          </p:cNvPr>
          <p:cNvGrpSpPr/>
          <p:nvPr/>
        </p:nvGrpSpPr>
        <p:grpSpPr>
          <a:xfrm>
            <a:off x="7506389" y="4437889"/>
            <a:ext cx="6620256" cy="2086725"/>
            <a:chOff x="6224067" y="3429000"/>
            <a:chExt cx="5516880" cy="1738937"/>
          </a:xfrm>
        </p:grpSpPr>
        <p:sp>
          <p:nvSpPr>
            <p:cNvPr id="11" name="文字方塊 10">
              <a:extLst>
                <a:ext uri="{FF2B5EF4-FFF2-40B4-BE49-F238E27FC236}">
                  <a16:creationId xmlns:a16="http://schemas.microsoft.com/office/drawing/2014/main" id="{CC3F296A-88CE-F422-EEF4-E6018182D33F}"/>
                </a:ext>
              </a:extLst>
            </p:cNvPr>
            <p:cNvSpPr txBox="1"/>
            <p:nvPr/>
          </p:nvSpPr>
          <p:spPr>
            <a:xfrm>
              <a:off x="6224067" y="3429000"/>
              <a:ext cx="5516880" cy="1738937"/>
            </a:xfrm>
            <a:prstGeom prst="rect">
              <a:avLst/>
            </a:prstGeom>
            <a:solidFill>
              <a:schemeClr val="bg1">
                <a:lumMod val="95000"/>
              </a:schemeClr>
            </a:solidFill>
          </p:spPr>
          <p:txBody>
            <a:bodyPr wrap="square" rtlCol="0">
              <a:spAutoFit/>
            </a:bodyPr>
            <a:lstStyle/>
            <a:p>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SELECT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b="1" dirty="0">
                  <a:solidFill>
                    <a:srgbClr val="008A8A">
                      <a:lumMod val="75000"/>
                    </a:srgbClr>
                  </a:solidFill>
                  <a:latin typeface="Calibri" panose="020F0502020204030204" pitchFamily="34" charset="0"/>
                  <a:ea typeface="Calibri" panose="020F0502020204030204" pitchFamily="34" charset="0"/>
                  <a:cs typeface="Calibri" panose="020F0502020204030204" pitchFamily="34" charset="0"/>
                </a:rPr>
                <a:t>FROM</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sbook</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endPar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zh-TW" alt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b="1" dirty="0">
                  <a:solidFill>
                    <a:srgbClr val="008A8A">
                      <a:lumMod val="75000"/>
                    </a:srgbClr>
                  </a:solidFill>
                  <a:latin typeface="Calibri" panose="020F0502020204030204" pitchFamily="34" charset="0"/>
                  <a:ea typeface="Calibri" panose="020F0502020204030204" pitchFamily="34" charset="0"/>
                  <a:cs typeface="Calibri" panose="020F0502020204030204" pitchFamily="34" charset="0"/>
                </a:rPr>
                <a:t>FIELDS</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carrid</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connid</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fldate</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bookid</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customid</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r>
                <a:rPr lang="zh-TW" alt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WHERE</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err="1">
                  <a:solidFill>
                    <a:srgbClr val="000000"/>
                  </a:solidFill>
                  <a:latin typeface="Calibri" panose="020F0502020204030204" pitchFamily="34" charset="0"/>
                  <a:ea typeface="Calibri" panose="020F0502020204030204" pitchFamily="34" charset="0"/>
                  <a:cs typeface="Calibri" panose="020F0502020204030204" pitchFamily="34" charset="0"/>
                </a:rPr>
                <a:t>customid</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 </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lv_customer  </a:t>
              </a:r>
            </a:p>
            <a:p>
              <a:r>
                <a:rPr lang="zh-TW" alt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INTO</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TABLE</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ltLang="zh-TW" b="1"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lt_bookings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UP TO </a:t>
              </a:r>
              <a:r>
                <a:rPr lang="en-US" altLang="zh-TW" dirty="0">
                  <a:solidFill>
                    <a:srgbClr val="000000"/>
                  </a:solidFill>
                  <a:latin typeface="Calibri" panose="020F0502020204030204" pitchFamily="34" charset="0"/>
                  <a:ea typeface="Calibri" panose="020F0502020204030204" pitchFamily="34" charset="0"/>
                  <a:cs typeface="Calibri" panose="020F0502020204030204" pitchFamily="34" charset="0"/>
                </a:rPr>
                <a:t>10 </a:t>
              </a:r>
              <a:r>
                <a:rPr lang="en-US" altLang="zh-TW" dirty="0">
                  <a:solidFill>
                    <a:srgbClr val="BEC4FD">
                      <a:lumMod val="50000"/>
                    </a:srgbClr>
                  </a:solidFill>
                  <a:latin typeface="Calibri" panose="020F0502020204030204" pitchFamily="34" charset="0"/>
                  <a:ea typeface="Calibri" panose="020F0502020204030204" pitchFamily="34" charset="0"/>
                  <a:cs typeface="Calibri" panose="020F0502020204030204" pitchFamily="34" charset="0"/>
                </a:rPr>
                <a:t>ROWS.</a:t>
              </a:r>
              <a:endParaRPr lang="zh-TW" altLang="en-US" dirty="0">
                <a:solidFill>
                  <a:srgbClr val="BEC4FD">
                    <a:lumMod val="50000"/>
                  </a:srgbClr>
                </a:solidFill>
                <a:latin typeface="Calibri" panose="020F0502020204030204" pitchFamily="34" charset="0"/>
                <a:cs typeface="Calibri" panose="020F0502020204030204" pitchFamily="34" charset="0"/>
              </a:endParaRPr>
            </a:p>
          </p:txBody>
        </p:sp>
        <p:cxnSp>
          <p:nvCxnSpPr>
            <p:cNvPr id="28" name="直線單箭頭接點 27">
              <a:extLst>
                <a:ext uri="{FF2B5EF4-FFF2-40B4-BE49-F238E27FC236}">
                  <a16:creationId xmlns:a16="http://schemas.microsoft.com/office/drawing/2014/main" id="{AE622C4A-F7D0-AD54-58A3-9D5F34B666EF}"/>
                </a:ext>
              </a:extLst>
            </p:cNvPr>
            <p:cNvCxnSpPr/>
            <p:nvPr/>
          </p:nvCxnSpPr>
          <p:spPr bwMode="auto">
            <a:xfrm>
              <a:off x="7305040" y="3802013"/>
              <a:ext cx="0" cy="460703"/>
            </a:xfrm>
            <a:prstGeom prst="straightConnector1">
              <a:avLst/>
            </a:prstGeom>
            <a:ln w="28575">
              <a:headEnd type="triangle"/>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517744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85</a:t>
            </a:fld>
            <a:endParaRPr lang="en-US" altLang="en-US">
              <a:solidFill>
                <a:srgbClr val="000000"/>
              </a:solidFill>
              <a:latin typeface="Arial"/>
            </a:endParaRPr>
          </a:p>
        </p:txBody>
      </p:sp>
      <p:sp>
        <p:nvSpPr>
          <p:cNvPr id="4" name="Rectangle 2"/>
          <p:cNvSpPr txBox="1">
            <a:spLocks noChangeArrowheads="1"/>
          </p:cNvSpPr>
          <p:nvPr/>
        </p:nvSpPr>
        <p:spPr bwMode="auto">
          <a:xfrm>
            <a:off x="394263" y="163830"/>
            <a:ext cx="10422254" cy="55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18" tIns="54859" rIns="109718" bIns="54859"/>
          <a:lstStyle>
            <a:defPPr>
              <a:defRPr lang="en-US"/>
            </a:defPPr>
            <a:lvl1pPr>
              <a:lnSpc>
                <a:spcPct val="90000"/>
              </a:lnSpc>
              <a:spcBef>
                <a:spcPct val="0"/>
              </a:spcBef>
              <a:buClrTx/>
              <a:buFontTx/>
              <a:buNone/>
              <a:defRPr sz="2000" b="1">
                <a:solidFill>
                  <a:schemeClr val="accent5">
                    <a:lumMod val="25000"/>
                  </a:schemeClr>
                </a:solidFill>
                <a:latin typeface="Arial" panose="020B0604020202020204" pitchFamily="34" charset="0"/>
                <a:ea typeface="宋体" panose="02010600030101010101" pitchFamily="2" charset="-122"/>
              </a:defRPr>
            </a:lvl1pPr>
            <a:lvl2pPr marL="509588" indent="-163513">
              <a:buClr>
                <a:schemeClr val="tx1"/>
              </a:buClr>
              <a:buFont typeface="Arial" panose="020B0604020202020204" pitchFamily="34" charset="0"/>
              <a:buChar char="–"/>
              <a:defRPr sz="1600">
                <a:latin typeface="Arial" panose="020B0604020202020204" pitchFamily="34" charset="0"/>
                <a:ea typeface="MS PGothic" panose="020B0600070205080204" pitchFamily="34" charset="-128"/>
              </a:defRPr>
            </a:lvl2pPr>
            <a:lvl3pPr marL="855663" indent="-173038">
              <a:buClr>
                <a:schemeClr val="tx1"/>
              </a:buClr>
              <a:buChar char="•"/>
              <a:defRPr sz="1600">
                <a:latin typeface="Arial" panose="020B0604020202020204" pitchFamily="34" charset="0"/>
                <a:ea typeface="MS PGothic" panose="020B0600070205080204" pitchFamily="34" charset="-128"/>
              </a:defRPr>
            </a:lvl3pPr>
            <a:lvl4pPr marL="1203325" indent="-173038">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1539875" indent="-163513">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r>
              <a:rPr lang="en-US" altLang="zh-CN" sz="2400" dirty="0">
                <a:solidFill>
                  <a:srgbClr val="BEC4FD">
                    <a:lumMod val="25000"/>
                  </a:srgbClr>
                </a:solidFill>
              </a:rPr>
              <a:t>New Open SQL</a:t>
            </a:r>
          </a:p>
        </p:txBody>
      </p:sp>
      <p:sp>
        <p:nvSpPr>
          <p:cNvPr id="6" name="文字方塊 5">
            <a:extLst>
              <a:ext uri="{FF2B5EF4-FFF2-40B4-BE49-F238E27FC236}">
                <a16:creationId xmlns:a16="http://schemas.microsoft.com/office/drawing/2014/main" id="{FFBFBB27-A45F-E789-42E5-BFE1429004AF}"/>
              </a:ext>
            </a:extLst>
          </p:cNvPr>
          <p:cNvSpPr txBox="1"/>
          <p:nvPr/>
        </p:nvSpPr>
        <p:spPr>
          <a:xfrm>
            <a:off x="394262" y="1842583"/>
            <a:ext cx="6736428" cy="1089529"/>
          </a:xfrm>
          <a:prstGeom prst="rect">
            <a:avLst/>
          </a:prstGeom>
          <a:noFill/>
        </p:spPr>
        <p:txBody>
          <a:bodyPr wrap="square" rtlCol="0">
            <a:spAutoFit/>
          </a:bodyPr>
          <a:lstStyle/>
          <a:p>
            <a:r>
              <a:rPr lang="en-US" altLang="zh-TW" b="1" dirty="0">
                <a:solidFill>
                  <a:srgbClr val="1E3AF8"/>
                </a:solidFill>
                <a:latin typeface="Arial"/>
              </a:rPr>
              <a:t>Support for UNION and UNION ALL:</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Only explicit field lists allowed – </a:t>
            </a:r>
            <a:r>
              <a:rPr lang="en-US" altLang="zh-TW" b="1" dirty="0">
                <a:solidFill>
                  <a:srgbClr val="FFC000"/>
                </a:solidFill>
                <a:latin typeface="Arial"/>
              </a:rPr>
              <a:t>no *</a:t>
            </a:r>
          </a:p>
          <a:p>
            <a:pPr>
              <a:buFont typeface="Arial" panose="020B0604020202020204" pitchFamily="34" charset="0"/>
              <a:buChar char="•"/>
            </a:pPr>
            <a:r>
              <a:rPr lang="zh-TW" altLang="en-US" dirty="0">
                <a:solidFill>
                  <a:srgbClr val="000000"/>
                </a:solidFill>
                <a:latin typeface="Arial"/>
              </a:rPr>
              <a:t> </a:t>
            </a:r>
            <a:r>
              <a:rPr lang="en-US" altLang="zh-TW" dirty="0">
                <a:solidFill>
                  <a:srgbClr val="000000"/>
                </a:solidFill>
                <a:latin typeface="Arial"/>
              </a:rPr>
              <a:t>INTO clause must be </a:t>
            </a:r>
            <a:r>
              <a:rPr lang="en-US" altLang="zh-TW" b="1" dirty="0">
                <a:solidFill>
                  <a:srgbClr val="FFC000"/>
                </a:solidFill>
                <a:latin typeface="Arial"/>
              </a:rPr>
              <a:t>at the end</a:t>
            </a:r>
          </a:p>
        </p:txBody>
      </p:sp>
      <p:sp>
        <p:nvSpPr>
          <p:cNvPr id="7" name="文字方塊 6">
            <a:extLst>
              <a:ext uri="{FF2B5EF4-FFF2-40B4-BE49-F238E27FC236}">
                <a16:creationId xmlns:a16="http://schemas.microsoft.com/office/drawing/2014/main" id="{9C576F84-E912-23FA-6E6C-2628235B00FD}"/>
              </a:ext>
            </a:extLst>
          </p:cNvPr>
          <p:cNvSpPr txBox="1"/>
          <p:nvPr/>
        </p:nvSpPr>
        <p:spPr>
          <a:xfrm>
            <a:off x="5509340" y="1842583"/>
            <a:ext cx="8674354" cy="5410712"/>
          </a:xfrm>
          <a:prstGeom prst="rect">
            <a:avLst/>
          </a:prstGeom>
          <a:solidFill>
            <a:schemeClr val="bg1">
              <a:lumMod val="95000"/>
            </a:schemeClr>
          </a:solidFill>
        </p:spPr>
        <p:txBody>
          <a:bodyPr wrap="square" rtlCol="0">
            <a:spAutoFit/>
          </a:bodyPr>
          <a:lstStyle/>
          <a:p>
            <a:r>
              <a:rPr lang="en-US" altLang="zh-TW" dirty="0">
                <a:solidFill>
                  <a:srgbClr val="BEC4FD">
                    <a:lumMod val="50000"/>
                  </a:srgbClr>
                </a:solidFill>
                <a:latin typeface="Arial"/>
                <a:ea typeface="Calibri" panose="020F0502020204030204" pitchFamily="34" charset="0"/>
                <a:cs typeface="Calibri" panose="020F0502020204030204" pitchFamily="34" charset="0"/>
              </a:rPr>
              <a:t>SELECT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FROM</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sbook</a:t>
            </a:r>
            <a:r>
              <a:rPr lang="en-US" altLang="zh-TW" dirty="0">
                <a:solidFill>
                  <a:srgbClr val="000000"/>
                </a:solidFill>
                <a:latin typeface="Arial"/>
                <a:ea typeface="Calibri" panose="020F0502020204030204" pitchFamily="34" charset="0"/>
                <a:cs typeface="Calibri" panose="020F0502020204030204" pitchFamily="34" charset="0"/>
              </a:rPr>
              <a:t>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FIELDS</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carrid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connid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fldate</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bookid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customid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FLOOR(</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loccuram</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 @</a:t>
            </a:r>
            <a:r>
              <a:rPr lang="en-US" altLang="zh-TW" dirty="0">
                <a:solidFill>
                  <a:srgbClr val="000000"/>
                </a:solidFill>
                <a:latin typeface="Arial"/>
                <a:ea typeface="Calibri" panose="020F0502020204030204" pitchFamily="34" charset="0"/>
                <a:cs typeface="Calibri" panose="020F0502020204030204" pitchFamily="34" charset="0"/>
              </a:rPr>
              <a:t>lc_smoker_fee </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AS </a:t>
            </a:r>
            <a:r>
              <a:rPr lang="en-US" altLang="zh-TW" dirty="0" err="1">
                <a:solidFill>
                  <a:srgbClr val="000000"/>
                </a:solidFill>
                <a:latin typeface="Arial"/>
                <a:ea typeface="Calibri" panose="020F0502020204030204" pitchFamily="34" charset="0"/>
                <a:cs typeface="Calibri" panose="020F0502020204030204" pitchFamily="34" charset="0"/>
              </a:rPr>
              <a:t>smoker_fee</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CAST(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loccuram</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AS FLTP ) / CAST(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7EA7BB"/>
                </a:solidFill>
                <a:latin typeface="Arial"/>
                <a:ea typeface="Calibri" panose="020F0502020204030204" pitchFamily="34" charset="0"/>
                <a:cs typeface="Calibri" panose="020F0502020204030204" pitchFamily="34" charset="0"/>
              </a:rPr>
              <a:t>2</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AS FLTP )</a:t>
            </a:r>
            <a:r>
              <a:rPr lang="en-US" altLang="zh-TW" dirty="0">
                <a:solidFill>
                  <a:srgbClr val="000000"/>
                </a:solidFill>
                <a:latin typeface="Arial"/>
                <a:ea typeface="Calibri" panose="020F0502020204030204" pitchFamily="34" charset="0"/>
                <a:cs typeface="Calibri" panose="020F0502020204030204" pitchFamily="34" charset="0"/>
              </a:rPr>
              <a:t> AS half</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zh-TW" altLang="en-US" dirty="0">
                <a:solidFill>
                  <a:srgbClr val="000000"/>
                </a:solidFill>
                <a:latin typeface="Arial"/>
                <a:ea typeface="Calibri" panose="020F0502020204030204" pitchFamily="34" charset="0"/>
                <a:cs typeface="Calibri" panose="020F0502020204030204" pitchFamily="34" charset="0"/>
              </a:rPr>
              <a:t> </a:t>
            </a:r>
            <a:endParaRPr lang="en-US" altLang="zh-TW" dirty="0">
              <a:solidFill>
                <a:srgbClr val="000000"/>
              </a:solidFill>
              <a:latin typeface="Arial"/>
              <a:ea typeface="Calibri" panose="020F0502020204030204" pitchFamily="34" charset="0"/>
              <a:cs typeface="Calibri" panose="020F0502020204030204" pitchFamily="34" charset="0"/>
            </a:endParaRP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loccurkey</a:t>
            </a:r>
            <a:r>
              <a:rPr lang="en-US" altLang="zh-TW" dirty="0">
                <a:solidFill>
                  <a:srgbClr val="000000"/>
                </a:solidFill>
                <a:latin typeface="Arial"/>
                <a:ea typeface="Calibri" panose="020F0502020204030204" pitchFamily="34" charset="0"/>
                <a:cs typeface="Calibri" panose="020F0502020204030204" pitchFamily="34" charset="0"/>
              </a:rPr>
              <a:t> </a:t>
            </a:r>
          </a:p>
          <a:p>
            <a:r>
              <a:rPr lang="en-US" altLang="zh-TW" dirty="0">
                <a:solidFill>
                  <a:srgbClr val="BEC4FD">
                    <a:lumMod val="50000"/>
                  </a:srgbClr>
                </a:solidFill>
                <a:latin typeface="Arial"/>
                <a:ea typeface="Calibri" panose="020F0502020204030204" pitchFamily="34" charset="0"/>
                <a:cs typeface="Calibri" panose="020F0502020204030204" pitchFamily="34" charset="0"/>
              </a:rPr>
              <a:t>WHERE</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customid</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 @</a:t>
            </a:r>
            <a:r>
              <a:rPr lang="en-US" altLang="zh-TW" dirty="0">
                <a:solidFill>
                  <a:srgbClr val="000000"/>
                </a:solidFill>
                <a:latin typeface="Arial"/>
                <a:ea typeface="Calibri" panose="020F0502020204030204" pitchFamily="34" charset="0"/>
                <a:cs typeface="Calibri" panose="020F0502020204030204" pitchFamily="34" charset="0"/>
              </a:rPr>
              <a:t>lv_customer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AND</a:t>
            </a:r>
            <a:r>
              <a:rPr lang="en-US" altLang="zh-TW" dirty="0">
                <a:solidFill>
                  <a:srgbClr val="000000"/>
                </a:solidFill>
                <a:latin typeface="Arial"/>
                <a:ea typeface="Calibri" panose="020F0502020204030204" pitchFamily="34" charset="0"/>
                <a:cs typeface="Calibri" panose="020F0502020204030204" pitchFamily="34" charset="0"/>
              </a:rPr>
              <a:t> smoker = </a:t>
            </a:r>
            <a:r>
              <a:rPr lang="en-US" altLang="zh-TW" dirty="0">
                <a:solidFill>
                  <a:srgbClr val="339933"/>
                </a:solidFill>
                <a:latin typeface="Arial"/>
                <a:ea typeface="Calibri" panose="020F0502020204030204" pitchFamily="34" charset="0"/>
                <a:cs typeface="Calibri" panose="020F0502020204030204" pitchFamily="34" charset="0"/>
              </a:rPr>
              <a:t>'X'</a:t>
            </a:r>
          </a:p>
          <a:p>
            <a:r>
              <a:rPr lang="en-US" altLang="zh-TW" b="1" dirty="0">
                <a:solidFill>
                  <a:srgbClr val="BEC4FD">
                    <a:lumMod val="50000"/>
                  </a:srgbClr>
                </a:solidFill>
                <a:latin typeface="Arial"/>
                <a:ea typeface="Calibri" panose="020F0502020204030204" pitchFamily="34" charset="0"/>
                <a:cs typeface="Calibri" panose="020F0502020204030204" pitchFamily="34" charset="0"/>
              </a:rPr>
              <a:t>UNION ALL </a:t>
            </a:r>
          </a:p>
          <a:p>
            <a:r>
              <a:rPr lang="en-US" altLang="zh-TW" dirty="0">
                <a:solidFill>
                  <a:srgbClr val="BEC4FD">
                    <a:lumMod val="50000"/>
                  </a:srgbClr>
                </a:solidFill>
                <a:latin typeface="Arial"/>
                <a:ea typeface="Calibri" panose="020F0502020204030204" pitchFamily="34" charset="0"/>
                <a:cs typeface="Calibri" panose="020F0502020204030204" pitchFamily="34" charset="0"/>
              </a:rPr>
              <a:t>SELECT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FROM</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sbook</a:t>
            </a:r>
            <a:r>
              <a:rPr lang="en-US" altLang="zh-TW" dirty="0">
                <a:solidFill>
                  <a:srgbClr val="000000"/>
                </a:solidFill>
                <a:latin typeface="Arial"/>
                <a:ea typeface="Calibri" panose="020F0502020204030204" pitchFamily="34" charset="0"/>
                <a:cs typeface="Calibri" panose="020F0502020204030204" pitchFamily="34" charset="0"/>
              </a:rPr>
              <a:t>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FIELDS</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carrid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connid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fldate</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bookid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customid</a:t>
            </a:r>
            <a:r>
              <a:rPr lang="en-US" altLang="zh-TW" b="1"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CEIL</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loccuram</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 @</a:t>
            </a:r>
            <a:r>
              <a:rPr lang="en-US" altLang="zh-TW" dirty="0">
                <a:solidFill>
                  <a:srgbClr val="000000"/>
                </a:solidFill>
                <a:latin typeface="Arial"/>
                <a:ea typeface="Calibri" panose="020F0502020204030204" pitchFamily="34" charset="0"/>
                <a:cs typeface="Calibri" panose="020F0502020204030204" pitchFamily="34" charset="0"/>
              </a:rPr>
              <a:t>lc_nonsm_disc</a:t>
            </a:r>
            <a:r>
              <a:rPr lang="en-US" altLang="zh-TW" dirty="0">
                <a:solidFill>
                  <a:srgbClr val="BEC4FD">
                    <a:lumMod val="50000"/>
                  </a:srgbClr>
                </a:solidFill>
                <a:latin typeface="Arial"/>
                <a:ea typeface="Calibri" panose="020F0502020204030204" pitchFamily="34" charset="0"/>
                <a:cs typeface="Calibri" panose="020F0502020204030204" pitchFamily="34" charset="0"/>
              </a:rPr>
              <a:t> ) </a:t>
            </a:r>
            <a:r>
              <a:rPr lang="en-US" altLang="zh-TW" dirty="0">
                <a:solidFill>
                  <a:srgbClr val="000000"/>
                </a:solidFill>
                <a:latin typeface="Arial"/>
                <a:ea typeface="Calibri" panose="020F0502020204030204" pitchFamily="34" charset="0"/>
                <a:cs typeface="Calibri" panose="020F0502020204030204" pitchFamily="34" charset="0"/>
              </a:rPr>
              <a:t>AS </a:t>
            </a:r>
            <a:r>
              <a:rPr lang="en-US" altLang="zh-TW" dirty="0" err="1">
                <a:solidFill>
                  <a:srgbClr val="000000"/>
                </a:solidFill>
                <a:latin typeface="Arial"/>
                <a:ea typeface="Calibri" panose="020F0502020204030204" pitchFamily="34" charset="0"/>
                <a:cs typeface="Calibri" panose="020F0502020204030204" pitchFamily="34" charset="0"/>
              </a:rPr>
              <a:t>nonsm_disc</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CAST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loccuram</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AS FLTP ) / CAST( </a:t>
            </a:r>
            <a:r>
              <a:rPr lang="en-US" altLang="zh-TW" dirty="0">
                <a:solidFill>
                  <a:srgbClr val="7EA7BB"/>
                </a:solidFill>
                <a:latin typeface="Arial"/>
                <a:ea typeface="Calibri" panose="020F0502020204030204" pitchFamily="34" charset="0"/>
                <a:cs typeface="Calibri" panose="020F0502020204030204" pitchFamily="34" charset="0"/>
              </a:rPr>
              <a:t>2</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AS FLTP )</a:t>
            </a:r>
            <a:r>
              <a:rPr lang="en-US" altLang="zh-TW" dirty="0">
                <a:solidFill>
                  <a:srgbClr val="000000"/>
                </a:solidFill>
                <a:latin typeface="Arial"/>
                <a:ea typeface="Calibri" panose="020F0502020204030204" pitchFamily="34" charset="0"/>
                <a:cs typeface="Calibri" panose="020F0502020204030204" pitchFamily="34" charset="0"/>
              </a:rPr>
              <a:t> AS half</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p>
          <a:p>
            <a:r>
              <a:rPr lang="zh-TW" altLang="en-US"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loccurkey</a:t>
            </a:r>
            <a:r>
              <a:rPr lang="en-US" altLang="zh-TW" dirty="0">
                <a:solidFill>
                  <a:srgbClr val="000000"/>
                </a:solidFill>
                <a:latin typeface="Arial"/>
                <a:ea typeface="Calibri" panose="020F0502020204030204" pitchFamily="34" charset="0"/>
                <a:cs typeface="Calibri" panose="020F0502020204030204" pitchFamily="34" charset="0"/>
              </a:rPr>
              <a:t> </a:t>
            </a:r>
          </a:p>
          <a:p>
            <a:r>
              <a:rPr lang="en-US" altLang="zh-TW" dirty="0">
                <a:solidFill>
                  <a:srgbClr val="BEC4FD">
                    <a:lumMod val="50000"/>
                  </a:srgbClr>
                </a:solidFill>
                <a:latin typeface="Arial"/>
                <a:ea typeface="Calibri" panose="020F0502020204030204" pitchFamily="34" charset="0"/>
                <a:cs typeface="Calibri" panose="020F0502020204030204" pitchFamily="34" charset="0"/>
              </a:rPr>
              <a:t>WHERE</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err="1">
                <a:solidFill>
                  <a:srgbClr val="000000"/>
                </a:solidFill>
                <a:latin typeface="Arial"/>
                <a:ea typeface="Calibri" panose="020F0502020204030204" pitchFamily="34" charset="0"/>
                <a:cs typeface="Calibri" panose="020F0502020204030204" pitchFamily="34" charset="0"/>
              </a:rPr>
              <a:t>customid</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lv_customer </a:t>
            </a:r>
          </a:p>
          <a:p>
            <a:r>
              <a:rPr lang="en-US" altLang="zh-TW" dirty="0">
                <a:solidFill>
                  <a:srgbClr val="BEC4FD">
                    <a:lumMod val="50000"/>
                  </a:srgbClr>
                </a:solidFill>
                <a:latin typeface="Arial"/>
                <a:ea typeface="Calibri" panose="020F0502020204030204" pitchFamily="34" charset="0"/>
                <a:cs typeface="Calibri" panose="020F0502020204030204" pitchFamily="34" charset="0"/>
              </a:rPr>
              <a:t>AND</a:t>
            </a:r>
            <a:r>
              <a:rPr lang="en-US" altLang="zh-TW" dirty="0">
                <a:solidFill>
                  <a:srgbClr val="000000"/>
                </a:solidFill>
                <a:latin typeface="Arial"/>
                <a:ea typeface="Calibri" panose="020F0502020204030204" pitchFamily="34" charset="0"/>
                <a:cs typeface="Calibri" panose="020F0502020204030204" pitchFamily="34" charset="0"/>
              </a:rPr>
              <a:t> smoker = </a:t>
            </a:r>
            <a:r>
              <a:rPr lang="en-US" altLang="zh-TW" dirty="0">
                <a:solidFill>
                  <a:srgbClr val="339933"/>
                </a:solidFill>
                <a:latin typeface="Arial"/>
                <a:ea typeface="Calibri" panose="020F0502020204030204" pitchFamily="34" charset="0"/>
                <a:cs typeface="Calibri" panose="020F0502020204030204" pitchFamily="34" charset="0"/>
              </a:rPr>
              <a:t>'</a:t>
            </a:r>
            <a:r>
              <a:rPr lang="zh-TW" altLang="en-US" dirty="0">
                <a:solidFill>
                  <a:srgbClr val="339933"/>
                </a:solidFill>
                <a:latin typeface="Arial"/>
                <a:ea typeface="Calibri" panose="020F0502020204030204" pitchFamily="34" charset="0"/>
                <a:cs typeface="Calibri" panose="020F0502020204030204" pitchFamily="34" charset="0"/>
              </a:rPr>
              <a:t> </a:t>
            </a:r>
            <a:r>
              <a:rPr lang="en-US" altLang="zh-TW" dirty="0">
                <a:solidFill>
                  <a:srgbClr val="339933"/>
                </a:solidFill>
                <a:latin typeface="Arial"/>
                <a:ea typeface="Calibri" panose="020F0502020204030204" pitchFamily="34" charset="0"/>
                <a:cs typeface="Calibri" panose="020F0502020204030204" pitchFamily="34" charset="0"/>
              </a:rPr>
              <a:t>'</a:t>
            </a:r>
          </a:p>
          <a:p>
            <a:r>
              <a:rPr lang="en-US" altLang="zh-TW" dirty="0">
                <a:solidFill>
                  <a:srgbClr val="BEC4FD">
                    <a:lumMod val="50000"/>
                  </a:srgbClr>
                </a:solidFill>
                <a:latin typeface="Arial"/>
                <a:ea typeface="Calibri" panose="020F0502020204030204" pitchFamily="34" charset="0"/>
                <a:cs typeface="Calibri" panose="020F0502020204030204" pitchFamily="34" charset="0"/>
              </a:rPr>
              <a:t>INTO</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BEC4FD">
                    <a:lumMod val="50000"/>
                  </a:srgbClr>
                </a:solidFill>
                <a:latin typeface="Arial"/>
                <a:ea typeface="Calibri" panose="020F0502020204030204" pitchFamily="34" charset="0"/>
                <a:cs typeface="Calibri" panose="020F0502020204030204" pitchFamily="34" charset="0"/>
              </a:rPr>
              <a:t>TABLE</a:t>
            </a:r>
            <a:r>
              <a:rPr lang="en-US" altLang="zh-TW" dirty="0">
                <a:solidFill>
                  <a:srgbClr val="000000"/>
                </a:solidFill>
                <a:latin typeface="Arial"/>
                <a:ea typeface="Calibri" panose="020F0502020204030204" pitchFamily="34" charset="0"/>
                <a:cs typeface="Calibri" panose="020F0502020204030204" pitchFamily="34" charset="0"/>
              </a:rPr>
              <a:t> </a:t>
            </a:r>
            <a:r>
              <a:rPr lang="en-US" altLang="zh-TW" dirty="0">
                <a:solidFill>
                  <a:srgbClr val="111DEF"/>
                </a:solidFill>
                <a:latin typeface="Arial"/>
                <a:ea typeface="Calibri" panose="020F0502020204030204" pitchFamily="34" charset="0"/>
                <a:cs typeface="Calibri" panose="020F0502020204030204" pitchFamily="34" charset="0"/>
              </a:rPr>
              <a:t>@</a:t>
            </a:r>
            <a:r>
              <a:rPr lang="en-US" altLang="zh-TW" dirty="0">
                <a:solidFill>
                  <a:srgbClr val="000000"/>
                </a:solidFill>
                <a:latin typeface="Arial"/>
                <a:ea typeface="Calibri" panose="020F0502020204030204" pitchFamily="34" charset="0"/>
                <a:cs typeface="Calibri" panose="020F0502020204030204" pitchFamily="34" charset="0"/>
              </a:rPr>
              <a:t>lt_bookings2.</a:t>
            </a:r>
            <a:r>
              <a:rPr lang="zh-TW" altLang="en-US" dirty="0">
                <a:solidFill>
                  <a:srgbClr val="000000"/>
                </a:solidFill>
                <a:latin typeface="Arial"/>
                <a:ea typeface="Calibri" panose="020F0502020204030204" pitchFamily="34" charset="0"/>
                <a:cs typeface="Calibri" panose="020F0502020204030204" pitchFamily="34" charset="0"/>
              </a:rPr>
              <a:t> </a:t>
            </a:r>
            <a:endParaRPr lang="zh-TW" altLang="en-US" dirty="0">
              <a:solidFill>
                <a:srgbClr val="000000"/>
              </a:solidFill>
              <a:latin typeface="Arial"/>
              <a:cs typeface="Calibri" panose="020F0502020204030204" pitchFamily="34" charset="0"/>
            </a:endParaRPr>
          </a:p>
        </p:txBody>
      </p:sp>
    </p:spTree>
    <p:extLst>
      <p:ext uri="{BB962C8B-B14F-4D97-AF65-F5344CB8AC3E}">
        <p14:creationId xmlns:p14="http://schemas.microsoft.com/office/powerpoint/2010/main" val="2815731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7B5EF146-91F7-4A53-ACA9-1E45E433FC29}" type="slidenum">
              <a:rPr lang="en-US" altLang="en-US">
                <a:solidFill>
                  <a:srgbClr val="000000"/>
                </a:solidFill>
                <a:latin typeface="Arial"/>
              </a:rPr>
              <a:pPr>
                <a:defRPr/>
              </a:pPr>
              <a:t>86</a:t>
            </a:fld>
            <a:endParaRPr lang="en-US" altLang="en-US">
              <a:solidFill>
                <a:srgbClr val="000000"/>
              </a:solidFill>
              <a:latin typeface="Arial"/>
            </a:endParaRPr>
          </a:p>
        </p:txBody>
      </p:sp>
      <p:pic>
        <p:nvPicPr>
          <p:cNvPr id="4" name="Picture 3"/>
          <p:cNvPicPr>
            <a:picLocks noChangeAspect="1"/>
          </p:cNvPicPr>
          <p:nvPr/>
        </p:nvPicPr>
        <p:blipFill>
          <a:blip r:embed="rId2"/>
          <a:stretch>
            <a:fillRect/>
          </a:stretch>
        </p:blipFill>
        <p:spPr>
          <a:xfrm>
            <a:off x="4998160" y="899668"/>
            <a:ext cx="9102497" cy="6826873"/>
          </a:xfrm>
          <a:prstGeom prst="rect">
            <a:avLst/>
          </a:prstGeom>
        </p:spPr>
      </p:pic>
      <p:sp>
        <p:nvSpPr>
          <p:cNvPr id="5" name="Rectangle 2"/>
          <p:cNvSpPr txBox="1">
            <a:spLocks noChangeArrowheads="1"/>
          </p:cNvSpPr>
          <p:nvPr/>
        </p:nvSpPr>
        <p:spPr bwMode="auto">
          <a:xfrm>
            <a:off x="353997" y="227068"/>
            <a:ext cx="10422254" cy="55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18" tIns="54859" rIns="109718" bIns="54859"/>
          <a:lstStyle>
            <a:defPPr>
              <a:defRPr lang="en-US"/>
            </a:defPPr>
            <a:lvl1pPr>
              <a:lnSpc>
                <a:spcPct val="90000"/>
              </a:lnSpc>
              <a:spcBef>
                <a:spcPct val="0"/>
              </a:spcBef>
              <a:buClrTx/>
              <a:buFontTx/>
              <a:buNone/>
              <a:defRPr sz="2000" b="1">
                <a:solidFill>
                  <a:schemeClr val="accent5">
                    <a:lumMod val="25000"/>
                  </a:schemeClr>
                </a:solidFill>
                <a:latin typeface="Arial" panose="020B0604020202020204" pitchFamily="34" charset="0"/>
                <a:ea typeface="宋体" panose="02010600030101010101" pitchFamily="2" charset="-122"/>
              </a:defRPr>
            </a:lvl1pPr>
            <a:lvl2pPr marL="509588" indent="-163513">
              <a:buClr>
                <a:schemeClr val="tx1"/>
              </a:buClr>
              <a:buFont typeface="Arial" panose="020B0604020202020204" pitchFamily="34" charset="0"/>
              <a:buChar char="–"/>
              <a:defRPr sz="1600">
                <a:latin typeface="Arial" panose="020B0604020202020204" pitchFamily="34" charset="0"/>
                <a:ea typeface="MS PGothic" panose="020B0600070205080204" pitchFamily="34" charset="-128"/>
              </a:defRPr>
            </a:lvl2pPr>
            <a:lvl3pPr marL="855663" indent="-173038">
              <a:buClr>
                <a:schemeClr val="tx1"/>
              </a:buClr>
              <a:buChar char="•"/>
              <a:defRPr sz="1600">
                <a:latin typeface="Arial" panose="020B0604020202020204" pitchFamily="34" charset="0"/>
                <a:ea typeface="MS PGothic" panose="020B0600070205080204" pitchFamily="34" charset="-128"/>
              </a:defRPr>
            </a:lvl3pPr>
            <a:lvl4pPr marL="1203325" indent="-173038">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1539875" indent="-163513">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r>
              <a:rPr lang="en-US" altLang="zh-CN" sz="2400" dirty="0">
                <a:solidFill>
                  <a:srgbClr val="BEC4FD">
                    <a:lumMod val="25000"/>
                  </a:srgbClr>
                </a:solidFill>
              </a:rPr>
              <a:t>Hana SQL reference</a:t>
            </a:r>
          </a:p>
        </p:txBody>
      </p:sp>
      <p:grpSp>
        <p:nvGrpSpPr>
          <p:cNvPr id="8" name="群組 7">
            <a:extLst>
              <a:ext uri="{FF2B5EF4-FFF2-40B4-BE49-F238E27FC236}">
                <a16:creationId xmlns:a16="http://schemas.microsoft.com/office/drawing/2014/main" id="{C5970CB0-D2DA-8A33-C6B0-70CAEBF219B8}"/>
              </a:ext>
            </a:extLst>
          </p:cNvPr>
          <p:cNvGrpSpPr/>
          <p:nvPr/>
        </p:nvGrpSpPr>
        <p:grpSpPr>
          <a:xfrm>
            <a:off x="671039" y="987788"/>
            <a:ext cx="4076771" cy="2258752"/>
            <a:chOff x="559199" y="823156"/>
            <a:chExt cx="3397309" cy="1882293"/>
          </a:xfrm>
        </p:grpSpPr>
        <p:pic>
          <p:nvPicPr>
            <p:cNvPr id="6" name="Picture 5"/>
            <p:cNvPicPr>
              <a:picLocks noChangeAspect="1"/>
            </p:cNvPicPr>
            <p:nvPr/>
          </p:nvPicPr>
          <p:blipFill>
            <a:blip r:embed="rId3"/>
            <a:stretch>
              <a:fillRect/>
            </a:stretch>
          </p:blipFill>
          <p:spPr>
            <a:xfrm>
              <a:off x="559199" y="823156"/>
              <a:ext cx="3397309" cy="1882293"/>
            </a:xfrm>
            <a:prstGeom prst="rect">
              <a:avLst/>
            </a:prstGeom>
            <a:ln>
              <a:noFill/>
            </a:ln>
            <a:effectLst>
              <a:outerShdw blurRad="190500" algn="tl" rotWithShape="0">
                <a:srgbClr val="000000">
                  <a:alpha val="70000"/>
                </a:srgbClr>
              </a:outerShdw>
            </a:effectLst>
          </p:spPr>
        </p:pic>
        <p:sp>
          <p:nvSpPr>
            <p:cNvPr id="7" name="矩形 6">
              <a:extLst>
                <a:ext uri="{FF2B5EF4-FFF2-40B4-BE49-F238E27FC236}">
                  <a16:creationId xmlns:a16="http://schemas.microsoft.com/office/drawing/2014/main" id="{6F67B2AA-9673-DA64-AF79-D45C5BAFB9B5}"/>
                </a:ext>
              </a:extLst>
            </p:cNvPr>
            <p:cNvSpPr/>
            <p:nvPr/>
          </p:nvSpPr>
          <p:spPr bwMode="auto">
            <a:xfrm>
              <a:off x="1410748" y="1589714"/>
              <a:ext cx="1370201" cy="325589"/>
            </a:xfrm>
            <a:prstGeom prst="rect">
              <a:avLst/>
            </a:prstGeom>
            <a:noFill/>
            <a:ln w="285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zh-TW" altLang="en-US" sz="2640">
                <a:solidFill>
                  <a:srgbClr val="7889FB"/>
                </a:solidFill>
                <a:latin typeface="Arial" charset="0"/>
              </a:endParaRPr>
            </a:p>
          </p:txBody>
        </p:sp>
      </p:grpSp>
    </p:spTree>
    <p:extLst>
      <p:ext uri="{BB962C8B-B14F-4D97-AF65-F5344CB8AC3E}">
        <p14:creationId xmlns:p14="http://schemas.microsoft.com/office/powerpoint/2010/main" val="2594872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Comma and Escaping variable</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br>
              <a:rPr lang="en-US" altLang="zh-TW" b="1" dirty="0"/>
            </a:br>
            <a:r>
              <a:rPr lang="zh-TW" altLang="en-US" b="1" dirty="0"/>
              <a:t> </a:t>
            </a:r>
            <a:r>
              <a:rPr lang="en-US" altLang="zh-TW" sz="2400" b="1" dirty="0"/>
              <a:t>Comma</a:t>
            </a:r>
            <a:r>
              <a:rPr lang="en-US" altLang="zh-TW" sz="2400" dirty="0"/>
              <a:t>: </a:t>
            </a:r>
            <a:br>
              <a:rPr lang="en-US" altLang="zh-TW" sz="2400" dirty="0"/>
            </a:br>
            <a:r>
              <a:rPr lang="zh-TW" altLang="en-US" sz="2400" dirty="0"/>
              <a:t>     </a:t>
            </a:r>
            <a:r>
              <a:rPr lang="en-US" altLang="zh-TW" sz="2400" dirty="0"/>
              <a:t>With New SQL, fields to be selected are separated by </a:t>
            </a:r>
            <a:r>
              <a:rPr lang="en-US" altLang="zh-TW" sz="2400" b="1" dirty="0">
                <a:solidFill>
                  <a:srgbClr val="0F6DFF"/>
                </a:solidFill>
              </a:rPr>
              <a:t>comma operator ( , )</a:t>
            </a:r>
            <a:r>
              <a:rPr lang="en-US" altLang="zh-TW" sz="2400" dirty="0"/>
              <a:t>. </a:t>
            </a:r>
            <a:br>
              <a:rPr lang="en-US" altLang="zh-TW" sz="2400" dirty="0"/>
            </a:br>
            <a:r>
              <a:rPr lang="zh-TW" altLang="en-US" sz="2400" dirty="0"/>
              <a:t>     </a:t>
            </a:r>
            <a:r>
              <a:rPr lang="en-US" altLang="zh-TW" sz="2400" dirty="0"/>
              <a:t>Old SQL statement is still valid however the written SQL should be either fully new SQL or </a:t>
            </a:r>
            <a:br>
              <a:rPr lang="en-US" altLang="zh-TW" sz="2400" dirty="0"/>
            </a:br>
            <a:r>
              <a:rPr lang="zh-TW" altLang="en-US" sz="2400" dirty="0"/>
              <a:t>     </a:t>
            </a:r>
            <a:r>
              <a:rPr lang="en-US" altLang="zh-TW" sz="2400" dirty="0"/>
              <a:t>old </a:t>
            </a:r>
            <a:r>
              <a:rPr lang="zh-TW" altLang="en-US" sz="2400" dirty="0"/>
              <a:t> </a:t>
            </a:r>
            <a:r>
              <a:rPr lang="en-US" altLang="zh-TW" sz="2400" dirty="0"/>
              <a:t>SQL… mixing both syntaxes give a syntax error! e.g. If a field list is separated by a</a:t>
            </a:r>
            <a:br>
              <a:rPr lang="en-US" altLang="zh-TW" sz="2400" dirty="0"/>
            </a:br>
            <a:r>
              <a:rPr lang="zh-TW" altLang="en-US" sz="2400" dirty="0"/>
              <a:t>     </a:t>
            </a:r>
            <a:r>
              <a:rPr lang="en-US" altLang="zh-TW" sz="2400" dirty="0"/>
              <a:t>comma, the host variables must be escaped with </a:t>
            </a:r>
            <a:r>
              <a:rPr lang="en-US" altLang="zh-TW" sz="2400" b="1" dirty="0">
                <a:solidFill>
                  <a:srgbClr val="0F6DFF"/>
                </a:solidFill>
              </a:rPr>
              <a:t>@</a:t>
            </a:r>
            <a:r>
              <a:rPr lang="en-US" altLang="zh-TW" sz="2400" dirty="0"/>
              <a:t> sign.</a:t>
            </a:r>
            <a:br>
              <a:rPr lang="en-US" altLang="zh-TW" sz="2400" dirty="0"/>
            </a:br>
            <a:br>
              <a:rPr lang="en-US" altLang="zh-TW" sz="2400" dirty="0"/>
            </a:br>
            <a:r>
              <a:rPr lang="zh-TW" altLang="en-US" sz="2400" dirty="0"/>
              <a:t>  </a:t>
            </a:r>
            <a:r>
              <a:rPr lang="en-US" altLang="zh-TW" sz="2400" b="1" dirty="0"/>
              <a:t>Escaping Variable</a:t>
            </a:r>
            <a:r>
              <a:rPr lang="en-US" altLang="zh-TW" sz="2400" dirty="0"/>
              <a:t>: </a:t>
            </a:r>
            <a:br>
              <a:rPr lang="en-US" altLang="zh-TW" sz="2400" dirty="0"/>
            </a:br>
            <a:r>
              <a:rPr lang="zh-TW" altLang="en-US" sz="2400" dirty="0"/>
              <a:t>        </a:t>
            </a:r>
            <a:r>
              <a:rPr lang="en-US" altLang="zh-TW" sz="2400" dirty="0"/>
              <a:t>Now any Variable, Work area or   internal table  which are local to logic, must</a:t>
            </a:r>
            <a:br>
              <a:rPr lang="en-US" altLang="zh-TW" sz="2400" dirty="0"/>
            </a:br>
            <a:r>
              <a:rPr lang="zh-TW" altLang="en-US" sz="2400" dirty="0"/>
              <a:t>        </a:t>
            </a:r>
            <a:r>
              <a:rPr lang="en-US" altLang="zh-TW" sz="2400" dirty="0"/>
              <a:t>be escaped with </a:t>
            </a:r>
            <a:r>
              <a:rPr lang="en-US" altLang="zh-TW" sz="2400" b="1" dirty="0">
                <a:solidFill>
                  <a:srgbClr val="0F6DFF"/>
                </a:solidFill>
              </a:rPr>
              <a:t>@</a:t>
            </a:r>
            <a:r>
              <a:rPr lang="en-US" altLang="zh-TW" sz="2400" dirty="0"/>
              <a:t> sign when using New SQL. This clearly distinguishes the table </a:t>
            </a:r>
            <a:br>
              <a:rPr lang="en-US" altLang="zh-TW" sz="2400" dirty="0"/>
            </a:br>
            <a:r>
              <a:rPr lang="zh-TW" altLang="en-US" sz="2400" dirty="0"/>
              <a:t>       </a:t>
            </a:r>
            <a:r>
              <a:rPr lang="en-US" altLang="zh-TW" sz="2400" dirty="0"/>
              <a:t>fields from external variables.</a:t>
            </a:r>
            <a:br>
              <a:rPr lang="en-US" altLang="zh-TW" sz="2400"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2743200" y="2876844"/>
            <a:ext cx="14069001" cy="369332"/>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834537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Comma and Escaping variable</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br>
              <a:rPr lang="en-US" altLang="zh-TW" b="1" dirty="0"/>
            </a:br>
            <a:r>
              <a:rPr lang="zh-TW" altLang="en-US" b="1" dirty="0"/>
              <a:t>  </a:t>
            </a:r>
            <a:r>
              <a:rPr lang="en-US" altLang="zh-TW" sz="2400" dirty="0"/>
              <a:t>SELECT vbeln</a:t>
            </a:r>
            <a:r>
              <a:rPr lang="en-US" altLang="zh-TW" sz="2400" b="1" dirty="0">
                <a:solidFill>
                  <a:srgbClr val="0F6DFF"/>
                </a:solidFill>
              </a:rPr>
              <a:t>,</a:t>
            </a:r>
            <a:r>
              <a:rPr lang="en-US" altLang="zh-TW" sz="2400" dirty="0"/>
              <a:t> </a:t>
            </a:r>
            <a:r>
              <a:rPr lang="en-US" altLang="zh-TW" sz="2400" dirty="0" err="1"/>
              <a:t>posnr</a:t>
            </a:r>
            <a:r>
              <a:rPr lang="en-US" altLang="zh-TW" sz="2400" dirty="0"/>
              <a:t> FROM </a:t>
            </a:r>
            <a:r>
              <a:rPr lang="en-US" altLang="zh-TW" sz="2400" dirty="0" err="1"/>
              <a:t>vbap</a:t>
            </a:r>
            <a:r>
              <a:rPr lang="en-US" altLang="zh-TW" sz="2400" dirty="0"/>
              <a:t> INTO TABLE </a:t>
            </a:r>
            <a:r>
              <a:rPr lang="en-US" altLang="zh-TW" sz="2400" b="1" dirty="0">
                <a:solidFill>
                  <a:srgbClr val="0F6DFF"/>
                </a:solidFill>
              </a:rPr>
              <a:t>@</a:t>
            </a:r>
            <a:r>
              <a:rPr lang="en-US" altLang="zh-TW" sz="2400" dirty="0"/>
              <a:t>DATA(lt_vbap).</a:t>
            </a:r>
            <a:br>
              <a:rPr lang="en-US" altLang="zh-TW" sz="2400" dirty="0"/>
            </a:br>
            <a:br>
              <a:rPr lang="en-US" altLang="zh-TW" sz="2400" dirty="0"/>
            </a:br>
            <a:r>
              <a:rPr lang="zh-TW" altLang="en-US" sz="2400" dirty="0"/>
              <a:t>   </a:t>
            </a:r>
            <a:r>
              <a:rPr lang="en-US" altLang="zh-TW" sz="2400" dirty="0"/>
              <a:t>IF sy-subrc IS INITIAL.</a:t>
            </a:r>
            <a:br>
              <a:rPr lang="en-US" altLang="zh-TW" sz="2400" dirty="0"/>
            </a:br>
            <a:r>
              <a:rPr lang="en-US" altLang="zh-TW" sz="2400" dirty="0"/>
              <a:t>  </a:t>
            </a:r>
            <a:r>
              <a:rPr lang="zh-TW" altLang="en-US" sz="2400" dirty="0"/>
              <a:t>     </a:t>
            </a:r>
            <a:r>
              <a:rPr lang="en-US" altLang="zh-TW" sz="2400" dirty="0"/>
              <a:t>WRITE:/1 'Data exists'.</a:t>
            </a:r>
            <a:br>
              <a:rPr lang="en-US" altLang="zh-TW" sz="2400" dirty="0"/>
            </a:br>
            <a:r>
              <a:rPr lang="en-US" altLang="zh-TW" sz="2400" dirty="0"/>
              <a:t> </a:t>
            </a:r>
            <a:r>
              <a:rPr lang="zh-TW" altLang="en-US" sz="2400" dirty="0"/>
              <a:t>  </a:t>
            </a:r>
            <a:r>
              <a:rPr lang="en-US" altLang="zh-TW" sz="2400" dirty="0"/>
              <a:t>ENDIF.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Tree>
    <p:extLst>
      <p:ext uri="{BB962C8B-B14F-4D97-AF65-F5344CB8AC3E}">
        <p14:creationId xmlns:p14="http://schemas.microsoft.com/office/powerpoint/2010/main" val="2240846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Selecting a Constant</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r>
              <a:rPr lang="zh-TW" altLang="en-US" b="1" dirty="0"/>
              <a:t>  </a:t>
            </a:r>
            <a:r>
              <a:rPr lang="en-US" altLang="zh-TW" sz="2400" dirty="0">
                <a:solidFill>
                  <a:srgbClr val="0F6DFF"/>
                </a:solidFill>
              </a:rPr>
              <a:t>Selecting a constant</a:t>
            </a:r>
            <a:r>
              <a:rPr lang="en-US" altLang="zh-TW" sz="2400" dirty="0"/>
              <a:t> is possible now in a </a:t>
            </a:r>
            <a:r>
              <a:rPr lang="en-US" altLang="zh-TW" sz="2400" b="1" dirty="0">
                <a:solidFill>
                  <a:srgbClr val="0F6DFF"/>
                </a:solidFill>
              </a:rPr>
              <a:t>SELECT</a:t>
            </a:r>
            <a:r>
              <a:rPr lang="en-US" altLang="zh-TW" sz="2400" dirty="0"/>
              <a:t> query. There may be </a:t>
            </a:r>
            <a:r>
              <a:rPr lang="zh-TW" altLang="en-US" sz="2400" dirty="0"/>
              <a:t> </a:t>
            </a:r>
            <a:r>
              <a:rPr lang="en-US" altLang="zh-TW" sz="2400" dirty="0"/>
              <a:t>different reasons for </a:t>
            </a:r>
            <a:br>
              <a:rPr lang="en-US" altLang="zh-TW" sz="2400" dirty="0"/>
            </a:br>
            <a:r>
              <a:rPr lang="zh-TW" altLang="en-US" sz="2400" dirty="0"/>
              <a:t>   </a:t>
            </a:r>
            <a:r>
              <a:rPr lang="en-US" altLang="zh-TW" sz="2400" dirty="0"/>
              <a:t>selecting a constant, however, in reality, it doesn't fetch anything from the database. </a:t>
            </a:r>
            <a:br>
              <a:rPr lang="en-US" altLang="zh-TW" sz="2400" dirty="0"/>
            </a:br>
            <a:r>
              <a:rPr lang="en-US" altLang="zh-TW" sz="2400" dirty="0"/>
              <a:t>   e.g. </a:t>
            </a:r>
            <a:br>
              <a:rPr lang="en-US" altLang="zh-TW" sz="2400" dirty="0"/>
            </a:br>
            <a:r>
              <a:rPr lang="zh-TW" altLang="en-US" sz="2400" dirty="0"/>
              <a:t>   </a:t>
            </a:r>
            <a:r>
              <a:rPr lang="en-US" altLang="zh-TW" sz="2400" dirty="0"/>
              <a:t>This can be readily used for </a:t>
            </a:r>
            <a:r>
              <a:rPr lang="en-US" altLang="zh-TW" sz="2400" dirty="0">
                <a:solidFill>
                  <a:schemeClr val="accent2">
                    <a:lumMod val="60000"/>
                    <a:lumOff val="40000"/>
                  </a:schemeClr>
                </a:solidFill>
              </a:rPr>
              <a:t>existence check</a:t>
            </a:r>
            <a:r>
              <a:rPr lang="en-US" altLang="zh-TW" sz="2400" dirty="0"/>
              <a:t>.</a:t>
            </a:r>
            <a:br>
              <a:rPr lang="en-US" altLang="zh-TW" sz="2400" b="1" dirty="0"/>
            </a:br>
            <a:br>
              <a:rPr lang="en-US" altLang="zh-TW" sz="2400" b="1" dirty="0"/>
            </a:br>
            <a:r>
              <a:rPr lang="zh-TW" altLang="en-US" sz="2400" b="1"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2743200" y="2876844"/>
            <a:ext cx="14069001" cy="369332"/>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226198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p:txBody>
          <a:bodyPr vert="horz" lIns="0" tIns="0" rIns="0" bIns="0" rtlCol="0" anchor="t">
            <a:noAutofit/>
          </a:bodyPr>
          <a:lstStyle/>
          <a:p>
            <a:r>
              <a:rPr lang="en-US" altLang="zh-TW" b="1" dirty="0"/>
              <a:t>Logical Expressions</a:t>
            </a:r>
            <a:br>
              <a:rPr lang="en-US" altLang="zh-TW" b="1" dirty="0"/>
            </a:b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TW" b="1" dirty="0"/>
              <a:t>Extended expressions</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685800" y="2537460"/>
            <a:ext cx="8275320" cy="502920"/>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tx1"/>
              </a:solidFill>
              <a:latin typeface="IBM Plex Sans" charset="0"/>
              <a:ea typeface="IBM Plex Sans" charset="0"/>
              <a:cs typeface="IBM Plex Sans" charset="0"/>
            </a:endParaRPr>
          </a:p>
        </p:txBody>
      </p:sp>
      <p:sp>
        <p:nvSpPr>
          <p:cNvPr id="6" name="矩形 5">
            <a:extLst>
              <a:ext uri="{FF2B5EF4-FFF2-40B4-BE49-F238E27FC236}">
                <a16:creationId xmlns:a16="http://schemas.microsoft.com/office/drawing/2014/main" id="{5DBC3F6C-C2FC-5CC5-B358-9A85BA4CCE1B}"/>
              </a:ext>
            </a:extLst>
          </p:cNvPr>
          <p:cNvSpPr/>
          <p:nvPr/>
        </p:nvSpPr>
        <p:spPr>
          <a:xfrm>
            <a:off x="548640" y="2304161"/>
            <a:ext cx="12344400" cy="1200329"/>
          </a:xfrm>
          <a:prstGeom prst="rect">
            <a:avLst/>
          </a:prstGeom>
        </p:spPr>
        <p:txBody>
          <a:bodyPr wrap="square">
            <a:spAutoFit/>
          </a:bodyPr>
          <a:lstStyle/>
          <a:p>
            <a:r>
              <a:rPr lang="en-US" altLang="zh-TW" sz="2400" b="1" dirty="0">
                <a:solidFill>
                  <a:schemeClr val="accent1">
                    <a:lumMod val="75000"/>
                  </a:schemeClr>
                </a:solidFill>
                <a:latin typeface="IBM Plex Sans" panose="020B0503050203000203" pitchFamily="34" charset="0"/>
              </a:rPr>
              <a:t>Logical Expressions </a:t>
            </a:r>
            <a:r>
              <a:rPr lang="en-US" altLang="zh-TW" sz="2400" dirty="0">
                <a:latin typeface="IBM Plex Sans" panose="020B0503050203000203" pitchFamily="34" charset="0"/>
              </a:rPr>
              <a:t>make it possible that expressions can be written inside IF or similar constructs. It reduces lines of code to be written.</a:t>
            </a:r>
            <a:endParaRPr lang="zh-TW" altLang="en-US" sz="2400" dirty="0">
              <a:latin typeface="IBM Plex Sans" panose="020B0503050203000203" pitchFamily="34" charset="0"/>
            </a:endParaRPr>
          </a:p>
          <a:p>
            <a:endParaRPr lang="zh-TW" altLang="en-US" sz="2400" dirty="0">
              <a:latin typeface="IBM Plex Sans" panose="020B0503050203000203" pitchFamily="34" charset="0"/>
            </a:endParaRPr>
          </a:p>
        </p:txBody>
      </p:sp>
      <p:sp>
        <p:nvSpPr>
          <p:cNvPr id="9" name="矩形 8">
            <a:extLst>
              <a:ext uri="{FF2B5EF4-FFF2-40B4-BE49-F238E27FC236}">
                <a16:creationId xmlns:a16="http://schemas.microsoft.com/office/drawing/2014/main" id="{C77D074E-423D-28B5-B5B7-68B024ED0FD0}"/>
              </a:ext>
            </a:extLst>
          </p:cNvPr>
          <p:cNvSpPr/>
          <p:nvPr/>
        </p:nvSpPr>
        <p:spPr>
          <a:xfrm>
            <a:off x="640080" y="3154680"/>
            <a:ext cx="9804574" cy="4401205"/>
          </a:xfrm>
          <a:prstGeom prst="rect">
            <a:avLst/>
          </a:prstGeom>
          <a:solidFill>
            <a:srgbClr val="595959"/>
          </a:solidFill>
          <a:effectLst>
            <a:outerShdw blurRad="50800" dist="38100" dir="2700000" algn="tl" rotWithShape="0">
              <a:prstClr val="black">
                <a:alpha val="40000"/>
              </a:prstClr>
            </a:outerShdw>
          </a:effectLst>
        </p:spPr>
        <p:txBody>
          <a:bodyPr wrap="square">
            <a:spAutoFit/>
          </a:bodyPr>
          <a:lstStyle/>
          <a:p>
            <a: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t>" Extended Expressions : Computation in logical Expressions</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DATA</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lv_qty</a:t>
            </a:r>
            <a:r>
              <a:rPr lang="en-US" altLang="zh-TW" sz="2000" dirty="0">
                <a:solidFill>
                  <a:schemeClr val="bg2"/>
                </a:solidFill>
                <a:latin typeface="IBM Plex Sans" panose="020B0503050203000203" pitchFamily="34" charset="0"/>
                <a:ea typeface="細明體" panose="02020509000000000000" pitchFamily="49" charset="-120"/>
              </a:rPr>
              <a:t> </a:t>
            </a:r>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TYPE </a:t>
            </a:r>
            <a:r>
              <a:rPr lang="en-US" altLang="zh-TW" sz="2000" dirty="0" err="1">
                <a:solidFill>
                  <a:schemeClr val="bg2"/>
                </a:solidFill>
                <a:latin typeface="IBM Plex Sans" panose="020B0503050203000203" pitchFamily="34" charset="0"/>
                <a:ea typeface="細明體" panose="02020509000000000000" pitchFamily="49" charset="-120"/>
              </a:rPr>
              <a:t>kwmeng</a:t>
            </a:r>
            <a:r>
              <a:rPr lang="en-US" altLang="zh-TW" sz="2000" dirty="0">
                <a:solidFill>
                  <a:schemeClr val="bg2"/>
                </a:solidFill>
                <a:latin typeface="IBM Plex Sans" panose="020B0503050203000203" pitchFamily="34" charset="0"/>
                <a:ea typeface="細明體" panose="02020509000000000000" pitchFamily="49" charset="-120"/>
              </a:rPr>
              <a:t> VALUE 10,      </a:t>
            </a:r>
          </a:p>
          <a:p>
            <a:r>
              <a:rPr lang="zh-TW" altLang="en-US" sz="2000" dirty="0">
                <a:solidFill>
                  <a:schemeClr val="bg2"/>
                </a:solidFill>
                <a:latin typeface="IBM Plex Sans" panose="020B0503050203000203" pitchFamily="34" charset="0"/>
                <a:ea typeface="細明體" panose="02020509000000000000" pitchFamily="49" charset="-120"/>
              </a:rPr>
              <a:t>              </a:t>
            </a:r>
            <a:r>
              <a:rPr lang="en-US" altLang="zh-TW" sz="2000" dirty="0" err="1">
                <a:solidFill>
                  <a:schemeClr val="bg2"/>
                </a:solidFill>
                <a:latin typeface="IBM Plex Sans" panose="020B0503050203000203" pitchFamily="34" charset="0"/>
                <a:ea typeface="細明體" panose="02020509000000000000" pitchFamily="49" charset="-120"/>
              </a:rPr>
              <a:t>lv_uprice</a:t>
            </a:r>
            <a:r>
              <a:rPr lang="en-US" altLang="zh-TW" sz="2000" dirty="0">
                <a:solidFill>
                  <a:schemeClr val="bg2"/>
                </a:solidFill>
                <a:latin typeface="IBM Plex Sans" panose="020B0503050203000203" pitchFamily="34" charset="0"/>
                <a:ea typeface="細明體" panose="02020509000000000000" pitchFamily="49" charset="-120"/>
              </a:rPr>
              <a:t> TYPE </a:t>
            </a:r>
            <a:r>
              <a:rPr lang="en-US" altLang="zh-TW" sz="2000" dirty="0" err="1">
                <a:solidFill>
                  <a:schemeClr val="bg2"/>
                </a:solidFill>
                <a:latin typeface="IBM Plex Sans" panose="020B0503050203000203" pitchFamily="34" charset="0"/>
                <a:ea typeface="細明體" panose="02020509000000000000" pitchFamily="49" charset="-120"/>
              </a:rPr>
              <a:t>kbetr</a:t>
            </a:r>
            <a:r>
              <a:rPr lang="en-US" altLang="zh-TW" sz="2000" dirty="0">
                <a:solidFill>
                  <a:schemeClr val="bg2"/>
                </a:solidFill>
                <a:latin typeface="IBM Plex Sans" panose="020B0503050203000203" pitchFamily="34" charset="0"/>
                <a:ea typeface="細明體" panose="02020509000000000000" pitchFamily="49" charset="-120"/>
              </a:rPr>
              <a:t> VALUE 20,      </a:t>
            </a:r>
          </a:p>
          <a:p>
            <a:r>
              <a:rPr lang="zh-TW" altLang="en-US" sz="2000" b="1" dirty="0">
                <a:solidFill>
                  <a:srgbClr val="00CC99"/>
                </a:solidFill>
                <a:latin typeface="IBM Plex Sans" panose="020B0503050203000203" pitchFamily="34" charset="0"/>
                <a:ea typeface="細明體" panose="02020509000000000000" pitchFamily="49" charset="-120"/>
              </a:rPr>
              <a:t>              </a:t>
            </a:r>
            <a:r>
              <a:rPr lang="en-US" altLang="zh-TW" sz="2000" b="1" dirty="0" err="1">
                <a:solidFill>
                  <a:srgbClr val="92D050"/>
                </a:solidFill>
                <a:latin typeface="IBM Plex Sans" panose="020B0503050203000203" pitchFamily="34" charset="0"/>
                <a:ea typeface="細明體" panose="02020509000000000000" pitchFamily="49" charset="-120"/>
              </a:rPr>
              <a:t>lv_total</a:t>
            </a:r>
            <a:r>
              <a:rPr lang="en-US" altLang="zh-TW" sz="2000" b="1" dirty="0">
                <a:solidFill>
                  <a:srgbClr val="00CC99"/>
                </a:solidFill>
                <a:latin typeface="IBM Plex Sans" panose="020B0503050203000203" pitchFamily="34" charset="0"/>
                <a:ea typeface="細明體" panose="02020509000000000000" pitchFamily="49" charset="-120"/>
              </a:rPr>
              <a:t> </a:t>
            </a:r>
            <a:r>
              <a:rPr lang="zh-TW" altLang="en-US" sz="2000" b="1" dirty="0">
                <a:solidFill>
                  <a:srgbClr val="00CC99"/>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TYPE p</a:t>
            </a:r>
            <a:r>
              <a:rPr lang="en-US" altLang="zh-TW" sz="2000" dirty="0">
                <a:solidFill>
                  <a:schemeClr val="bg2"/>
                </a:solidFill>
                <a:latin typeface="IBM Plex Sans" panose="020B0503050203000203" pitchFamily="34" charset="0"/>
                <a:ea typeface="細明體" panose="02020509000000000000" pitchFamily="49" charset="-120"/>
              </a:rPr>
              <a:t>.</a:t>
            </a:r>
          </a:p>
          <a:p>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b="1" dirty="0" err="1">
                <a:solidFill>
                  <a:srgbClr val="92D050"/>
                </a:solidFill>
                <a:latin typeface="IBM Plex Sans" panose="020B0503050203000203" pitchFamily="34" charset="0"/>
                <a:ea typeface="細明體" panose="02020509000000000000" pitchFamily="49" charset="-120"/>
              </a:rPr>
              <a:t>lv_total</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 </a:t>
            </a:r>
            <a:r>
              <a:rPr lang="en-US" altLang="zh-TW" sz="2000" b="1" dirty="0" err="1">
                <a:solidFill>
                  <a:srgbClr val="00CC99"/>
                </a:solidFill>
                <a:latin typeface="IBM Plex Sans" panose="020B0503050203000203" pitchFamily="34" charset="0"/>
                <a:ea typeface="細明體" panose="02020509000000000000" pitchFamily="49" charset="-120"/>
              </a:rPr>
              <a:t>lv_qty</a:t>
            </a:r>
            <a:r>
              <a:rPr lang="en-US" altLang="zh-TW" sz="2000" b="1" dirty="0">
                <a:solidFill>
                  <a:srgbClr val="00CC99"/>
                </a:solidFill>
                <a:latin typeface="IBM Plex Sans" panose="020B0503050203000203" pitchFamily="34" charset="0"/>
                <a:ea typeface="細明體" panose="02020509000000000000" pitchFamily="49" charset="-120"/>
              </a:rPr>
              <a:t> * </a:t>
            </a:r>
            <a:r>
              <a:rPr lang="en-US" altLang="zh-TW" sz="2000" b="1" dirty="0" err="1">
                <a:solidFill>
                  <a:srgbClr val="00CC99"/>
                </a:solidFill>
                <a:latin typeface="IBM Plex Sans" panose="020B0503050203000203" pitchFamily="34" charset="0"/>
                <a:ea typeface="細明體" panose="02020509000000000000" pitchFamily="49" charset="-120"/>
              </a:rPr>
              <a:t>lv_uprice</a:t>
            </a:r>
            <a:r>
              <a:rPr lang="en-US" altLang="zh-TW" sz="2000" dirty="0">
                <a:solidFill>
                  <a:srgbClr val="FFFF00"/>
                </a:solidFill>
                <a:latin typeface="IBM Plex Sans" panose="020B0503050203000203" pitchFamily="34" charset="0"/>
                <a:ea typeface="細明體" panose="02020509000000000000" pitchFamily="49" charset="-120"/>
              </a:rPr>
              <a:t>.</a:t>
            </a:r>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dirty="0">
                <a:solidFill>
                  <a:srgbClr val="FFFF00"/>
                </a:solidFill>
                <a:latin typeface="IBM Plex Sans" panose="020B0503050203000203" pitchFamily="34" charset="0"/>
                <a:ea typeface="細明體" panose="02020509000000000000" pitchFamily="49" charset="-120"/>
              </a:rPr>
              <a:t> </a:t>
            </a:r>
            <a:r>
              <a:rPr lang="en-US" altLang="zh-TW" sz="2000" b="1" dirty="0" err="1">
                <a:solidFill>
                  <a:srgbClr val="92D050"/>
                </a:solidFill>
                <a:latin typeface="IBM Plex Sans" panose="020B0503050203000203" pitchFamily="34" charset="0"/>
                <a:ea typeface="細明體" panose="02020509000000000000" pitchFamily="49" charset="-120"/>
              </a:rPr>
              <a:t>lv_total</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&lt;  220.</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'The total amount is less than 220'.</a:t>
            </a:r>
          </a:p>
          <a:p>
            <a:r>
              <a:rPr lang="en-US" altLang="zh-TW" sz="2000" dirty="0">
                <a:solidFill>
                  <a:schemeClr val="bg2"/>
                </a:solidFill>
                <a:latin typeface="IBM Plex Sans" panose="020B0503050203000203" pitchFamily="34" charset="0"/>
                <a:ea typeface="細明體" panose="02020509000000000000" pitchFamily="49" charset="-120"/>
              </a:rPr>
              <a:t>ENDIF.</a:t>
            </a:r>
          </a:p>
          <a:p>
            <a:br>
              <a:rPr lang="en-US" altLang="zh-TW" sz="2000" i="1" dirty="0">
                <a:solidFill>
                  <a:schemeClr val="accent1">
                    <a:lumMod val="60000"/>
                    <a:lumOff val="40000"/>
                  </a:schemeClr>
                </a:solidFill>
                <a:latin typeface="IBM Plex Sans" panose="020B0503050203000203" pitchFamily="34" charset="0"/>
                <a:ea typeface="細明體" panose="02020509000000000000" pitchFamily="49" charset="-120"/>
              </a:rPr>
            </a:br>
            <a:r>
              <a:rPr lang="en-US" altLang="zh-TW" sz="2000" b="1" dirty="0" err="1">
                <a:solidFill>
                  <a:srgbClr val="92D050"/>
                </a:solidFill>
                <a:latin typeface="IBM Plex Sans" panose="020B0503050203000203" pitchFamily="34" charset="0"/>
                <a:ea typeface="細明體" panose="02020509000000000000" pitchFamily="49" charset="-120"/>
              </a:rPr>
              <a:t>lv_total</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b="1" dirty="0">
                <a:solidFill>
                  <a:srgbClr val="00CC99"/>
                </a:solidFill>
                <a:latin typeface="IBM Plex Sans" panose="020B0503050203000203" pitchFamily="34" charset="0"/>
                <a:ea typeface="細明體" panose="02020509000000000000" pitchFamily="49" charset="-120"/>
              </a:rPr>
              <a:t>= ( </a:t>
            </a:r>
            <a:r>
              <a:rPr lang="en-US" altLang="zh-TW" sz="2000" b="1" dirty="0" err="1">
                <a:solidFill>
                  <a:srgbClr val="00CC99"/>
                </a:solidFill>
                <a:latin typeface="IBM Plex Sans" panose="020B0503050203000203" pitchFamily="34" charset="0"/>
                <a:ea typeface="細明體" panose="02020509000000000000" pitchFamily="49" charset="-120"/>
              </a:rPr>
              <a:t>lv_qty</a:t>
            </a:r>
            <a:r>
              <a:rPr lang="en-US" altLang="zh-TW" sz="2000" b="1" dirty="0">
                <a:solidFill>
                  <a:srgbClr val="00CC99"/>
                </a:solidFill>
                <a:latin typeface="IBM Plex Sans" panose="020B0503050203000203" pitchFamily="34" charset="0"/>
                <a:ea typeface="細明體" panose="02020509000000000000" pitchFamily="49" charset="-120"/>
              </a:rPr>
              <a:t> * </a:t>
            </a:r>
            <a:r>
              <a:rPr lang="en-US" altLang="zh-TW" sz="2000" b="1" dirty="0" err="1">
                <a:solidFill>
                  <a:srgbClr val="00CC99"/>
                </a:solidFill>
                <a:latin typeface="IBM Plex Sans" panose="020B0503050203000203" pitchFamily="34" charset="0"/>
                <a:ea typeface="細明體" panose="02020509000000000000" pitchFamily="49" charset="-120"/>
              </a:rPr>
              <a:t>lv_uprice</a:t>
            </a:r>
            <a:r>
              <a:rPr lang="en-US" altLang="zh-TW" sz="2000" b="1" dirty="0">
                <a:solidFill>
                  <a:srgbClr val="00CC99"/>
                </a:solidFill>
                <a:latin typeface="IBM Plex Sans" panose="020B0503050203000203" pitchFamily="34" charset="0"/>
                <a:ea typeface="細明體" panose="02020509000000000000" pitchFamily="49" charset="-120"/>
              </a:rPr>
              <a:t> ) + 20.</a:t>
            </a:r>
            <a:br>
              <a:rPr lang="en-US" altLang="zh-TW" sz="2000" b="1" dirty="0">
                <a:solidFill>
                  <a:srgbClr val="00CC99"/>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IF </a:t>
            </a:r>
            <a:r>
              <a:rPr lang="en-US" altLang="zh-TW" sz="2000" dirty="0">
                <a:solidFill>
                  <a:srgbClr val="FFFF00"/>
                </a:solidFill>
                <a:latin typeface="IBM Plex Sans" panose="020B0503050203000203" pitchFamily="34" charset="0"/>
                <a:ea typeface="細明體" panose="02020509000000000000" pitchFamily="49" charset="-120"/>
              </a:rPr>
              <a:t> </a:t>
            </a:r>
            <a:r>
              <a:rPr lang="en-US" altLang="zh-TW" sz="2000" b="1" dirty="0" err="1">
                <a:solidFill>
                  <a:srgbClr val="92D050"/>
                </a:solidFill>
                <a:latin typeface="IBM Plex Sans" panose="020B0503050203000203" pitchFamily="34" charset="0"/>
                <a:ea typeface="細明體" panose="02020509000000000000" pitchFamily="49" charset="-120"/>
              </a:rPr>
              <a:t>lv_total</a:t>
            </a:r>
            <a:r>
              <a:rPr lang="en-US" altLang="zh-TW" sz="2000" b="1" dirty="0">
                <a:solidFill>
                  <a:srgbClr val="92D050"/>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a:t>
            </a:r>
            <a:r>
              <a:rPr lang="en-US" altLang="zh-TW" sz="2000" b="1" dirty="0">
                <a:solidFill>
                  <a:srgbClr val="00CC99"/>
                </a:solidFill>
                <a:latin typeface="IBM Plex Sans" panose="020B0503050203000203" pitchFamily="34" charset="0"/>
                <a:ea typeface="細明體" panose="02020509000000000000" pitchFamily="49" charset="-120"/>
              </a:rPr>
              <a:t> </a:t>
            </a:r>
            <a:r>
              <a:rPr lang="en-US" altLang="zh-TW" sz="2000" dirty="0">
                <a:solidFill>
                  <a:schemeClr val="bg2"/>
                </a:solidFill>
                <a:latin typeface="IBM Plex Sans" panose="020B0503050203000203" pitchFamily="34" charset="0"/>
                <a:ea typeface="細明體" panose="02020509000000000000" pitchFamily="49" charset="-120"/>
              </a:rPr>
              <a:t>220.</a:t>
            </a:r>
            <a:br>
              <a:rPr lang="en-US" altLang="zh-TW" sz="2000" dirty="0">
                <a:solidFill>
                  <a:schemeClr val="bg2"/>
                </a:solidFill>
                <a:latin typeface="IBM Plex Sans" panose="020B0503050203000203" pitchFamily="34" charset="0"/>
                <a:ea typeface="細明體" panose="02020509000000000000" pitchFamily="49" charset="-120"/>
              </a:rPr>
            </a:br>
            <a:r>
              <a:rPr lang="en-US" altLang="zh-TW" sz="2000" dirty="0">
                <a:solidFill>
                  <a:schemeClr val="bg2"/>
                </a:solidFill>
                <a:latin typeface="IBM Plex Sans" panose="020B0503050203000203" pitchFamily="34" charset="0"/>
                <a:ea typeface="細明體" panose="02020509000000000000" pitchFamily="49" charset="-120"/>
              </a:rPr>
              <a:t>  WRITE: / 'Complex expressions are also possible!'.</a:t>
            </a:r>
          </a:p>
          <a:p>
            <a:r>
              <a:rPr lang="en-US" altLang="zh-TW" sz="2000" dirty="0">
                <a:solidFill>
                  <a:schemeClr val="bg2"/>
                </a:solidFill>
                <a:latin typeface="IBM Plex Sans" panose="020B0503050203000203" pitchFamily="34" charset="0"/>
                <a:ea typeface="細明體" panose="02020509000000000000" pitchFamily="49" charset="-120"/>
              </a:rPr>
              <a:t>ENDIF.</a:t>
            </a:r>
          </a:p>
        </p:txBody>
      </p:sp>
      <p:sp>
        <p:nvSpPr>
          <p:cNvPr id="3" name="文字方塊 2">
            <a:extLst>
              <a:ext uri="{FF2B5EF4-FFF2-40B4-BE49-F238E27FC236}">
                <a16:creationId xmlns:a16="http://schemas.microsoft.com/office/drawing/2014/main" id="{75ABB761-419A-4367-45BB-B514A5AD7DED}"/>
              </a:ext>
            </a:extLst>
          </p:cNvPr>
          <p:cNvSpPr txBox="1"/>
          <p:nvPr/>
        </p:nvSpPr>
        <p:spPr>
          <a:xfrm>
            <a:off x="9875519" y="3313088"/>
            <a:ext cx="448659" cy="298792"/>
          </a:xfrm>
          <a:prstGeom prst="rect">
            <a:avLst/>
          </a:prstGeom>
          <a:solidFill>
            <a:schemeClr val="tx2">
              <a:lumMod val="75000"/>
            </a:schemeClr>
          </a:solidFill>
          <a:ln>
            <a:solidFill>
              <a:schemeClr val="bg2">
                <a:lumMod val="85000"/>
              </a:schemeClr>
            </a:solidFill>
          </a:ln>
        </p:spPr>
        <p:txBody>
          <a:bodyPr wrap="none" lIns="91440" tIns="45720" rIns="91440" bIns="45720" rtlCol="0">
            <a:noAutofit/>
          </a:bodyPr>
          <a:lstStyle>
            <a:defPPr>
              <a:defRPr lang="en-US"/>
            </a:defPPr>
            <a:lvl1pPr>
              <a:lnSpc>
                <a:spcPct val="105000"/>
              </a:lnSpc>
              <a:spcBef>
                <a:spcPts val="1000"/>
              </a:spcBef>
              <a:defRPr sz="1200">
                <a:solidFill>
                  <a:schemeClr val="tx1">
                    <a:lumMod val="85000"/>
                    <a:lumOff val="15000"/>
                  </a:schemeClr>
                </a:solidFill>
                <a:latin typeface="IBM Plex Sans" charset="0"/>
                <a:ea typeface="IBM Plex Sans" charset="0"/>
                <a:cs typeface="IBM Plex Sans" charset="0"/>
              </a:defRPr>
            </a:lvl1pPr>
          </a:lstStyle>
          <a:p>
            <a:r>
              <a:rPr lang="en-US" altLang="zh-TW" dirty="0"/>
              <a:t>ECC</a:t>
            </a:r>
            <a:endParaRPr lang="zh-TW" altLang="en-US" dirty="0" err="1"/>
          </a:p>
        </p:txBody>
      </p:sp>
    </p:spTree>
    <p:extLst>
      <p:ext uri="{BB962C8B-B14F-4D97-AF65-F5344CB8AC3E}">
        <p14:creationId xmlns:p14="http://schemas.microsoft.com/office/powerpoint/2010/main" val="2380833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Selecting a Constant</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r>
              <a:rPr lang="zh-TW" altLang="en-US" b="1" dirty="0"/>
              <a:t>  </a:t>
            </a:r>
            <a:r>
              <a:rPr lang="en-US" altLang="zh-TW" sz="2400" dirty="0"/>
              <a:t>DATA: lv_matnr TYPE mara-matnr VALUE '1102'.</a:t>
            </a:r>
            <a:br>
              <a:rPr lang="en-US" altLang="zh-TW" sz="2400" dirty="0"/>
            </a:br>
            <a:br>
              <a:rPr lang="en-US" altLang="zh-TW" sz="2400" dirty="0"/>
            </a:br>
            <a:r>
              <a:rPr lang="zh-TW" altLang="en-US" sz="2400" dirty="0"/>
              <a:t>   </a:t>
            </a:r>
            <a:r>
              <a:rPr lang="en-US" altLang="zh-TW" sz="2400" dirty="0"/>
              <a:t>SELECT SINGLE </a:t>
            </a:r>
            <a:r>
              <a:rPr lang="en-US" altLang="zh-TW" sz="2400" b="1" dirty="0">
                <a:solidFill>
                  <a:srgbClr val="0F6DFF"/>
                </a:solidFill>
              </a:rPr>
              <a:t>@abap_true</a:t>
            </a:r>
            <a:r>
              <a:rPr lang="en-US" altLang="zh-TW" sz="2400" dirty="0"/>
              <a:t> FROM mara INTO </a:t>
            </a:r>
            <a:r>
              <a:rPr lang="en-US" altLang="zh-TW" sz="2400" b="1" dirty="0">
                <a:solidFill>
                  <a:srgbClr val="0F6DFF"/>
                </a:solidFill>
              </a:rPr>
              <a:t>@</a:t>
            </a:r>
            <a:r>
              <a:rPr lang="en-US" altLang="zh-TW" sz="2400" dirty="0"/>
              <a:t>DATA(lv_exists)</a:t>
            </a:r>
            <a:br>
              <a:rPr lang="en-US" altLang="zh-TW" sz="2400" dirty="0"/>
            </a:br>
            <a:r>
              <a:rPr lang="en-US" altLang="zh-TW" sz="2400" dirty="0"/>
              <a:t>  </a:t>
            </a:r>
            <a:r>
              <a:rPr lang="zh-TW" altLang="en-US" sz="2400" dirty="0"/>
              <a:t> </a:t>
            </a:r>
            <a:r>
              <a:rPr lang="en-US" altLang="zh-TW" sz="2400" dirty="0"/>
              <a:t>WHERE matnr = </a:t>
            </a:r>
            <a:r>
              <a:rPr lang="en-US" altLang="zh-TW" sz="2400" b="1" dirty="0">
                <a:solidFill>
                  <a:srgbClr val="0F6DFF"/>
                </a:solidFill>
              </a:rPr>
              <a:t>@</a:t>
            </a:r>
            <a:r>
              <a:rPr lang="en-US" altLang="zh-TW" sz="2400" dirty="0"/>
              <a:t>lv_matnr.</a:t>
            </a:r>
            <a:br>
              <a:rPr lang="en-US" altLang="zh-TW" sz="2400" dirty="0"/>
            </a:br>
            <a:br>
              <a:rPr lang="en-US" altLang="zh-TW" sz="2400" dirty="0"/>
            </a:br>
            <a:r>
              <a:rPr lang="en-US" altLang="zh-TW" sz="2400" dirty="0"/>
              <a:t>  </a:t>
            </a:r>
            <a:r>
              <a:rPr lang="zh-TW" altLang="en-US" sz="2400" dirty="0"/>
              <a:t> </a:t>
            </a:r>
            <a:r>
              <a:rPr lang="en-US" altLang="zh-TW" sz="2400" dirty="0"/>
              <a:t>IF lv_exists IS NOT INITIAL.</a:t>
            </a:r>
            <a:br>
              <a:rPr lang="en-US" altLang="zh-TW" sz="2400" dirty="0"/>
            </a:br>
            <a:r>
              <a:rPr lang="en-US" altLang="zh-TW" sz="2400" dirty="0"/>
              <a:t>       </a:t>
            </a:r>
            <a:r>
              <a:rPr lang="zh-TW" altLang="en-US" sz="2400" dirty="0"/>
              <a:t> </a:t>
            </a:r>
            <a:r>
              <a:rPr lang="en-US" altLang="zh-TW" sz="2400" dirty="0"/>
              <a:t>WRITE: |Material # { lv_matnr } exists |.</a:t>
            </a:r>
            <a:br>
              <a:rPr lang="en-US" altLang="zh-TW" sz="2400" dirty="0"/>
            </a:br>
            <a:r>
              <a:rPr lang="en-US" altLang="zh-TW" sz="2400" dirty="0"/>
              <a:t>  </a:t>
            </a:r>
            <a:r>
              <a:rPr lang="zh-TW" altLang="en-US" sz="2400" dirty="0"/>
              <a:t> </a:t>
            </a:r>
            <a:r>
              <a:rPr lang="en-US" altLang="zh-TW" sz="2400" dirty="0"/>
              <a:t>ELSE.</a:t>
            </a:r>
            <a:br>
              <a:rPr lang="en-US" altLang="zh-TW" sz="2400" dirty="0"/>
            </a:br>
            <a:r>
              <a:rPr lang="en-US" altLang="zh-TW" sz="2400" dirty="0"/>
              <a:t>       </a:t>
            </a:r>
            <a:r>
              <a:rPr lang="zh-TW" altLang="en-US" sz="2400" dirty="0"/>
              <a:t> </a:t>
            </a:r>
            <a:r>
              <a:rPr lang="en-US" altLang="zh-TW" sz="2400" dirty="0"/>
              <a:t>WRITE: |Material # { lv_matnr } NOT exists |.</a:t>
            </a:r>
            <a:br>
              <a:rPr lang="en-US" altLang="zh-TW" sz="2400" dirty="0"/>
            </a:br>
            <a:r>
              <a:rPr lang="en-US" altLang="zh-TW" sz="2400" dirty="0"/>
              <a:t>  </a:t>
            </a:r>
            <a:r>
              <a:rPr lang="zh-TW" altLang="en-US" sz="2400" dirty="0"/>
              <a:t> </a:t>
            </a:r>
            <a:r>
              <a:rPr lang="en-US" altLang="zh-TW" sz="2400" dirty="0"/>
              <a:t>ENDIF. </a:t>
            </a:r>
            <a:br>
              <a:rPr lang="en-US" altLang="zh-TW" sz="2400" b="1" dirty="0"/>
            </a:br>
            <a:r>
              <a:rPr lang="zh-TW" altLang="en-US" sz="2400" b="1"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2743200" y="2876844"/>
            <a:ext cx="14069001" cy="369332"/>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2719123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137160" y="2057400"/>
            <a:ext cx="3520440" cy="3657600"/>
          </a:xfrm>
        </p:spPr>
        <p:txBody>
          <a:bodyPr vert="horz" lIns="0" tIns="0" rIns="0" bIns="0" rtlCol="0" anchor="t">
            <a:noAutofit/>
          </a:bodyPr>
          <a:lstStyle/>
          <a:p>
            <a:r>
              <a:rPr lang="en-US" altLang="zh-TW" b="1" dirty="0"/>
              <a:t>Arithmetic Calculation</a:t>
            </a:r>
            <a:r>
              <a:rPr lang="zh-TW" altLang="en-US" b="1" dirty="0"/>
              <a:t> </a:t>
            </a:r>
            <a:r>
              <a:rPr lang="en-US" altLang="zh-TW" b="1" dirty="0"/>
              <a:t>-</a:t>
            </a:r>
            <a:r>
              <a:rPr lang="zh-TW" altLang="en-US" b="1" dirty="0"/>
              <a:t> </a:t>
            </a:r>
            <a:r>
              <a:rPr lang="en-US" altLang="zh-TW" b="1" dirty="0"/>
              <a:t>1</a:t>
            </a: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977640" y="286441"/>
            <a:ext cx="10443298" cy="7120199"/>
          </a:xfrm>
        </p:spPr>
        <p:txBody>
          <a:bodyPr/>
          <a:lstStyle/>
          <a:p>
            <a:r>
              <a:rPr lang="en-US" altLang="zh-TW" sz="2400" dirty="0"/>
              <a:t>Basic arithmetic calculation inside SQL query. </a:t>
            </a:r>
          </a:p>
          <a:p>
            <a:r>
              <a:rPr lang="en-US" altLang="zh-TW" sz="2400" dirty="0"/>
              <a:t>Some arithmetic operations which are now possible are:</a:t>
            </a:r>
          </a:p>
          <a:p>
            <a:r>
              <a:rPr lang="zh-TW" altLang="en-US" sz="2400" dirty="0"/>
              <a:t> </a:t>
            </a:r>
            <a:r>
              <a:rPr lang="en-US" altLang="zh-TW" sz="2400" dirty="0"/>
              <a:t>.</a:t>
            </a:r>
            <a:r>
              <a:rPr lang="en-US" altLang="zh-TW" sz="2400" dirty="0">
                <a:solidFill>
                  <a:srgbClr val="0F6DFF"/>
                </a:solidFill>
              </a:rPr>
              <a:t>Addition</a:t>
            </a:r>
            <a:r>
              <a:rPr lang="en-US" altLang="zh-TW" sz="2400" dirty="0"/>
              <a:t>,</a:t>
            </a:r>
          </a:p>
          <a:p>
            <a:r>
              <a:rPr lang="zh-TW" altLang="en-US" sz="2400" dirty="0"/>
              <a:t> </a:t>
            </a:r>
            <a:r>
              <a:rPr lang="en-US" altLang="zh-TW" sz="2400" dirty="0"/>
              <a:t>.</a:t>
            </a:r>
            <a:r>
              <a:rPr lang="en-US" altLang="zh-TW" sz="2400" dirty="0">
                <a:solidFill>
                  <a:srgbClr val="0F6DFF"/>
                </a:solidFill>
              </a:rPr>
              <a:t>Subtraction</a:t>
            </a:r>
            <a:r>
              <a:rPr lang="en-US" altLang="zh-TW" sz="2400" dirty="0"/>
              <a:t>,</a:t>
            </a:r>
          </a:p>
          <a:p>
            <a:r>
              <a:rPr lang="zh-TW" altLang="en-US" sz="2400" dirty="0"/>
              <a:t> </a:t>
            </a:r>
            <a:r>
              <a:rPr lang="en-US" altLang="zh-TW" sz="2400" dirty="0"/>
              <a:t>.</a:t>
            </a:r>
            <a:r>
              <a:rPr lang="en-US" altLang="zh-TW" sz="2400" dirty="0">
                <a:solidFill>
                  <a:srgbClr val="0F6DFF"/>
                </a:solidFill>
              </a:rPr>
              <a:t>Multiplication</a:t>
            </a:r>
            <a:r>
              <a:rPr lang="en-US" altLang="zh-TW" sz="2400" dirty="0"/>
              <a:t>,</a:t>
            </a:r>
          </a:p>
          <a:p>
            <a:r>
              <a:rPr lang="zh-TW" altLang="en-US" sz="2400" dirty="0"/>
              <a:t> </a:t>
            </a:r>
            <a:r>
              <a:rPr lang="en-US" altLang="zh-TW" sz="2400" dirty="0"/>
              <a:t>.</a:t>
            </a:r>
            <a:r>
              <a:rPr lang="en-US" altLang="zh-TW" sz="2400" dirty="0">
                <a:solidFill>
                  <a:srgbClr val="0F6DFF"/>
                </a:solidFill>
              </a:rPr>
              <a:t>Division</a:t>
            </a:r>
            <a:r>
              <a:rPr lang="en-US" altLang="zh-TW" sz="2400" dirty="0"/>
              <a:t>, and</a:t>
            </a:r>
          </a:p>
          <a:p>
            <a:r>
              <a:rPr lang="zh-TW" altLang="en-US" sz="2400" dirty="0"/>
              <a:t> </a:t>
            </a:r>
            <a:r>
              <a:rPr lang="en-US" altLang="zh-TW" sz="2400" dirty="0"/>
              <a:t>.Calculating remainder value(</a:t>
            </a:r>
            <a:r>
              <a:rPr lang="en-US" altLang="zh-TW" sz="2400" dirty="0">
                <a:solidFill>
                  <a:srgbClr val="0F6DFF"/>
                </a:solidFill>
              </a:rPr>
              <a:t>MOD</a:t>
            </a:r>
            <a:r>
              <a:rPr lang="en-US" altLang="zh-TW" sz="2400" dirty="0"/>
              <a:t>)</a:t>
            </a:r>
          </a:p>
        </p:txBody>
      </p:sp>
    </p:spTree>
    <p:extLst>
      <p:ext uri="{BB962C8B-B14F-4D97-AF65-F5344CB8AC3E}">
        <p14:creationId xmlns:p14="http://schemas.microsoft.com/office/powerpoint/2010/main" val="4275599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137160" y="2057400"/>
            <a:ext cx="3474720" cy="3657600"/>
          </a:xfrm>
        </p:spPr>
        <p:txBody>
          <a:bodyPr vert="horz" lIns="0" tIns="0" rIns="0" bIns="0" rtlCol="0" anchor="t">
            <a:noAutofit/>
          </a:bodyPr>
          <a:lstStyle/>
          <a:p>
            <a:r>
              <a:rPr lang="en-US" altLang="zh-TW" b="1" dirty="0"/>
              <a:t>Arithmetic Calculation</a:t>
            </a:r>
            <a:r>
              <a:rPr lang="zh-TW" altLang="en-US" b="1" dirty="0"/>
              <a:t> </a:t>
            </a:r>
            <a:r>
              <a:rPr lang="en-US" altLang="zh-TW" b="1" dirty="0"/>
              <a:t>-</a:t>
            </a:r>
            <a:r>
              <a:rPr lang="zh-TW" altLang="en-US" b="1" dirty="0"/>
              <a:t> </a:t>
            </a:r>
            <a:r>
              <a:rPr lang="en-US" altLang="zh-TW" b="1" dirty="0"/>
              <a:t>2</a:t>
            </a: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3" name="矩形 2">
            <a:extLst>
              <a:ext uri="{FF2B5EF4-FFF2-40B4-BE49-F238E27FC236}">
                <a16:creationId xmlns:a16="http://schemas.microsoft.com/office/drawing/2014/main" id="{4D815BF9-3EF3-4156-AEC7-4B635631968A}"/>
              </a:ext>
            </a:extLst>
          </p:cNvPr>
          <p:cNvSpPr/>
          <p:nvPr/>
        </p:nvSpPr>
        <p:spPr>
          <a:xfrm>
            <a:off x="3976577" y="457200"/>
            <a:ext cx="10763338" cy="6555641"/>
          </a:xfrm>
          <a:prstGeom prst="rect">
            <a:avLst/>
          </a:prstGeom>
        </p:spPr>
        <p:txBody>
          <a:bodyPr wrap="square">
            <a:spAutoFit/>
          </a:bodyPr>
          <a:lstStyle/>
          <a:p>
            <a:pPr>
              <a:buFont typeface="Arial" panose="020B0604020202020204" pitchFamily="34" charset="0"/>
              <a:buChar char="•"/>
            </a:pPr>
            <a:r>
              <a:rPr lang="en-US" altLang="zh-TW" sz="2000" b="1" dirty="0">
                <a:solidFill>
                  <a:srgbClr val="0F6DFF"/>
                </a:solidFill>
                <a:latin typeface="IBM Plex Sans" panose="020B0503050203000203" pitchFamily="34" charset="0"/>
              </a:rPr>
              <a:t>ABS</a:t>
            </a:r>
            <a:r>
              <a:rPr lang="en-US" altLang="zh-TW" sz="2000" b="1" dirty="0">
                <a:latin typeface="IBM Plex Sans" panose="020B0503050203000203" pitchFamily="34" charset="0"/>
              </a:rPr>
              <a:t>(argument)</a:t>
            </a:r>
          </a:p>
          <a:p>
            <a:r>
              <a:rPr lang="en-US" altLang="zh-TW" sz="2000" dirty="0">
                <a:latin typeface="IBM Plex Sans" panose="020B0503050203000203" pitchFamily="34" charset="0"/>
              </a:rPr>
              <a:t>(Gives absolute value of argument)</a:t>
            </a:r>
          </a:p>
          <a:p>
            <a:endParaRPr lang="en-US" altLang="zh-TW" sz="2000" dirty="0">
              <a:latin typeface="IBM Plex Sans" panose="020B0503050203000203" pitchFamily="34" charset="0"/>
            </a:endParaRPr>
          </a:p>
          <a:p>
            <a:pPr>
              <a:buFont typeface="Arial" panose="020B0604020202020204" pitchFamily="34" charset="0"/>
              <a:buChar char="•"/>
            </a:pPr>
            <a:r>
              <a:rPr lang="en-US" altLang="zh-TW" sz="2000" b="1" dirty="0">
                <a:solidFill>
                  <a:srgbClr val="0F6DFF"/>
                </a:solidFill>
                <a:latin typeface="IBM Plex Sans" panose="020B0503050203000203" pitchFamily="34" charset="0"/>
              </a:rPr>
              <a:t>DIVISION</a:t>
            </a:r>
            <a:r>
              <a:rPr lang="en-US" altLang="zh-TW" sz="2000" b="1" dirty="0">
                <a:latin typeface="IBM Plex Sans" panose="020B0503050203000203" pitchFamily="34" charset="0"/>
              </a:rPr>
              <a:t>(argument1, argument2, DEC) </a:t>
            </a:r>
          </a:p>
          <a:p>
            <a:r>
              <a:rPr lang="zh-TW" altLang="en-US" sz="2000" dirty="0">
                <a:latin typeface="IBM Plex Sans" panose="020B0503050203000203" pitchFamily="34" charset="0"/>
              </a:rPr>
              <a:t> </a:t>
            </a:r>
            <a:r>
              <a:rPr lang="en-US" altLang="zh-TW" sz="2000" dirty="0">
                <a:latin typeface="IBM Plex Sans" panose="020B0503050203000203" pitchFamily="34" charset="0"/>
              </a:rPr>
              <a:t>(Result is division of argument1</a:t>
            </a:r>
            <a:r>
              <a:rPr lang="zh-TW" altLang="en-US" sz="2000" dirty="0">
                <a:latin typeface="IBM Plex Sans" panose="020B0503050203000203" pitchFamily="34" charset="0"/>
              </a:rPr>
              <a:t> </a:t>
            </a:r>
            <a:r>
              <a:rPr lang="en-US" altLang="zh-TW" sz="2000" dirty="0">
                <a:latin typeface="IBM Plex Sans" panose="020B0503050203000203" pitchFamily="34" charset="0"/>
              </a:rPr>
              <a:t>"by argument2 and rounded to DEC </a:t>
            </a:r>
          </a:p>
          <a:p>
            <a:r>
              <a:rPr lang="zh-TW" altLang="en-US" sz="2000" dirty="0">
                <a:latin typeface="IBM Plex Sans" panose="020B0503050203000203" pitchFamily="34" charset="0"/>
              </a:rPr>
              <a:t>                </a:t>
            </a:r>
            <a:r>
              <a:rPr lang="en-US" altLang="zh-TW" sz="2000" dirty="0">
                <a:latin typeface="IBM Plex Sans" panose="020B0503050203000203" pitchFamily="34" charset="0"/>
              </a:rPr>
              <a:t>number of places)</a:t>
            </a:r>
          </a:p>
          <a:p>
            <a:endParaRPr lang="en-US" altLang="zh-TW" sz="2000" dirty="0">
              <a:latin typeface="IBM Plex Sans" panose="020B0503050203000203" pitchFamily="34" charset="0"/>
            </a:endParaRPr>
          </a:p>
          <a:p>
            <a:pPr>
              <a:buFont typeface="Arial" panose="020B0604020202020204" pitchFamily="34" charset="0"/>
              <a:buChar char="•"/>
            </a:pPr>
            <a:r>
              <a:rPr lang="en-US" altLang="zh-TW" sz="2000" b="1" dirty="0">
                <a:solidFill>
                  <a:srgbClr val="0F6DFF"/>
                </a:solidFill>
                <a:latin typeface="IBM Plex Sans" panose="020B0503050203000203" pitchFamily="34" charset="0"/>
              </a:rPr>
              <a:t>DIV</a:t>
            </a:r>
            <a:r>
              <a:rPr lang="en-US" altLang="zh-TW" sz="2000" b="1" dirty="0">
                <a:latin typeface="IBM Plex Sans" panose="020B0503050203000203" pitchFamily="34" charset="0"/>
              </a:rPr>
              <a:t>(argument1, argument2) </a:t>
            </a:r>
          </a:p>
          <a:p>
            <a:r>
              <a:rPr lang="zh-TW" altLang="en-US" sz="2000" dirty="0">
                <a:latin typeface="IBM Plex Sans" panose="020B0503050203000203" pitchFamily="34" charset="0"/>
              </a:rPr>
              <a:t> </a:t>
            </a:r>
            <a:r>
              <a:rPr lang="en-US" altLang="zh-TW" sz="2000" dirty="0">
                <a:latin typeface="IBM Plex Sans" panose="020B0503050203000203" pitchFamily="34" charset="0"/>
              </a:rPr>
              <a:t>(Gives Integer part of Division operation)</a:t>
            </a:r>
          </a:p>
          <a:p>
            <a:endParaRPr lang="en-US" altLang="zh-TW" sz="2000" dirty="0">
              <a:latin typeface="IBM Plex Sans" panose="020B0503050203000203" pitchFamily="34" charset="0"/>
            </a:endParaRPr>
          </a:p>
          <a:p>
            <a:pPr>
              <a:buFont typeface="Arial" panose="020B0604020202020204" pitchFamily="34" charset="0"/>
              <a:buChar char="•"/>
            </a:pPr>
            <a:r>
              <a:rPr lang="en-US" altLang="zh-TW" sz="2000" b="1" dirty="0">
                <a:solidFill>
                  <a:srgbClr val="0F6DFF"/>
                </a:solidFill>
                <a:latin typeface="IBM Plex Sans" panose="020B0503050203000203" pitchFamily="34" charset="0"/>
              </a:rPr>
              <a:t>FLOOR</a:t>
            </a:r>
            <a:r>
              <a:rPr lang="en-US" altLang="zh-TW" sz="2000" b="1" dirty="0">
                <a:latin typeface="IBM Plex Sans" panose="020B0503050203000203" pitchFamily="34" charset="0"/>
              </a:rPr>
              <a:t>(argument)</a:t>
            </a:r>
          </a:p>
          <a:p>
            <a:r>
              <a:rPr lang="zh-TW" altLang="en-US" sz="2000" dirty="0">
                <a:latin typeface="IBM Plex Sans" panose="020B0503050203000203" pitchFamily="34" charset="0"/>
              </a:rPr>
              <a:t> </a:t>
            </a:r>
            <a:r>
              <a:rPr lang="en-US" altLang="zh-TW" sz="2000" dirty="0">
                <a:latin typeface="IBM Plex Sans" panose="020B0503050203000203" pitchFamily="34" charset="0"/>
              </a:rPr>
              <a:t>(Provides just immediate smaller neighbor Integer)</a:t>
            </a:r>
          </a:p>
          <a:p>
            <a:endParaRPr lang="en-US" altLang="zh-TW" sz="2000" dirty="0">
              <a:latin typeface="IBM Plex Sans" panose="020B0503050203000203" pitchFamily="34" charset="0"/>
            </a:endParaRPr>
          </a:p>
          <a:p>
            <a:pPr>
              <a:buFont typeface="Arial" panose="020B0604020202020204" pitchFamily="34" charset="0"/>
              <a:buChar char="•"/>
            </a:pPr>
            <a:r>
              <a:rPr lang="en-US" altLang="zh-TW" sz="2000" b="1" dirty="0">
                <a:solidFill>
                  <a:srgbClr val="0F6DFF"/>
                </a:solidFill>
                <a:latin typeface="IBM Plex Sans" panose="020B0503050203000203" pitchFamily="34" charset="0"/>
              </a:rPr>
              <a:t>CEIL</a:t>
            </a:r>
            <a:r>
              <a:rPr lang="en-US" altLang="zh-TW" sz="2000" b="1" dirty="0">
                <a:latin typeface="IBM Plex Sans" panose="020B0503050203000203" pitchFamily="34" charset="0"/>
              </a:rPr>
              <a:t>(argument)</a:t>
            </a:r>
          </a:p>
          <a:p>
            <a:r>
              <a:rPr lang="zh-TW" altLang="en-US" sz="2000" dirty="0">
                <a:latin typeface="IBM Plex Sans" panose="020B0503050203000203" pitchFamily="34" charset="0"/>
              </a:rPr>
              <a:t> </a:t>
            </a:r>
            <a:r>
              <a:rPr lang="en-US" altLang="zh-TW" sz="2000" dirty="0">
                <a:latin typeface="IBM Plex Sans" panose="020B0503050203000203" pitchFamily="34" charset="0"/>
              </a:rPr>
              <a:t>(Provides just immediate bigger neighbor Integer)</a:t>
            </a:r>
          </a:p>
          <a:p>
            <a:endParaRPr lang="en-US" altLang="zh-TW" sz="2000" dirty="0">
              <a:latin typeface="IBM Plex Sans" panose="020B0503050203000203" pitchFamily="34" charset="0"/>
            </a:endParaRPr>
          </a:p>
          <a:p>
            <a:pPr>
              <a:buFont typeface="Arial" panose="020B0604020202020204" pitchFamily="34" charset="0"/>
              <a:buChar char="•"/>
            </a:pPr>
            <a:r>
              <a:rPr lang="en-US" altLang="zh-TW" sz="2000" b="1" dirty="0">
                <a:solidFill>
                  <a:srgbClr val="0F6DFF"/>
                </a:solidFill>
                <a:latin typeface="IBM Plex Sans" panose="020B0503050203000203" pitchFamily="34" charset="0"/>
              </a:rPr>
              <a:t>DATS_ADD_DAYS</a:t>
            </a:r>
            <a:r>
              <a:rPr lang="en-US" altLang="zh-TW" sz="2000" b="1" dirty="0">
                <a:latin typeface="IBM Plex Sans" panose="020B0503050203000203" pitchFamily="34" charset="0"/>
              </a:rPr>
              <a:t>(date1, </a:t>
            </a:r>
            <a:r>
              <a:rPr lang="en-US" altLang="zh-TW" sz="2000" b="1" dirty="0" err="1">
                <a:latin typeface="IBM Plex Sans" panose="020B0503050203000203" pitchFamily="34" charset="0"/>
              </a:rPr>
              <a:t>dayCount</a:t>
            </a:r>
            <a:r>
              <a:rPr lang="en-US" altLang="zh-TW" sz="2000" b="1" dirty="0">
                <a:latin typeface="IBM Plex Sans" panose="020B0503050203000203" pitchFamily="34" charset="0"/>
              </a:rPr>
              <a:t>, </a:t>
            </a:r>
            <a:r>
              <a:rPr lang="en-US" altLang="zh-TW" sz="2000" b="1" dirty="0" err="1">
                <a:latin typeface="IBM Plex Sans" panose="020B0503050203000203" pitchFamily="34" charset="0"/>
              </a:rPr>
              <a:t>if_error</a:t>
            </a:r>
            <a:r>
              <a:rPr lang="en-US" altLang="zh-TW" sz="2000" b="1" dirty="0">
                <a:latin typeface="IBM Plex Sans" panose="020B0503050203000203" pitchFamily="34" charset="0"/>
              </a:rPr>
              <a:t>)</a:t>
            </a:r>
          </a:p>
          <a:p>
            <a:r>
              <a:rPr lang="zh-TW" altLang="en-US" sz="2000" dirty="0">
                <a:latin typeface="IBM Plex Sans" panose="020B0503050203000203" pitchFamily="34" charset="0"/>
              </a:rPr>
              <a:t> </a:t>
            </a:r>
            <a:r>
              <a:rPr lang="en-US" altLang="zh-TW" sz="2000" dirty="0">
                <a:latin typeface="IBM Plex Sans" panose="020B0503050203000203" pitchFamily="34" charset="0"/>
              </a:rPr>
              <a:t>(Returns a date, dayCount </a:t>
            </a:r>
            <a:r>
              <a:rPr lang="zh-TW" altLang="en-US" sz="2000" dirty="0">
                <a:latin typeface="IBM Plex Sans" panose="020B0503050203000203" pitchFamily="34" charset="0"/>
              </a:rPr>
              <a:t> </a:t>
            </a:r>
            <a:r>
              <a:rPr lang="en-US" altLang="zh-TW" sz="2000" dirty="0">
                <a:latin typeface="IBM Plex Sans" panose="020B0503050203000203" pitchFamily="34" charset="0"/>
              </a:rPr>
              <a:t>days after date1)</a:t>
            </a:r>
          </a:p>
          <a:p>
            <a:endParaRPr lang="en-US" altLang="zh-TW" sz="2000" dirty="0">
              <a:latin typeface="IBM Plex Sans" panose="020B0503050203000203" pitchFamily="34" charset="0"/>
            </a:endParaRPr>
          </a:p>
          <a:p>
            <a:pPr>
              <a:buFont typeface="Arial" panose="020B0604020202020204" pitchFamily="34" charset="0"/>
              <a:buChar char="•"/>
            </a:pPr>
            <a:r>
              <a:rPr lang="en-US" altLang="zh-TW" sz="2000" b="1" dirty="0">
                <a:solidFill>
                  <a:srgbClr val="0F6DFF"/>
                </a:solidFill>
                <a:latin typeface="IBM Plex Sans" panose="020B0503050203000203" pitchFamily="34" charset="0"/>
              </a:rPr>
              <a:t>DATS_DAYS_BETWEEN</a:t>
            </a:r>
            <a:r>
              <a:rPr lang="en-US" altLang="zh-TW" sz="2000" b="1" dirty="0">
                <a:latin typeface="IBM Plex Sans" panose="020B0503050203000203" pitchFamily="34" charset="0"/>
              </a:rPr>
              <a:t>(date1, date2)</a:t>
            </a:r>
          </a:p>
          <a:p>
            <a:r>
              <a:rPr lang="zh-TW" altLang="en-US" sz="2000" dirty="0">
                <a:latin typeface="IBM Plex Sans" panose="020B0503050203000203" pitchFamily="34" charset="0"/>
              </a:rPr>
              <a:t> </a:t>
            </a:r>
            <a:r>
              <a:rPr lang="en-US" altLang="zh-TW" sz="2000" dirty="0">
                <a:latin typeface="IBM Plex Sans" panose="020B0503050203000203" pitchFamily="34" charset="0"/>
              </a:rPr>
              <a:t>(Returns interval between 2 dates)</a:t>
            </a:r>
          </a:p>
        </p:txBody>
      </p:sp>
    </p:spTree>
    <p:extLst>
      <p:ext uri="{BB962C8B-B14F-4D97-AF65-F5344CB8AC3E}">
        <p14:creationId xmlns:p14="http://schemas.microsoft.com/office/powerpoint/2010/main" val="16403588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137160" y="2057400"/>
            <a:ext cx="3474720" cy="3657600"/>
          </a:xfrm>
        </p:spPr>
        <p:txBody>
          <a:bodyPr vert="horz" lIns="0" tIns="0" rIns="0" bIns="0" rtlCol="0" anchor="t">
            <a:noAutofit/>
          </a:bodyPr>
          <a:lstStyle/>
          <a:p>
            <a:r>
              <a:rPr lang="en-US" altLang="zh-TW" b="1" dirty="0"/>
              <a:t>Arithmetic Calculation</a:t>
            </a:r>
            <a:r>
              <a:rPr lang="zh-TW" altLang="en-US" b="1" dirty="0"/>
              <a:t> </a:t>
            </a:r>
            <a:r>
              <a:rPr lang="en-US" altLang="zh-TW" b="1" dirty="0"/>
              <a:t>-</a:t>
            </a:r>
            <a:r>
              <a:rPr lang="zh-TW" altLang="en-US" b="1" dirty="0"/>
              <a:t> </a:t>
            </a:r>
            <a:r>
              <a:rPr lang="en-US" altLang="zh-TW" b="1" dirty="0"/>
              <a:t>3</a:t>
            </a:r>
            <a:br>
              <a:rPr lang="en-US" altLang="zh-TW" b="1" dirty="0"/>
            </a:br>
            <a:endParaRPr lang="en-US" altLang="zh-TW"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94760" y="286441"/>
            <a:ext cx="10626178" cy="7120199"/>
          </a:xfrm>
        </p:spPr>
        <p:txBody>
          <a:bodyPr/>
          <a:lstStyle/>
          <a:p>
            <a:endParaRPr lang="en-US" altLang="zh-TW" sz="2400" dirty="0"/>
          </a:p>
          <a:p>
            <a:r>
              <a:rPr lang="zh-TW" altLang="en-US" sz="2400" dirty="0"/>
              <a:t>    </a:t>
            </a:r>
            <a:endParaRPr lang="en-US" altLang="zh-TW" sz="2400" dirty="0"/>
          </a:p>
          <a:p>
            <a:endParaRPr lang="en-US" altLang="zh-TW" sz="2400" dirty="0"/>
          </a:p>
          <a:p>
            <a:endParaRPr lang="en-US" altLang="zh-TW" sz="2400" dirty="0"/>
          </a:p>
          <a:p>
            <a:endParaRPr lang="zh-TW" altLang="en-US" sz="2400" dirty="0"/>
          </a:p>
        </p:txBody>
      </p:sp>
      <p:sp>
        <p:nvSpPr>
          <p:cNvPr id="3" name="矩形 2">
            <a:extLst>
              <a:ext uri="{FF2B5EF4-FFF2-40B4-BE49-F238E27FC236}">
                <a16:creationId xmlns:a16="http://schemas.microsoft.com/office/drawing/2014/main" id="{4D815BF9-3EF3-4156-AEC7-4B635631968A}"/>
              </a:ext>
            </a:extLst>
          </p:cNvPr>
          <p:cNvSpPr/>
          <p:nvPr/>
        </p:nvSpPr>
        <p:spPr>
          <a:xfrm>
            <a:off x="3818152" y="306920"/>
            <a:ext cx="10763338" cy="4154984"/>
          </a:xfrm>
          <a:prstGeom prst="rect">
            <a:avLst/>
          </a:prstGeom>
        </p:spPr>
        <p:txBody>
          <a:bodyPr wrap="square">
            <a:spAutoFit/>
          </a:bodyPr>
          <a:lstStyle/>
          <a:p>
            <a:pPr>
              <a:buFont typeface="Arial" panose="020B0604020202020204" pitchFamily="34" charset="0"/>
              <a:buChar char="•"/>
            </a:pPr>
            <a:r>
              <a:rPr lang="en-US" altLang="zh-TW" sz="2400" b="1" dirty="0">
                <a:solidFill>
                  <a:srgbClr val="0F6DFF"/>
                </a:solidFill>
                <a:latin typeface="IBM Plex Sans" panose="020B0503050203000203" pitchFamily="34" charset="0"/>
              </a:rPr>
              <a:t>CONCAT_WITH_SPACE</a:t>
            </a:r>
            <a:r>
              <a:rPr lang="en-US" altLang="zh-TW" sz="2400" b="1" dirty="0">
                <a:latin typeface="IBM Plex Sans" panose="020B0503050203000203" pitchFamily="34" charset="0"/>
              </a:rPr>
              <a:t>(argument1, argument2, ) </a:t>
            </a:r>
          </a:p>
          <a:p>
            <a:r>
              <a:rPr lang="zh-TW" altLang="en-US" sz="2400" dirty="0">
                <a:latin typeface="IBM Plex Sans" panose="020B0503050203000203" pitchFamily="34" charset="0"/>
              </a:rPr>
              <a:t> </a:t>
            </a:r>
            <a:r>
              <a:rPr lang="en-US" altLang="zh-TW" sz="2400" dirty="0">
                <a:latin typeface="IBM Plex Sans" panose="020B0503050203000203" pitchFamily="34" charset="0"/>
              </a:rPr>
              <a:t>(concatenates</a:t>
            </a:r>
            <a:r>
              <a:rPr lang="zh-TW" altLang="en-US" sz="2400" dirty="0">
                <a:latin typeface="IBM Plex Sans" panose="020B0503050203000203" pitchFamily="34" charset="0"/>
              </a:rPr>
              <a:t> </a:t>
            </a:r>
            <a:r>
              <a:rPr lang="en-US" altLang="zh-TW" sz="2400" dirty="0">
                <a:latin typeface="IBM Plex Sans" panose="020B0503050203000203" pitchFamily="34" charset="0"/>
              </a:rPr>
              <a:t>arguments with number of spaces provided in 3rd argument)</a:t>
            </a:r>
            <a:br>
              <a:rPr lang="en-US" altLang="zh-TW" sz="2400" dirty="0">
                <a:latin typeface="IBM Plex Sans" panose="020B0503050203000203" pitchFamily="34" charset="0"/>
              </a:rPr>
            </a:br>
            <a:endParaRPr lang="en-US" altLang="zh-TW" sz="2400" dirty="0">
              <a:latin typeface="IBM Plex Sans" panose="020B0503050203000203" pitchFamily="34" charset="0"/>
            </a:endParaRPr>
          </a:p>
          <a:p>
            <a:pPr>
              <a:buFont typeface="Arial" panose="020B0604020202020204" pitchFamily="34" charset="0"/>
              <a:buChar char="•"/>
            </a:pPr>
            <a:r>
              <a:rPr lang="en-US" altLang="zh-TW" sz="2400" b="1" dirty="0">
                <a:solidFill>
                  <a:srgbClr val="0F6DFF"/>
                </a:solidFill>
                <a:latin typeface="IBM Plex Sans" panose="020B0503050203000203" pitchFamily="34" charset="0"/>
              </a:rPr>
              <a:t>CONCAT</a:t>
            </a:r>
            <a:r>
              <a:rPr lang="en-US" altLang="zh-TW" sz="2400" b="1" dirty="0">
                <a:latin typeface="IBM Plex Sans" panose="020B0503050203000203" pitchFamily="34" charset="0"/>
              </a:rPr>
              <a:t>(argument1,….)</a:t>
            </a:r>
          </a:p>
          <a:p>
            <a:r>
              <a:rPr lang="zh-TW" altLang="en-US" sz="2400" dirty="0">
                <a:latin typeface="IBM Plex Sans" panose="020B0503050203000203" pitchFamily="34" charset="0"/>
              </a:rPr>
              <a:t> </a:t>
            </a:r>
            <a:r>
              <a:rPr lang="en-US" altLang="zh-TW" sz="2400" dirty="0">
                <a:latin typeface="IBM Plex Sans" panose="020B0503050203000203" pitchFamily="34" charset="0"/>
              </a:rPr>
              <a:t>(concatenates arguments, trailing blanks are not taken </a:t>
            </a:r>
            <a:r>
              <a:rPr lang="zh-TW" altLang="en-US" sz="2400" dirty="0">
                <a:latin typeface="IBM Plex Sans" panose="020B0503050203000203" pitchFamily="34" charset="0"/>
              </a:rPr>
              <a:t> </a:t>
            </a:r>
            <a:r>
              <a:rPr lang="en-US" altLang="zh-TW" sz="2400" dirty="0">
                <a:latin typeface="IBM Plex Sans" panose="020B0503050203000203" pitchFamily="34" charset="0"/>
              </a:rPr>
              <a:t>into account)</a:t>
            </a:r>
          </a:p>
          <a:p>
            <a:endParaRPr lang="en-US" altLang="zh-TW" sz="2400" dirty="0">
              <a:latin typeface="IBM Plex Sans" panose="020B0503050203000203" pitchFamily="34" charset="0"/>
            </a:endParaRPr>
          </a:p>
          <a:p>
            <a:pPr>
              <a:buFont typeface="Arial" panose="020B0604020202020204" pitchFamily="34" charset="0"/>
              <a:buChar char="•"/>
            </a:pPr>
            <a:r>
              <a:rPr lang="en-US" altLang="zh-TW" sz="2400" b="1" dirty="0">
                <a:solidFill>
                  <a:srgbClr val="0F6DFF"/>
                </a:solidFill>
                <a:latin typeface="IBM Plex Sans" panose="020B0503050203000203" pitchFamily="34" charset="0"/>
              </a:rPr>
              <a:t>LENGTH</a:t>
            </a:r>
            <a:r>
              <a:rPr lang="en-US" altLang="zh-TW" sz="2400" b="1" dirty="0">
                <a:latin typeface="IBM Plex Sans" panose="020B0503050203000203" pitchFamily="34" charset="0"/>
              </a:rPr>
              <a:t>(argument)</a:t>
            </a:r>
          </a:p>
          <a:p>
            <a:r>
              <a:rPr lang="en-US" altLang="zh-TW" sz="2400" dirty="0">
                <a:latin typeface="IBM Plex Sans" panose="020B0503050203000203" pitchFamily="34" charset="0"/>
              </a:rPr>
              <a:t>(Gives length of argument but ignores trailing blanks)</a:t>
            </a:r>
          </a:p>
          <a:p>
            <a:pPr>
              <a:buFont typeface="Arial" panose="020B0604020202020204" pitchFamily="34" charset="0"/>
              <a:buChar char="•"/>
            </a:pPr>
            <a:endParaRPr lang="en-US" altLang="zh-TW" sz="2400" dirty="0">
              <a:latin typeface="IBM Plex Sans" panose="020B0503050203000203" pitchFamily="34" charset="0"/>
            </a:endParaRPr>
          </a:p>
          <a:p>
            <a:pPr>
              <a:buFont typeface="Arial" panose="020B0604020202020204" pitchFamily="34" charset="0"/>
              <a:buChar char="•"/>
            </a:pPr>
            <a:r>
              <a:rPr lang="en-US" altLang="zh-TW" sz="2400" b="1" dirty="0">
                <a:solidFill>
                  <a:srgbClr val="0F6DFF"/>
                </a:solidFill>
                <a:latin typeface="IBM Plex Sans" panose="020B0503050203000203" pitchFamily="34" charset="0"/>
              </a:rPr>
              <a:t>LOWER</a:t>
            </a:r>
            <a:r>
              <a:rPr lang="en-US" altLang="zh-TW" sz="2400" b="1" dirty="0">
                <a:latin typeface="IBM Plex Sans" panose="020B0503050203000203" pitchFamily="34" charset="0"/>
              </a:rPr>
              <a:t>(argument)</a:t>
            </a:r>
          </a:p>
          <a:p>
            <a:r>
              <a:rPr lang="zh-TW" altLang="en-US" sz="2400" dirty="0">
                <a:latin typeface="IBM Plex Sans" panose="020B0503050203000203" pitchFamily="34" charset="0"/>
              </a:rPr>
              <a:t> </a:t>
            </a:r>
            <a:r>
              <a:rPr lang="en-US" altLang="zh-TW" sz="2400" dirty="0">
                <a:latin typeface="IBM Plex Sans" panose="020B0503050203000203" pitchFamily="34" charset="0"/>
              </a:rPr>
              <a:t>(Converts the string argument to lower case)</a:t>
            </a:r>
          </a:p>
        </p:txBody>
      </p:sp>
    </p:spTree>
    <p:extLst>
      <p:ext uri="{BB962C8B-B14F-4D97-AF65-F5344CB8AC3E}">
        <p14:creationId xmlns:p14="http://schemas.microsoft.com/office/powerpoint/2010/main" val="1694392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Arithmetic Calculation</a:t>
            </a:r>
            <a:r>
              <a:rPr lang="zh-TW" altLang="en-US" b="1" dirty="0"/>
              <a:t> </a:t>
            </a:r>
            <a:r>
              <a:rPr lang="en-US" altLang="zh-TW" b="1" dirty="0"/>
              <a:t>-</a:t>
            </a:r>
            <a:r>
              <a:rPr lang="zh-TW" altLang="en-US" b="1" dirty="0"/>
              <a:t> </a:t>
            </a:r>
            <a:r>
              <a:rPr lang="en-US" altLang="zh-TW" b="1" dirty="0"/>
              <a:t>4</a:t>
            </a:r>
            <a:br>
              <a:rPr lang="en-US" altLang="zh-TW" b="1" dirty="0"/>
            </a:br>
            <a:br>
              <a:rPr lang="en-US" altLang="zh-TW" b="1" dirty="0"/>
            </a:br>
            <a:br>
              <a:rPr lang="en-US" altLang="zh-TW" b="1" dirty="0"/>
            </a:br>
            <a:br>
              <a:rPr lang="en-US" altLang="zh-TW" b="1" dirty="0"/>
            </a:br>
            <a:r>
              <a:rPr lang="zh-TW" altLang="en-US" b="1" dirty="0"/>
              <a:t>    </a:t>
            </a:r>
            <a:r>
              <a:rPr lang="en-US" altLang="zh-TW" sz="2400" dirty="0"/>
              <a:t>SELECT carrid,</a:t>
            </a:r>
            <a:br>
              <a:rPr lang="en-US" altLang="zh-TW" sz="2400" dirty="0"/>
            </a:br>
            <a:r>
              <a:rPr lang="en-US" altLang="zh-TW" sz="2400" dirty="0"/>
              <a:t>                      </a:t>
            </a:r>
            <a:r>
              <a:rPr lang="en-US" altLang="zh-TW" sz="2400" dirty="0" err="1"/>
              <a:t>seatsmax</a:t>
            </a:r>
            <a:r>
              <a:rPr lang="en-US" altLang="zh-TW" sz="2400" dirty="0"/>
              <a:t>,</a:t>
            </a:r>
            <a:br>
              <a:rPr lang="en-US" altLang="zh-TW" sz="2400" dirty="0"/>
            </a:br>
            <a:r>
              <a:rPr lang="en-US" altLang="zh-TW" sz="2400" dirty="0"/>
              <a:t>                      </a:t>
            </a:r>
            <a:r>
              <a:rPr lang="en-US" altLang="zh-TW" sz="2400" dirty="0" err="1"/>
              <a:t>seatsocc</a:t>
            </a:r>
            <a:r>
              <a:rPr lang="en-US" altLang="zh-TW" sz="2400" dirty="0"/>
              <a:t>,</a:t>
            </a:r>
            <a:br>
              <a:rPr lang="en-US" altLang="zh-TW" sz="2400" dirty="0"/>
            </a:br>
            <a:r>
              <a:rPr lang="en-US" altLang="zh-TW" sz="2400" dirty="0"/>
              <a:t>                      </a:t>
            </a:r>
            <a:r>
              <a:rPr lang="en-US" altLang="zh-TW" sz="2400" b="1" dirty="0">
                <a:solidFill>
                  <a:srgbClr val="0F6DFF"/>
                </a:solidFill>
              </a:rPr>
              <a:t>( seatsmax - seatsocc ) </a:t>
            </a:r>
            <a:r>
              <a:rPr lang="en-US" altLang="zh-TW" sz="2400" dirty="0"/>
              <a:t>as seatsfree</a:t>
            </a:r>
            <a:br>
              <a:rPr lang="en-US" altLang="zh-TW" sz="2400" dirty="0"/>
            </a:br>
            <a:r>
              <a:rPr lang="en-US" altLang="zh-TW" sz="2400" dirty="0"/>
              <a:t>   </a:t>
            </a:r>
            <a:r>
              <a:rPr lang="zh-TW" altLang="en-US" sz="2400" dirty="0"/>
              <a:t>  </a:t>
            </a:r>
            <a:r>
              <a:rPr lang="en-US" altLang="zh-TW" sz="2400" dirty="0"/>
              <a:t> FROM sflight</a:t>
            </a:r>
            <a:br>
              <a:rPr lang="en-US" altLang="zh-TW" sz="2400" dirty="0"/>
            </a:br>
            <a:r>
              <a:rPr lang="en-US" altLang="zh-TW" sz="2400" dirty="0"/>
              <a:t> </a:t>
            </a:r>
            <a:r>
              <a:rPr lang="zh-TW" altLang="en-US" sz="2400" dirty="0"/>
              <a:t>    </a:t>
            </a:r>
            <a:r>
              <a:rPr lang="en-US" altLang="zh-TW" sz="2400" dirty="0"/>
              <a:t> INTO TABLE @DATA(lt_flight_data).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2805833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Concatenation in SQL</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r>
              <a:rPr lang="zh-TW" altLang="en-US" b="1"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3" name="矩形 2">
            <a:extLst>
              <a:ext uri="{FF2B5EF4-FFF2-40B4-BE49-F238E27FC236}">
                <a16:creationId xmlns:a16="http://schemas.microsoft.com/office/drawing/2014/main" id="{AC6CE1C6-8AB4-40C8-B97B-0A3035EB2D0C}"/>
              </a:ext>
            </a:extLst>
          </p:cNvPr>
          <p:cNvSpPr/>
          <p:nvPr/>
        </p:nvSpPr>
        <p:spPr>
          <a:xfrm>
            <a:off x="274320" y="2468880"/>
            <a:ext cx="13898880" cy="3046988"/>
          </a:xfrm>
          <a:prstGeom prst="rect">
            <a:avLst/>
          </a:prstGeom>
        </p:spPr>
        <p:txBody>
          <a:bodyPr wrap="square">
            <a:spAutoFit/>
          </a:bodyPr>
          <a:lstStyle/>
          <a:p>
            <a:r>
              <a:rPr lang="en-US" altLang="zh-TW" sz="2400" dirty="0">
                <a:latin typeface="IBM Plex Sans" panose="020B0503050203000203" pitchFamily="34" charset="0"/>
              </a:rPr>
              <a:t>Enhanced ABAP gives another new feature of concatenation which makes it possible to concatenate multiple selected fields which can be merged with hardcoded strings, spaces or delimiters.'</a:t>
            </a:r>
          </a:p>
          <a:p>
            <a:endParaRPr lang="en-US" altLang="zh-TW" sz="2400" dirty="0">
              <a:latin typeface="IBM Plex Sans" panose="020B0503050203000203" pitchFamily="34" charset="0"/>
            </a:endParaRPr>
          </a:p>
          <a:p>
            <a:r>
              <a:rPr lang="en-US" altLang="zh-TW" sz="2400" dirty="0">
                <a:latin typeface="IBM Plex Sans" panose="020B0503050203000203" pitchFamily="34" charset="0"/>
              </a:rPr>
              <a:t>Concatenation in new Open SQL query is achieved with </a:t>
            </a:r>
            <a:r>
              <a:rPr lang="en-US" altLang="zh-TW" sz="2400" b="1" dirty="0">
                <a:solidFill>
                  <a:srgbClr val="0F6DFF"/>
                </a:solidFill>
                <a:latin typeface="IBM Plex Sans" panose="020B0503050203000203" pitchFamily="34" charset="0"/>
              </a:rPr>
              <a:t>&amp;&amp;</a:t>
            </a:r>
            <a:r>
              <a:rPr lang="en-US" altLang="zh-TW" sz="2400" dirty="0">
                <a:latin typeface="IBM Plex Sans" panose="020B0503050203000203" pitchFamily="34" charset="0"/>
              </a:rPr>
              <a:t> operator. If any hardcoded string is to be also concatenated, it is enclosed inside single quotes. All variables, constants and hardcoded literals are kept inside small brackets "( … )". As the last syntax action, 'to be concatenated text' is given an alias with AS keyword. This will effectively create a field with given alias in the created  internal table .</a:t>
            </a:r>
          </a:p>
        </p:txBody>
      </p:sp>
    </p:spTree>
    <p:extLst>
      <p:ext uri="{BB962C8B-B14F-4D97-AF65-F5344CB8AC3E}">
        <p14:creationId xmlns:p14="http://schemas.microsoft.com/office/powerpoint/2010/main" val="22212441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Concatenation in SQL</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r>
              <a:rPr lang="zh-TW" altLang="en-US" b="1"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
        <p:nvSpPr>
          <p:cNvPr id="4" name="矩形 3">
            <a:extLst>
              <a:ext uri="{FF2B5EF4-FFF2-40B4-BE49-F238E27FC236}">
                <a16:creationId xmlns:a16="http://schemas.microsoft.com/office/drawing/2014/main" id="{9CB28A68-62D9-4D75-A970-6679EB9ADCC0}"/>
              </a:ext>
            </a:extLst>
          </p:cNvPr>
          <p:cNvSpPr/>
          <p:nvPr/>
        </p:nvSpPr>
        <p:spPr>
          <a:xfrm>
            <a:off x="320040" y="2240280"/>
            <a:ext cx="13395960" cy="2677656"/>
          </a:xfrm>
          <a:prstGeom prst="rect">
            <a:avLst/>
          </a:prstGeom>
        </p:spPr>
        <p:txBody>
          <a:bodyPr wrap="square">
            <a:spAutoFit/>
          </a:bodyPr>
          <a:lstStyle/>
          <a:p>
            <a:r>
              <a:rPr lang="en-US" altLang="zh-TW" sz="2400" dirty="0">
                <a:solidFill>
                  <a:schemeClr val="bg1"/>
                </a:solidFill>
                <a:latin typeface="IBM Plex Sans" panose="020B0503050203000203" pitchFamily="34" charset="0"/>
                <a:ea typeface="細明體" panose="02020509000000000000" pitchFamily="49" charset="-120"/>
              </a:rPr>
              <a:t>SELECT vbeln, ernam, ( </a:t>
            </a:r>
            <a:r>
              <a:rPr lang="en-US" altLang="zh-TW" sz="2400" dirty="0">
                <a:solidFill>
                  <a:schemeClr val="accent2">
                    <a:lumMod val="75000"/>
                  </a:schemeClr>
                </a:solidFill>
                <a:latin typeface="IBM Plex Sans" panose="020B0503050203000203" pitchFamily="34" charset="0"/>
                <a:ea typeface="細明體" panose="02020509000000000000" pitchFamily="49" charset="-120"/>
              </a:rPr>
              <a:t>vbeln</a:t>
            </a: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b="1" dirty="0">
                <a:solidFill>
                  <a:srgbClr val="0F6DFF"/>
                </a:solidFill>
                <a:latin typeface="IBM Plex Sans" panose="020B0503050203000203" pitchFamily="34" charset="0"/>
                <a:ea typeface="細明體" panose="02020509000000000000" pitchFamily="49" charset="-120"/>
              </a:rPr>
              <a:t>&amp;&amp;</a:t>
            </a: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dirty="0">
                <a:solidFill>
                  <a:schemeClr val="accent2">
                    <a:lumMod val="75000"/>
                  </a:schemeClr>
                </a:solidFill>
                <a:latin typeface="IBM Plex Sans" panose="020B0503050203000203" pitchFamily="34" charset="0"/>
                <a:ea typeface="細明體" panose="02020509000000000000" pitchFamily="49" charset="-120"/>
              </a:rPr>
              <a:t>'|'</a:t>
            </a: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b="1" dirty="0">
                <a:solidFill>
                  <a:srgbClr val="0F6DFF"/>
                </a:solidFill>
                <a:latin typeface="IBM Plex Sans" panose="020B0503050203000203" pitchFamily="34" charset="0"/>
                <a:ea typeface="細明體" panose="02020509000000000000" pitchFamily="49" charset="-120"/>
              </a:rPr>
              <a:t>&amp;&amp;</a:t>
            </a:r>
            <a:r>
              <a:rPr lang="en-US" altLang="zh-TW" sz="2400" dirty="0">
                <a:solidFill>
                  <a:schemeClr val="bg1"/>
                </a:solidFill>
                <a:latin typeface="IBM Plex Sans" panose="020B0503050203000203" pitchFamily="34" charset="0"/>
                <a:ea typeface="細明體" panose="02020509000000000000" pitchFamily="49" charset="-120"/>
              </a:rPr>
              <a:t> </a:t>
            </a:r>
            <a:r>
              <a:rPr lang="en-US" altLang="zh-TW" sz="2400" dirty="0">
                <a:solidFill>
                  <a:schemeClr val="accent2">
                    <a:lumMod val="75000"/>
                  </a:schemeClr>
                </a:solidFill>
                <a:latin typeface="IBM Plex Sans" panose="020B0503050203000203" pitchFamily="34" charset="0"/>
                <a:ea typeface="細明體" panose="02020509000000000000" pitchFamily="49" charset="-120"/>
              </a:rPr>
              <a:t>ernam</a:t>
            </a:r>
            <a:r>
              <a:rPr lang="en-US" altLang="zh-TW" sz="2400" dirty="0">
                <a:solidFill>
                  <a:schemeClr val="bg1"/>
                </a:solidFill>
                <a:latin typeface="IBM Plex Sans" panose="020B0503050203000203" pitchFamily="34" charset="0"/>
                <a:ea typeface="細明體" panose="02020509000000000000" pitchFamily="49" charset="-120"/>
              </a:rPr>
              <a:t> ) AS key</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FROM vbap</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INTO TABLE @DATA(lt_vbap_data).</a:t>
            </a:r>
            <a:br>
              <a:rPr lang="en-US" altLang="zh-TW" sz="2400" dirty="0">
                <a:solidFill>
                  <a:schemeClr val="bg1"/>
                </a:solidFill>
                <a:latin typeface="IBM Plex Sans" panose="020B0503050203000203" pitchFamily="34" charset="0"/>
                <a:ea typeface="細明體" panose="02020509000000000000" pitchFamily="49" charset="-120"/>
              </a:rPr>
            </a:b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LOOP AT lt_vbap_data ASSIGNING FIELD-SYMBOL(&lt;ls_vbap_data&gt;).</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WRITE: /1 &lt;ls_vbap_data&gt;-vbeln, &lt;</a:t>
            </a:r>
            <a:r>
              <a:rPr lang="en-US" altLang="zh-TW" sz="2400" dirty="0" err="1">
                <a:solidFill>
                  <a:schemeClr val="bg1"/>
                </a:solidFill>
                <a:latin typeface="IBM Plex Sans" panose="020B0503050203000203" pitchFamily="34" charset="0"/>
                <a:ea typeface="細明體" panose="02020509000000000000" pitchFamily="49" charset="-120"/>
              </a:rPr>
              <a:t>ls_vbap_data</a:t>
            </a:r>
            <a:r>
              <a:rPr lang="en-US" altLang="zh-TW" sz="2400" dirty="0">
                <a:solidFill>
                  <a:schemeClr val="bg1"/>
                </a:solidFill>
                <a:latin typeface="IBM Plex Sans" panose="020B0503050203000203" pitchFamily="34" charset="0"/>
                <a:ea typeface="細明體" panose="02020509000000000000" pitchFamily="49" charset="-120"/>
              </a:rPr>
              <a:t>&gt;-</a:t>
            </a:r>
            <a:r>
              <a:rPr lang="en-US" altLang="zh-TW" sz="2400" dirty="0" err="1">
                <a:solidFill>
                  <a:schemeClr val="bg1"/>
                </a:solidFill>
                <a:latin typeface="IBM Plex Sans" panose="020B0503050203000203" pitchFamily="34" charset="0"/>
                <a:ea typeface="細明體" panose="02020509000000000000" pitchFamily="49" charset="-120"/>
              </a:rPr>
              <a:t>ernam</a:t>
            </a:r>
            <a:r>
              <a:rPr lang="en-US" altLang="zh-TW" sz="2400" dirty="0">
                <a:solidFill>
                  <a:schemeClr val="bg1"/>
                </a:solidFill>
                <a:latin typeface="IBM Plex Sans" panose="020B0503050203000203" pitchFamily="34" charset="0"/>
                <a:ea typeface="細明體" panose="02020509000000000000" pitchFamily="49" charset="-120"/>
              </a:rPr>
              <a:t>,  &lt;ls_vbap_data&gt;-key.</a:t>
            </a:r>
            <a:br>
              <a:rPr lang="en-US" altLang="zh-TW" sz="2400" dirty="0">
                <a:solidFill>
                  <a:schemeClr val="bg1"/>
                </a:solidFill>
                <a:latin typeface="IBM Plex Sans" panose="020B0503050203000203" pitchFamily="34" charset="0"/>
                <a:ea typeface="細明體" panose="02020509000000000000" pitchFamily="49" charset="-120"/>
              </a:rPr>
            </a:br>
            <a:r>
              <a:rPr lang="en-US" altLang="zh-TW" sz="2400" dirty="0">
                <a:solidFill>
                  <a:schemeClr val="bg1"/>
                </a:solidFill>
                <a:latin typeface="IBM Plex Sans" panose="020B0503050203000203" pitchFamily="34" charset="0"/>
                <a:ea typeface="細明體" panose="02020509000000000000" pitchFamily="49" charset="-120"/>
              </a:rPr>
              <a:t>  ENDLOOP.</a:t>
            </a:r>
            <a:r>
              <a:rPr lang="en-US" altLang="zh-TW" sz="2400" dirty="0">
                <a:solidFill>
                  <a:schemeClr val="bg1"/>
                </a:solidFill>
                <a:latin typeface="IBM Plex Sans" panose="020B0503050203000203" pitchFamily="34" charset="0"/>
              </a:rPr>
              <a:t> </a:t>
            </a:r>
            <a:endParaRPr lang="zh-TW" altLang="en-US" sz="24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25504025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CASE Statement</a:t>
            </a:r>
            <a:r>
              <a:rPr lang="zh-TW" altLang="en-US" b="1" dirty="0"/>
              <a:t> </a:t>
            </a:r>
            <a:r>
              <a:rPr lang="en-US" altLang="zh-TW" b="1" dirty="0"/>
              <a:t>-</a:t>
            </a:r>
            <a:r>
              <a:rPr lang="zh-TW" altLang="en-US" b="1" dirty="0"/>
              <a:t> </a:t>
            </a:r>
            <a:r>
              <a:rPr lang="en-US" altLang="zh-TW" b="1" dirty="0"/>
              <a:t>1</a:t>
            </a:r>
            <a:br>
              <a:rPr lang="en-US" altLang="zh-TW" b="1" dirty="0"/>
            </a:br>
            <a:br>
              <a:rPr lang="en-US" altLang="zh-TW" b="1" dirty="0"/>
            </a:br>
            <a:br>
              <a:rPr lang="en-US" altLang="zh-TW" b="1" dirty="0"/>
            </a:br>
            <a:r>
              <a:rPr lang="zh-TW" altLang="en-US" b="1" dirty="0"/>
              <a:t> </a:t>
            </a:r>
            <a:r>
              <a:rPr lang="en-US" altLang="zh-TW" sz="2400" dirty="0"/>
              <a:t>Case inside SELECT simplifies application logic and make code easy to understand. To name a few, </a:t>
            </a:r>
            <a:br>
              <a:rPr lang="en-US" altLang="zh-TW" sz="2400" dirty="0"/>
            </a:br>
            <a:r>
              <a:rPr lang="zh-TW" altLang="en-US" sz="2400" dirty="0"/>
              <a:t>  </a:t>
            </a:r>
            <a:r>
              <a:rPr lang="en-US" altLang="zh-TW" sz="2400" dirty="0"/>
              <a:t>some of the most important advantages of the CASE statement is as below:</a:t>
            </a:r>
            <a:br>
              <a:rPr lang="en-US" altLang="zh-TW" sz="2400" dirty="0"/>
            </a:br>
            <a:br>
              <a:rPr lang="en-US" altLang="zh-TW" sz="2400" dirty="0"/>
            </a:br>
            <a:r>
              <a:rPr lang="zh-TW" altLang="en-US" sz="2400" dirty="0"/>
              <a:t>  </a:t>
            </a:r>
            <a:r>
              <a:rPr lang="en-US" altLang="zh-TW" sz="2400" dirty="0"/>
              <a:t>1.</a:t>
            </a:r>
            <a:r>
              <a:rPr lang="zh-TW" altLang="en-US" sz="2400" dirty="0"/>
              <a:t> </a:t>
            </a:r>
            <a:r>
              <a:rPr lang="en-US" altLang="zh-TW" sz="2400" dirty="0"/>
              <a:t>No need to do a separate loop on  internal table  generated by SQL query just for CASE-based </a:t>
            </a:r>
            <a:br>
              <a:rPr lang="en-US" altLang="zh-TW" sz="2400" dirty="0"/>
            </a:br>
            <a:r>
              <a:rPr lang="zh-TW" altLang="en-US" sz="2400" dirty="0"/>
              <a:t>       </a:t>
            </a:r>
            <a:r>
              <a:rPr lang="en-US" altLang="zh-TW" sz="2400" dirty="0"/>
              <a:t>filtering data fetched from the database.</a:t>
            </a:r>
            <a:br>
              <a:rPr lang="en-US" altLang="zh-TW" sz="2400" dirty="0"/>
            </a:br>
            <a:br>
              <a:rPr lang="en-US" altLang="zh-TW" sz="2400" dirty="0"/>
            </a:br>
            <a:r>
              <a:rPr lang="zh-TW" altLang="en-US" sz="2400" dirty="0"/>
              <a:t>  </a:t>
            </a:r>
            <a:r>
              <a:rPr lang="en-US" altLang="zh-TW" sz="2400" dirty="0"/>
              <a:t>2.</a:t>
            </a:r>
            <a:r>
              <a:rPr lang="zh-TW" altLang="en-US" sz="2400" dirty="0"/>
              <a:t> </a:t>
            </a:r>
            <a:r>
              <a:rPr lang="en-US" altLang="zh-TW" sz="2400" dirty="0"/>
              <a:t>This reduces overall effort and number of lines of code to be written</a:t>
            </a:r>
            <a:br>
              <a:rPr lang="en-US" altLang="zh-TW" sz="2400" dirty="0"/>
            </a:br>
            <a:br>
              <a:rPr lang="en-US" altLang="zh-TW" sz="2400" dirty="0"/>
            </a:br>
            <a:r>
              <a:rPr lang="zh-TW" altLang="en-US" sz="2400" dirty="0"/>
              <a:t>  </a:t>
            </a:r>
            <a:r>
              <a:rPr lang="en-US" altLang="zh-TW" sz="2400" dirty="0"/>
              <a:t>3.</a:t>
            </a:r>
            <a:r>
              <a:rPr lang="zh-TW" altLang="en-US" sz="2400" dirty="0"/>
              <a:t> </a:t>
            </a:r>
            <a:r>
              <a:rPr lang="en-US" altLang="zh-TW" sz="2400" dirty="0"/>
              <a:t>It is possible to code push down a </a:t>
            </a:r>
            <a:r>
              <a:rPr lang="en-US" altLang="zh-TW" sz="2400" dirty="0">
                <a:solidFill>
                  <a:srgbClr val="0F6DFF"/>
                </a:solidFill>
              </a:rPr>
              <a:t>complex business logic</a:t>
            </a:r>
            <a:r>
              <a:rPr lang="en-US" altLang="zh-TW" sz="2400" dirty="0"/>
              <a:t> to the </a:t>
            </a:r>
            <a:r>
              <a:rPr lang="en-US" altLang="zh-TW" sz="2400" dirty="0">
                <a:solidFill>
                  <a:srgbClr val="0F6DFF"/>
                </a:solidFill>
              </a:rPr>
              <a:t>database layer</a:t>
            </a:r>
            <a:r>
              <a:rPr lang="en-US" altLang="zh-TW" sz="2400" dirty="0"/>
              <a:t> which </a:t>
            </a:r>
            <a:br>
              <a:rPr lang="en-US" altLang="zh-TW" sz="2400" dirty="0"/>
            </a:br>
            <a:r>
              <a:rPr lang="zh-TW" altLang="en-US" sz="2400" dirty="0"/>
              <a:t>       </a:t>
            </a:r>
            <a:r>
              <a:rPr lang="en-US" altLang="zh-TW" sz="2400" dirty="0"/>
              <a:t>practically makes execution </a:t>
            </a:r>
            <a:r>
              <a:rPr lang="en-US" altLang="zh-TW" sz="2400" dirty="0">
                <a:solidFill>
                  <a:srgbClr val="0F6DFF"/>
                </a:solidFill>
              </a:rPr>
              <a:t>faster</a:t>
            </a:r>
            <a:r>
              <a:rPr lang="en-US" altLang="zh-TW" sz="2400" dirty="0"/>
              <a:t> on HANA database</a:t>
            </a:r>
            <a:br>
              <a:rPr lang="en-US" altLang="zh-TW" sz="2400" dirty="0"/>
            </a:br>
            <a:br>
              <a:rPr lang="en-US" altLang="zh-TW" sz="2400" dirty="0"/>
            </a:br>
            <a:r>
              <a:rPr lang="zh-TW" altLang="en-US" sz="2400" dirty="0"/>
              <a:t>  </a:t>
            </a:r>
            <a:r>
              <a:rPr lang="en-US" altLang="zh-TW" sz="2400" b="1" dirty="0">
                <a:solidFill>
                  <a:srgbClr val="0F6DFF"/>
                </a:solidFill>
              </a:rPr>
              <a:t>CASE</a:t>
            </a:r>
            <a:r>
              <a:rPr lang="en-US" altLang="zh-TW" sz="2400" dirty="0"/>
              <a:t> keyword works with </a:t>
            </a:r>
            <a:r>
              <a:rPr lang="en-US" altLang="zh-TW" sz="2400" dirty="0">
                <a:solidFill>
                  <a:srgbClr val="0F6DFF"/>
                </a:solidFill>
              </a:rPr>
              <a:t>WHEN</a:t>
            </a:r>
            <a:r>
              <a:rPr lang="en-US" altLang="zh-TW" sz="2400" dirty="0"/>
              <a:t>, </a:t>
            </a:r>
            <a:r>
              <a:rPr lang="en-US" altLang="zh-TW" sz="2400" dirty="0">
                <a:solidFill>
                  <a:srgbClr val="0F6DFF"/>
                </a:solidFill>
              </a:rPr>
              <a:t>THEN</a:t>
            </a:r>
            <a:r>
              <a:rPr lang="en-US" altLang="zh-TW" sz="2400" dirty="0"/>
              <a:t> and </a:t>
            </a:r>
            <a:r>
              <a:rPr lang="en-US" altLang="zh-TW" sz="2400" dirty="0">
                <a:solidFill>
                  <a:srgbClr val="0F6DFF"/>
                </a:solidFill>
              </a:rPr>
              <a:t>ELSE</a:t>
            </a:r>
            <a:r>
              <a:rPr lang="en-US" altLang="zh-TW" sz="2400" dirty="0"/>
              <a:t> keywords and entire CASE statement have </a:t>
            </a:r>
            <a:br>
              <a:rPr lang="en-US" altLang="zh-TW" sz="2400" dirty="0"/>
            </a:br>
            <a:r>
              <a:rPr lang="zh-TW" altLang="en-US" sz="2400" dirty="0"/>
              <a:t>  </a:t>
            </a:r>
            <a:r>
              <a:rPr lang="en-US" altLang="zh-TW" sz="2400" dirty="0"/>
              <a:t>to be given an alias with </a:t>
            </a:r>
            <a:r>
              <a:rPr lang="en-US" altLang="zh-TW" sz="2400" b="1" dirty="0">
                <a:solidFill>
                  <a:srgbClr val="0F6DFF"/>
                </a:solidFill>
              </a:rPr>
              <a:t>AS</a:t>
            </a:r>
            <a:r>
              <a:rPr lang="en-US" altLang="zh-TW" sz="2400" dirty="0"/>
              <a:t>.</a:t>
            </a:r>
            <a:br>
              <a:rPr lang="en-US" altLang="zh-TW" sz="2400" dirty="0"/>
            </a:br>
            <a:br>
              <a:rPr lang="en-US" altLang="zh-TW" b="1" dirty="0"/>
            </a:br>
            <a:r>
              <a:rPr lang="zh-TW" altLang="en-US" b="1" dirty="0"/>
              <a:t>    </a:t>
            </a: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81534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73C120-1AE6-4FA8-A571-E05182146830}"/>
              </a:ext>
            </a:extLst>
          </p:cNvPr>
          <p:cNvSpPr>
            <a:spLocks noGrp="1" noChangeArrowheads="1"/>
          </p:cNvSpPr>
          <p:nvPr>
            <p:ph type="title"/>
          </p:nvPr>
        </p:nvSpPr>
        <p:spPr>
          <a:xfrm>
            <a:off x="457200" y="685800"/>
            <a:ext cx="14081760" cy="802392"/>
          </a:xfrm>
        </p:spPr>
        <p:txBody>
          <a:bodyPr vert="horz" lIns="0" tIns="0" rIns="0" bIns="0" rtlCol="0" anchor="t">
            <a:noAutofit/>
          </a:bodyPr>
          <a:lstStyle/>
          <a:p>
            <a:r>
              <a:rPr lang="en-US" altLang="zh-TW" b="1" dirty="0"/>
              <a:t>CASE Statement</a:t>
            </a:r>
            <a:r>
              <a:rPr lang="zh-TW" altLang="en-US" b="1" dirty="0"/>
              <a:t> </a:t>
            </a:r>
            <a:r>
              <a:rPr lang="en-US" altLang="zh-TW" b="1" dirty="0"/>
              <a:t>-</a:t>
            </a:r>
            <a:r>
              <a:rPr lang="zh-TW" altLang="en-US" b="1" dirty="0"/>
              <a:t> </a:t>
            </a:r>
            <a:r>
              <a:rPr lang="en-US" altLang="zh-TW" b="1" dirty="0"/>
              <a:t>2</a:t>
            </a:r>
            <a:br>
              <a:rPr lang="en-US" altLang="zh-TW" b="1" dirty="0"/>
            </a:br>
            <a:br>
              <a:rPr lang="en-US" altLang="zh-TW" b="1" dirty="0"/>
            </a:br>
            <a:br>
              <a:rPr lang="en-US" altLang="zh-TW" b="1" dirty="0"/>
            </a:br>
            <a:r>
              <a:rPr lang="zh-TW" altLang="en-US" b="1" dirty="0"/>
              <a:t> </a:t>
            </a:r>
            <a:r>
              <a:rPr lang="en-US" altLang="zh-TW" sz="2400" dirty="0"/>
              <a:t>SELECT matnr, mtart,</a:t>
            </a:r>
            <a:br>
              <a:rPr lang="en-US" altLang="zh-TW" sz="2400" dirty="0"/>
            </a:br>
            <a:r>
              <a:rPr lang="en-US" altLang="zh-TW" sz="2400" dirty="0"/>
              <a:t>      </a:t>
            </a:r>
            <a:r>
              <a:rPr lang="en-US" altLang="zh-TW" sz="2400" b="1" dirty="0">
                <a:solidFill>
                  <a:srgbClr val="0F6DFF"/>
                </a:solidFill>
              </a:rPr>
              <a:t>CASE</a:t>
            </a:r>
            <a:r>
              <a:rPr lang="en-US" altLang="zh-TW" sz="2400" dirty="0"/>
              <a:t> mtart</a:t>
            </a:r>
            <a:br>
              <a:rPr lang="en-US" altLang="zh-TW" sz="2400" dirty="0"/>
            </a:br>
            <a:r>
              <a:rPr lang="en-US" altLang="zh-TW" sz="2400" dirty="0"/>
              <a:t>          </a:t>
            </a:r>
            <a:r>
              <a:rPr lang="en-US" altLang="zh-TW" sz="2400" dirty="0">
                <a:solidFill>
                  <a:srgbClr val="0F6DFF"/>
                </a:solidFill>
              </a:rPr>
              <a:t>WHEN</a:t>
            </a:r>
            <a:r>
              <a:rPr lang="en-US" altLang="zh-TW" sz="2400" dirty="0"/>
              <a:t> 'FERT' </a:t>
            </a:r>
            <a:r>
              <a:rPr lang="en-US" altLang="zh-TW" sz="2400" dirty="0">
                <a:solidFill>
                  <a:srgbClr val="0F6DFF"/>
                </a:solidFill>
              </a:rPr>
              <a:t>THEN</a:t>
            </a:r>
            <a:r>
              <a:rPr lang="en-US" altLang="zh-TW" sz="2400" dirty="0"/>
              <a:t> '</a:t>
            </a:r>
            <a:r>
              <a:rPr lang="zh-TW" altLang="en-US" sz="2400" dirty="0"/>
              <a:t>成品</a:t>
            </a:r>
            <a:r>
              <a:rPr lang="en-US" altLang="zh-TW" sz="2400" dirty="0"/>
              <a:t>'</a:t>
            </a:r>
            <a:br>
              <a:rPr lang="zh-TW" altLang="en-US" sz="2400" dirty="0"/>
            </a:br>
            <a:r>
              <a:rPr lang="zh-TW" altLang="en-US" sz="2400" dirty="0"/>
              <a:t>          </a:t>
            </a:r>
            <a:r>
              <a:rPr lang="en-US" altLang="zh-TW" sz="2400" dirty="0">
                <a:solidFill>
                  <a:srgbClr val="0F6DFF"/>
                </a:solidFill>
              </a:rPr>
              <a:t>WHEN</a:t>
            </a:r>
            <a:r>
              <a:rPr lang="en-US" altLang="zh-TW" sz="2400" dirty="0"/>
              <a:t> 'HALB'  </a:t>
            </a:r>
            <a:r>
              <a:rPr lang="en-US" altLang="zh-TW" sz="2400" dirty="0">
                <a:solidFill>
                  <a:srgbClr val="0F6DFF"/>
                </a:solidFill>
              </a:rPr>
              <a:t>THEN</a:t>
            </a:r>
            <a:r>
              <a:rPr lang="en-US" altLang="zh-TW" sz="2400" dirty="0"/>
              <a:t> '</a:t>
            </a:r>
            <a:r>
              <a:rPr lang="zh-TW" altLang="en-US" sz="2400" dirty="0"/>
              <a:t>半成品</a:t>
            </a:r>
            <a:r>
              <a:rPr lang="en-US" altLang="zh-TW" sz="2400" dirty="0"/>
              <a:t>'</a:t>
            </a:r>
            <a:br>
              <a:rPr lang="zh-TW" altLang="en-US" sz="2400" dirty="0"/>
            </a:br>
            <a:r>
              <a:rPr lang="zh-TW" altLang="en-US" sz="2400" dirty="0"/>
              <a:t>          </a:t>
            </a:r>
            <a:r>
              <a:rPr lang="en-US" altLang="zh-TW" sz="2400" dirty="0">
                <a:solidFill>
                  <a:srgbClr val="0F6DFF"/>
                </a:solidFill>
              </a:rPr>
              <a:t>WHEN</a:t>
            </a:r>
            <a:r>
              <a:rPr lang="en-US" altLang="zh-TW" sz="2400" dirty="0"/>
              <a:t> 'ROH' </a:t>
            </a:r>
            <a:r>
              <a:rPr lang="en-US" altLang="zh-TW" sz="2400" dirty="0">
                <a:solidFill>
                  <a:srgbClr val="0F6DFF"/>
                </a:solidFill>
              </a:rPr>
              <a:t>THEN</a:t>
            </a:r>
            <a:r>
              <a:rPr lang="en-US" altLang="zh-TW" sz="2400" dirty="0"/>
              <a:t> '</a:t>
            </a:r>
            <a:r>
              <a:rPr lang="zh-TW" altLang="en-US" sz="2400" dirty="0"/>
              <a:t>原料</a:t>
            </a:r>
            <a:r>
              <a:rPr lang="en-US" altLang="zh-TW" sz="2400" dirty="0"/>
              <a:t>'</a:t>
            </a:r>
            <a:br>
              <a:rPr lang="zh-TW" altLang="en-US" sz="2400" dirty="0"/>
            </a:br>
            <a:r>
              <a:rPr lang="zh-TW" altLang="en-US" sz="2400" dirty="0"/>
              <a:t>          </a:t>
            </a:r>
            <a:r>
              <a:rPr lang="en-US" altLang="zh-TW" sz="2400" dirty="0">
                <a:solidFill>
                  <a:srgbClr val="0F6DFF"/>
                </a:solidFill>
              </a:rPr>
              <a:t>ELSE</a:t>
            </a:r>
            <a:r>
              <a:rPr lang="en-US" altLang="zh-TW" sz="2400" dirty="0"/>
              <a:t> ‘</a:t>
            </a:r>
            <a:r>
              <a:rPr lang="zh-TW" altLang="en-US" sz="2400" dirty="0"/>
              <a:t>其他</a:t>
            </a:r>
            <a:r>
              <a:rPr lang="en-US" altLang="zh-TW" sz="2400" dirty="0"/>
              <a:t>'</a:t>
            </a:r>
            <a:br>
              <a:rPr lang="en-US" altLang="zh-TW" sz="2400" dirty="0"/>
            </a:br>
            <a:r>
              <a:rPr lang="en-US" altLang="zh-TW" sz="2400" dirty="0"/>
              <a:t>       </a:t>
            </a:r>
            <a:r>
              <a:rPr lang="en-US" altLang="zh-TW" sz="2400" b="1" dirty="0">
                <a:solidFill>
                  <a:srgbClr val="0F6DFF"/>
                </a:solidFill>
              </a:rPr>
              <a:t>END AS </a:t>
            </a:r>
            <a:r>
              <a:rPr lang="en-US" altLang="zh-TW" sz="2400" dirty="0"/>
              <a:t>material_type</a:t>
            </a:r>
            <a:br>
              <a:rPr lang="en-US" altLang="zh-TW" sz="2400" dirty="0"/>
            </a:br>
            <a:r>
              <a:rPr lang="en-US" altLang="zh-TW" sz="2400" dirty="0"/>
              <a:t>  FROM mara</a:t>
            </a:r>
            <a:br>
              <a:rPr lang="en-US" altLang="zh-TW" sz="2400" dirty="0"/>
            </a:br>
            <a:r>
              <a:rPr lang="en-US" altLang="zh-TW" sz="2400" dirty="0"/>
              <a:t>  INTO TABLE @DATA(lt_mara_data).</a:t>
            </a:r>
            <a:br>
              <a:rPr lang="en-US" altLang="zh-TW" sz="2400" dirty="0"/>
            </a:br>
            <a:br>
              <a:rPr lang="en-US" altLang="zh-TW" sz="2400" dirty="0"/>
            </a:br>
            <a:r>
              <a:rPr lang="en-US" altLang="zh-TW" sz="2400" dirty="0"/>
              <a:t>  LOOP AT lt_mara_data ASSIGNING FIELD-SYMBOL(&lt;ls_mara_data&gt;).</a:t>
            </a:r>
            <a:br>
              <a:rPr lang="en-US" altLang="zh-TW" sz="2400" dirty="0"/>
            </a:br>
            <a:r>
              <a:rPr lang="en-US" altLang="zh-TW" sz="2400" dirty="0"/>
              <a:t>    WRITE: /1 &lt;ls_mara_data&gt;-matnr, &lt;ls_mara_data&gt;-mtart,  &lt;ls_mara_data&gt;-material_type.</a:t>
            </a:r>
            <a:br>
              <a:rPr lang="en-US" altLang="zh-TW" sz="2400" dirty="0"/>
            </a:br>
            <a:r>
              <a:rPr lang="en-US" altLang="zh-TW" sz="2400" dirty="0"/>
              <a:t>  ENDLOOP. </a:t>
            </a:r>
            <a:br>
              <a:rPr lang="en-US" altLang="zh-TW" sz="2400" b="1" dirty="0"/>
            </a:br>
            <a:endParaRPr lang="en-US" altLang="zh-TW" sz="2400" b="1" dirty="0">
              <a:latin typeface="IBM Plex Sans" panose="020B0503050203000203"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1A1160A-CCF2-4217-AD4B-F0AE1FC29426}"/>
              </a:ext>
            </a:extLst>
          </p:cNvPr>
          <p:cNvSpPr>
            <a:spLocks noGrp="1"/>
          </p:cNvSpPr>
          <p:nvPr>
            <p:ph type="body" sz="quarter" idx="11"/>
          </p:nvPr>
        </p:nvSpPr>
        <p:spPr>
          <a:xfrm>
            <a:off x="457200" y="265176"/>
            <a:ext cx="2971800" cy="420624"/>
          </a:xfrm>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文字方塊 1">
            <a:extLst>
              <a:ext uri="{FF2B5EF4-FFF2-40B4-BE49-F238E27FC236}">
                <a16:creationId xmlns:a16="http://schemas.microsoft.com/office/drawing/2014/main" id="{76B63EC0-BA70-4415-97ED-F1DFDDE74203}"/>
              </a:ext>
            </a:extLst>
          </p:cNvPr>
          <p:cNvSpPr txBox="1"/>
          <p:nvPr/>
        </p:nvSpPr>
        <p:spPr>
          <a:xfrm>
            <a:off x="0" y="2148840"/>
            <a:ext cx="15499080" cy="5958922"/>
          </a:xfrm>
          <a:prstGeom prst="rect">
            <a:avLst/>
          </a:prstGeom>
        </p:spPr>
        <p:txBody>
          <a:bodyPr wrap="square" lIns="91440" tIns="45720" rIns="91440" bIns="45720" rtlCol="0">
            <a:noAutofit/>
          </a:bodyPr>
          <a:lstStyle/>
          <a:p>
            <a:pPr>
              <a:lnSpc>
                <a:spcPct val="105000"/>
              </a:lnSpc>
              <a:spcBef>
                <a:spcPts val="1000"/>
              </a:spcBef>
            </a:pPr>
            <a:br>
              <a:rPr lang="en-US" altLang="zh-TW" sz="1800" dirty="0">
                <a:latin typeface="IBM Plex Sans" panose="020B0503050203000203" pitchFamily="34" charset="0"/>
              </a:rPr>
            </a:br>
            <a:endParaRPr lang="zh-TW" altLang="en-US" sz="1800" dirty="0" err="1">
              <a:solidFill>
                <a:schemeClr val="tx1"/>
              </a:solidFill>
              <a:latin typeface="IBM Plex Sans" panose="020B0503050203000203" pitchFamily="34" charset="0"/>
              <a:ea typeface="IBM Plex Sans" charset="0"/>
              <a:cs typeface="IBM Plex Sans" charset="0"/>
            </a:endParaRPr>
          </a:p>
        </p:txBody>
      </p:sp>
      <p:sp>
        <p:nvSpPr>
          <p:cNvPr id="9" name="矩形 8">
            <a:extLst>
              <a:ext uri="{FF2B5EF4-FFF2-40B4-BE49-F238E27FC236}">
                <a16:creationId xmlns:a16="http://schemas.microsoft.com/office/drawing/2014/main" id="{61E37A5F-310B-47CA-8FD3-D2CE3D42A597}"/>
              </a:ext>
            </a:extLst>
          </p:cNvPr>
          <p:cNvSpPr/>
          <p:nvPr/>
        </p:nvSpPr>
        <p:spPr>
          <a:xfrm>
            <a:off x="137161" y="2468880"/>
            <a:ext cx="7863840" cy="2743200"/>
          </a:xfrm>
          <a:prstGeom prst="rect">
            <a:avLst/>
          </a:prstGeom>
        </p:spPr>
        <p:txBody>
          <a:bodyPr wrap="square">
            <a:spAutoFit/>
          </a:bodyPr>
          <a:lstStyle/>
          <a:p>
            <a:endParaRPr lang="zh-TW" altLang="en-US" sz="1800" dirty="0">
              <a:latin typeface="IBM Plex Sans" panose="020B0503050203000203" pitchFamily="34" charset="0"/>
            </a:endParaRPr>
          </a:p>
        </p:txBody>
      </p:sp>
    </p:spTree>
    <p:extLst>
      <p:ext uri="{BB962C8B-B14F-4D97-AF65-F5344CB8AC3E}">
        <p14:creationId xmlns:p14="http://schemas.microsoft.com/office/powerpoint/2010/main" val="695876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57BCD36F-8E3B-4577-B66F-C9215B682E49}"/>
              </a:ext>
            </a:extLst>
          </p:cNvPr>
          <p:cNvSpPr>
            <a:spLocks noGrp="1" noChangeArrowheads="1"/>
          </p:cNvSpPr>
          <p:nvPr>
            <p:ph type="title"/>
          </p:nvPr>
        </p:nvSpPr>
        <p:spPr>
          <a:xfrm>
            <a:off x="0" y="2057400"/>
            <a:ext cx="3611880" cy="3657600"/>
          </a:xfrm>
        </p:spPr>
        <p:txBody>
          <a:bodyPr vert="horz" lIns="0" tIns="0" rIns="0" bIns="0" rtlCol="0" anchor="t">
            <a:noAutofit/>
          </a:bodyPr>
          <a:lstStyle/>
          <a:p>
            <a:r>
              <a:rPr lang="en-US" altLang="zh-TW" sz="2800" b="1" dirty="0"/>
              <a:t>CTE – Common Table Expressions</a:t>
            </a:r>
            <a:r>
              <a:rPr lang="zh-TW" altLang="en-US" sz="2800" b="1" dirty="0"/>
              <a:t> </a:t>
            </a:r>
            <a:r>
              <a:rPr lang="en-US" altLang="zh-TW" sz="2800" b="1" dirty="0"/>
              <a:t>-1</a:t>
            </a:r>
            <a:br>
              <a:rPr lang="en-US" altLang="zh-TW" sz="2800" b="1" dirty="0"/>
            </a:br>
            <a:endParaRPr lang="en-US" altLang="zh-TW" sz="2800" b="1" dirty="0">
              <a:latin typeface="IBM Plex Sans" panose="020B0503050203000203"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1E3A4805-9F65-4024-935A-D8AC52E8B1B2}"/>
              </a:ext>
            </a:extLst>
          </p:cNvPr>
          <p:cNvSpPr>
            <a:spLocks noGrp="1"/>
          </p:cNvSpPr>
          <p:nvPr>
            <p:ph type="body" sz="quarter" idx="11"/>
          </p:nvPr>
        </p:nvSpPr>
        <p:spPr/>
        <p:txBody>
          <a:bodyPr/>
          <a:lstStyle/>
          <a:p>
            <a:pPr eaLnBrk="0" hangingPunct="0">
              <a:lnSpc>
                <a:spcPct val="90000"/>
              </a:lnSpc>
              <a:spcBef>
                <a:spcPct val="15000"/>
              </a:spcBef>
              <a:spcAft>
                <a:spcPct val="15000"/>
              </a:spcAft>
              <a:buClr>
                <a:schemeClr val="folHlink"/>
              </a:buClr>
              <a:buSzPct val="80000"/>
            </a:pPr>
            <a:r>
              <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rPr>
              <a:t>New</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ABAP</a:t>
            </a:r>
            <a:r>
              <a:rPr lang="zh-TW" altLang="en-US" b="1" dirty="0">
                <a:latin typeface="Microsoft JhengHei" panose="020B0604030504040204" pitchFamily="34" charset="-120"/>
                <a:ea typeface="Microsoft JhengHei" panose="020B0604030504040204" pitchFamily="34" charset="-120"/>
                <a:cs typeface="Microsoft GothicNeo" panose="020B0500000101010101" pitchFamily="34" charset="-127"/>
              </a:rPr>
              <a:t> </a:t>
            </a:r>
            <a:r>
              <a:rPr lang="en-US" altLang="zh-TW" b="1" dirty="0">
                <a:latin typeface="Microsoft JhengHei" panose="020B0604030504040204" pitchFamily="34" charset="-120"/>
                <a:ea typeface="Microsoft JhengHei" panose="020B0604030504040204" pitchFamily="34" charset="-120"/>
                <a:cs typeface="Microsoft GothicNeo" panose="020B0500000101010101" pitchFamily="34" charset="-127"/>
              </a:rPr>
              <a:t>SQL</a:t>
            </a:r>
            <a:endParaRPr lang="en-US" altLang="zh-CN" b="1" dirty="0">
              <a:latin typeface="Microsoft JhengHei" panose="020B0604030504040204" pitchFamily="34" charset="-120"/>
              <a:ea typeface="Microsoft JhengHei" panose="020B0604030504040204" pitchFamily="34" charset="-120"/>
              <a:cs typeface="Microsoft GothicNeo" panose="020B0500000101010101" pitchFamily="34" charset="-127"/>
            </a:endParaRPr>
          </a:p>
          <a:p>
            <a:pPr eaLnBrk="0" hangingPunct="0">
              <a:lnSpc>
                <a:spcPct val="90000"/>
              </a:lnSpc>
              <a:spcBef>
                <a:spcPct val="15000"/>
              </a:spcBef>
              <a:spcAft>
                <a:spcPct val="15000"/>
              </a:spcAft>
              <a:buClr>
                <a:schemeClr val="folHlink"/>
              </a:buClr>
              <a:buSzPct val="80000"/>
            </a:pPr>
            <a:endParaRPr lang="de-DE" altLang="zh-CN" b="1" dirty="0">
              <a:solidFill>
                <a:schemeClr val="accent5">
                  <a:lumMod val="60000"/>
                  <a:lumOff val="40000"/>
                </a:schemeClr>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2" name="內容版面配置區 1">
            <a:extLst>
              <a:ext uri="{FF2B5EF4-FFF2-40B4-BE49-F238E27FC236}">
                <a16:creationId xmlns:a16="http://schemas.microsoft.com/office/drawing/2014/main" id="{8482741B-D49F-4878-95DC-C3558BDA7D26}"/>
              </a:ext>
            </a:extLst>
          </p:cNvPr>
          <p:cNvSpPr>
            <a:spLocks noGrp="1"/>
          </p:cNvSpPr>
          <p:nvPr>
            <p:ph idx="10"/>
          </p:nvPr>
        </p:nvSpPr>
        <p:spPr>
          <a:xfrm>
            <a:off x="3794760" y="286441"/>
            <a:ext cx="10626178" cy="7120199"/>
          </a:xfrm>
        </p:spPr>
        <p:txBody>
          <a:bodyPr/>
          <a:lstStyle/>
          <a:p>
            <a:endParaRPr lang="en-US" altLang="zh-TW" sz="2400" dirty="0"/>
          </a:p>
          <a:p>
            <a:r>
              <a:rPr lang="zh-TW" altLang="en-US" sz="2400" dirty="0"/>
              <a:t>    </a:t>
            </a:r>
            <a:endParaRPr lang="en-US" altLang="zh-TW" sz="2400" dirty="0"/>
          </a:p>
          <a:p>
            <a:endParaRPr lang="en-US" altLang="zh-TW" sz="2400" dirty="0"/>
          </a:p>
        </p:txBody>
      </p:sp>
      <p:sp>
        <p:nvSpPr>
          <p:cNvPr id="4" name="矩形 3">
            <a:extLst>
              <a:ext uri="{FF2B5EF4-FFF2-40B4-BE49-F238E27FC236}">
                <a16:creationId xmlns:a16="http://schemas.microsoft.com/office/drawing/2014/main" id="{732027BC-8A67-4DC5-84C3-ABA28F36B105}"/>
              </a:ext>
            </a:extLst>
          </p:cNvPr>
          <p:cNvSpPr/>
          <p:nvPr/>
        </p:nvSpPr>
        <p:spPr>
          <a:xfrm>
            <a:off x="3794760" y="182880"/>
            <a:ext cx="10626178" cy="5927777"/>
          </a:xfrm>
          <a:prstGeom prst="rect">
            <a:avLst/>
          </a:prstGeom>
        </p:spPr>
        <p:txBody>
          <a:bodyPr wrap="square">
            <a:spAutoFit/>
          </a:bodyPr>
          <a:lstStyle/>
          <a:p>
            <a:endParaRPr lang="en-US" altLang="zh-TW" dirty="0"/>
          </a:p>
          <a:p>
            <a:r>
              <a:rPr lang="en-US" altLang="zh-TW" sz="2400" b="1" dirty="0">
                <a:solidFill>
                  <a:srgbClr val="0F6DFF"/>
                </a:solidFill>
                <a:latin typeface="IBM Plex Sans" panose="020B0503050203000203" pitchFamily="34" charset="0"/>
              </a:rPr>
              <a:t>CTE – Common Table Expression </a:t>
            </a:r>
            <a:r>
              <a:rPr lang="en-US" altLang="zh-TW" sz="2400" dirty="0">
                <a:latin typeface="IBM Plex Sans" panose="020B0503050203000203" pitchFamily="34" charset="0"/>
              </a:rPr>
              <a:t>is one of the revolutionary concepts in ABAP SQL </a:t>
            </a:r>
            <a:r>
              <a:rPr lang="zh-TW" altLang="en-US" sz="2400" dirty="0">
                <a:latin typeface="IBM Plex Sans" panose="020B0503050203000203" pitchFamily="34" charset="0"/>
              </a:rPr>
              <a:t> </a:t>
            </a:r>
            <a:r>
              <a:rPr lang="en-US" altLang="zh-TW" sz="2400" dirty="0">
                <a:latin typeface="IBM Plex Sans" panose="020B0503050203000203" pitchFamily="34" charset="0"/>
              </a:rPr>
              <a:t>where it is very simple to push down multiple </a:t>
            </a:r>
            <a:r>
              <a:rPr lang="en-US" altLang="zh-TW" sz="2400" dirty="0">
                <a:solidFill>
                  <a:schemeClr val="accent2">
                    <a:lumMod val="60000"/>
                    <a:lumOff val="40000"/>
                  </a:schemeClr>
                </a:solidFill>
                <a:latin typeface="IBM Plex Sans" panose="020B0503050203000203" pitchFamily="34" charset="0"/>
              </a:rPr>
              <a:t>chained</a:t>
            </a:r>
            <a:r>
              <a:rPr lang="en-US" altLang="zh-TW" sz="2400" dirty="0">
                <a:latin typeface="IBM Plex Sans" panose="020B0503050203000203" pitchFamily="34" charset="0"/>
              </a:rPr>
              <a:t> </a:t>
            </a:r>
            <a:r>
              <a:rPr lang="en-US" altLang="zh-TW" sz="2400" dirty="0">
                <a:solidFill>
                  <a:schemeClr val="accent2">
                    <a:lumMod val="60000"/>
                    <a:lumOff val="40000"/>
                  </a:schemeClr>
                </a:solidFill>
                <a:latin typeface="IBM Plex Sans" panose="020B0503050203000203" pitchFamily="34" charset="0"/>
              </a:rPr>
              <a:t>SQL</a:t>
            </a:r>
            <a:r>
              <a:rPr lang="en-US" altLang="zh-TW" sz="2400" dirty="0">
                <a:latin typeface="IBM Plex Sans" panose="020B0503050203000203" pitchFamily="34" charset="0"/>
              </a:rPr>
              <a:t> queries into one and hit Database once. With Introduction of CTE, developers should </a:t>
            </a:r>
            <a:r>
              <a:rPr lang="en-US" altLang="zh-TW" sz="2400" dirty="0">
                <a:solidFill>
                  <a:srgbClr val="0F6DFF"/>
                </a:solidFill>
                <a:latin typeface="IBM Plex Sans" panose="020B0503050203000203" pitchFamily="34" charset="0"/>
              </a:rPr>
              <a:t>refrain from </a:t>
            </a:r>
            <a:r>
              <a:rPr lang="en-US" altLang="zh-TW" sz="2400" dirty="0">
                <a:latin typeface="IBM Plex Sans" panose="020B0503050203000203" pitchFamily="34" charset="0"/>
              </a:rPr>
              <a:t>the practice of writing SQL followed by </a:t>
            </a:r>
            <a:r>
              <a:rPr lang="en-US" altLang="zh-TW" sz="2400" dirty="0">
                <a:solidFill>
                  <a:srgbClr val="0F6DFF"/>
                </a:solidFill>
                <a:latin typeface="IBM Plex Sans" panose="020B0503050203000203" pitchFamily="34" charset="0"/>
              </a:rPr>
              <a:t>sy-subrc check</a:t>
            </a:r>
            <a:r>
              <a:rPr lang="en-US" altLang="zh-TW" sz="2400" dirty="0">
                <a:latin typeface="IBM Plex Sans" panose="020B0503050203000203" pitchFamily="34" charset="0"/>
              </a:rPr>
              <a:t> and then another query inside sy-subrc condition based on the result of the first query.</a:t>
            </a:r>
          </a:p>
          <a:p>
            <a:endParaRPr lang="en-US" altLang="zh-TW" sz="2400" dirty="0">
              <a:latin typeface="IBM Plex Sans" panose="020B0503050203000203" pitchFamily="34" charset="0"/>
            </a:endParaRPr>
          </a:p>
          <a:p>
            <a:r>
              <a:rPr lang="en-US" altLang="zh-TW" sz="2400" dirty="0">
                <a:latin typeface="IBM Plex Sans" panose="020B0503050203000203" pitchFamily="34" charset="0"/>
              </a:rPr>
              <a:t>CTEs can be deep and long. Result of </a:t>
            </a:r>
            <a:r>
              <a:rPr lang="en-US" altLang="zh-TW" sz="2400" dirty="0">
                <a:solidFill>
                  <a:srgbClr val="0F6DFF"/>
                </a:solidFill>
                <a:latin typeface="IBM Plex Sans" panose="020B0503050203000203" pitchFamily="34" charset="0"/>
              </a:rPr>
              <a:t>one fetch</a:t>
            </a:r>
            <a:r>
              <a:rPr lang="en-US" altLang="zh-TW" sz="2400" dirty="0">
                <a:latin typeface="IBM Plex Sans" panose="020B0503050203000203" pitchFamily="34" charset="0"/>
              </a:rPr>
              <a:t> is stored in + and this can be</a:t>
            </a:r>
            <a:br>
              <a:rPr lang="en-US" altLang="zh-TW" sz="2400" dirty="0">
                <a:latin typeface="IBM Plex Sans" panose="020B0503050203000203" pitchFamily="34" charset="0"/>
              </a:rPr>
            </a:br>
            <a:r>
              <a:rPr lang="en-US" altLang="zh-TW" sz="2400" dirty="0">
                <a:latin typeface="IBM Plex Sans" panose="020B0503050203000203" pitchFamily="34" charset="0"/>
              </a:rPr>
              <a:t>subsequently used further part of CTE as if it were a Transparent table</a:t>
            </a:r>
          </a:p>
          <a:p>
            <a:endParaRPr lang="en-US" altLang="zh-TW" sz="2400" dirty="0">
              <a:latin typeface="IBM Plex Sans" panose="020B0503050203000203" pitchFamily="34" charset="0"/>
            </a:endParaRPr>
          </a:p>
          <a:p>
            <a:r>
              <a:rPr lang="en-US" altLang="zh-TW" sz="2400" dirty="0">
                <a:latin typeface="IBM Plex Sans" panose="020B0503050203000203" pitchFamily="34" charset="0"/>
              </a:rPr>
              <a:t>CTE is an extension of Open SQL and Subquery mechanism where multiple queries can be joined using WITH keyword along </a:t>
            </a:r>
            <a:r>
              <a:rPr lang="en-US" altLang="zh-TW" sz="2400" b="1" dirty="0">
                <a:solidFill>
                  <a:srgbClr val="0F6DFF"/>
                </a:solidFill>
                <a:latin typeface="IBM Plex Sans" panose="020B0503050203000203" pitchFamily="34" charset="0"/>
              </a:rPr>
              <a:t>with +</a:t>
            </a:r>
            <a:r>
              <a:rPr lang="en-US" altLang="zh-TW" sz="2400" dirty="0">
                <a:latin typeface="IBM Plex Sans" panose="020B0503050203000203" pitchFamily="34" charset="0"/>
              </a:rPr>
              <a:t> and last part of Query works for result consolidation. Some important point regarding CTE is as follows:</a:t>
            </a:r>
          </a:p>
          <a:p>
            <a:endParaRPr lang="zh-TW" altLang="en-US" dirty="0"/>
          </a:p>
        </p:txBody>
      </p:sp>
    </p:spTree>
    <p:extLst>
      <p:ext uri="{BB962C8B-B14F-4D97-AF65-F5344CB8AC3E}">
        <p14:creationId xmlns:p14="http://schemas.microsoft.com/office/powerpoint/2010/main" val="884028331"/>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10 September 2009">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 September 2009">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30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30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49015EF52A31F54699B5C48EC816F56B" ma:contentTypeVersion="14" ma:contentTypeDescription="建立新的文件。" ma:contentTypeScope="" ma:versionID="1291a8e9182cd4d39d5100baf70791d8">
  <xsd:schema xmlns:xsd="http://www.w3.org/2001/XMLSchema" xmlns:xs="http://www.w3.org/2001/XMLSchema" xmlns:p="http://schemas.microsoft.com/office/2006/metadata/properties" xmlns:ns2="b978cdf2-aad7-4b10-b3b5-2ad275826d57" xmlns:ns3="c23bd45d-4585-4771-8f76-de1725ea2ca6" targetNamespace="http://schemas.microsoft.com/office/2006/metadata/properties" ma:root="true" ma:fieldsID="f83210d1c161f7654d5ae9c867d38603" ns2:_="" ns3:_="">
    <xsd:import namespace="b978cdf2-aad7-4b10-b3b5-2ad275826d57"/>
    <xsd:import namespace="c23bd45d-4585-4771-8f76-de1725ea2c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78cdf2-aad7-4b10-b3b5-2ad275826d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影像標籤" ma:readOnly="false" ma:fieldId="{5cf76f15-5ced-4ddc-b409-7134ff3c332f}" ma:taxonomyMulti="true" ma:sspId="0976e0b1-4055-4d4c-95fd-22a18192cb6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3bd45d-4585-4771-8f76-de1725ea2ca6" elementFormDefault="qualified">
    <xsd:import namespace="http://schemas.microsoft.com/office/2006/documentManagement/types"/>
    <xsd:import namespace="http://schemas.microsoft.com/office/infopath/2007/PartnerControls"/>
    <xsd:element name="SharedWithUsers" ma:index="16"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用詳細資料" ma:internalName="SharedWithDetails" ma:readOnly="true">
      <xsd:simpleType>
        <xsd:restriction base="dms:Note">
          <xsd:maxLength value="255"/>
        </xsd:restriction>
      </xsd:simpleType>
    </xsd:element>
    <xsd:element name="TaxCatchAll" ma:index="20" nillable="true" ma:displayName="Taxonomy Catch All Column" ma:hidden="true" ma:list="{859dc962-3cef-44df-9e08-50746bccc312}" ma:internalName="TaxCatchAll" ma:showField="CatchAllData" ma:web="c23bd45d-4585-4771-8f76-de1725ea2c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978cdf2-aad7-4b10-b3b5-2ad275826d57">
      <Terms xmlns="http://schemas.microsoft.com/office/infopath/2007/PartnerControls"/>
    </lcf76f155ced4ddcb4097134ff3c332f>
    <TaxCatchAll xmlns="c23bd45d-4585-4771-8f76-de1725ea2ca6" xsi:nil="true"/>
  </documentManagement>
</p:properties>
</file>

<file path=customXml/itemProps1.xml><?xml version="1.0" encoding="utf-8"?>
<ds:datastoreItem xmlns:ds="http://schemas.openxmlformats.org/officeDocument/2006/customXml" ds:itemID="{F8737DBA-7D13-481D-AD24-458A3530F165}"/>
</file>

<file path=customXml/itemProps2.xml><?xml version="1.0" encoding="utf-8"?>
<ds:datastoreItem xmlns:ds="http://schemas.openxmlformats.org/officeDocument/2006/customXml" ds:itemID="{CF5BC32C-9809-41C5-B715-91E1423F38ED}"/>
</file>

<file path=customXml/itemProps3.xml><?xml version="1.0" encoding="utf-8"?>
<ds:datastoreItem xmlns:ds="http://schemas.openxmlformats.org/officeDocument/2006/customXml" ds:itemID="{FD596358-D2E7-477D-9853-3E168DFAE7F9}"/>
</file>

<file path=docProps/app.xml><?xml version="1.0" encoding="utf-8"?>
<Properties xmlns="http://schemas.openxmlformats.org/officeDocument/2006/extended-properties" xmlns:vt="http://schemas.openxmlformats.org/officeDocument/2006/docPropsVTypes">
  <Template>Office Theme</Template>
  <TotalTime>0</TotalTime>
  <Words>16201</Words>
  <Application>Microsoft Office PowerPoint</Application>
  <PresentationFormat>自訂</PresentationFormat>
  <Paragraphs>1506</Paragraphs>
  <Slides>129</Slides>
  <Notes>114</Notes>
  <HiddenSlides>7</HiddenSlides>
  <MMClips>0</MMClips>
  <ScaleCrop>false</ScaleCrop>
  <HeadingPairs>
    <vt:vector size="6" baseType="variant">
      <vt:variant>
        <vt:lpstr>使用字型</vt:lpstr>
      </vt:variant>
      <vt:variant>
        <vt:i4>15</vt:i4>
      </vt:variant>
      <vt:variant>
        <vt:lpstr>佈景主題</vt:lpstr>
      </vt:variant>
      <vt:variant>
        <vt:i4>9</vt:i4>
      </vt:variant>
      <vt:variant>
        <vt:lpstr>投影片標題</vt:lpstr>
      </vt:variant>
      <vt:variant>
        <vt:i4>129</vt:i4>
      </vt:variant>
    </vt:vector>
  </HeadingPairs>
  <TitlesOfParts>
    <vt:vector size="153" baseType="lpstr">
      <vt:lpstr>.AppleSystemUIFont</vt:lpstr>
      <vt:lpstr>Arial Regular</vt:lpstr>
      <vt:lpstr>IBM Plex Arabic</vt:lpstr>
      <vt:lpstr>IBM Plex Sans Regular</vt:lpstr>
      <vt:lpstr>LucidaGrande</vt:lpstr>
      <vt:lpstr>MS PGothic</vt:lpstr>
      <vt:lpstr>PingFang SC</vt:lpstr>
      <vt:lpstr>宋体</vt:lpstr>
      <vt:lpstr>細明體</vt:lpstr>
      <vt:lpstr>Microsoft JhengHei</vt:lpstr>
      <vt:lpstr>Arial</vt:lpstr>
      <vt:lpstr>Calibri</vt:lpstr>
      <vt:lpstr>Calibri Light</vt:lpstr>
      <vt:lpstr>IBM Plex Sans</vt:lpstr>
      <vt:lpstr>Wingdings</vt:lpstr>
      <vt:lpstr>自訂設計</vt:lpstr>
      <vt:lpstr>1_COVERS</vt:lpstr>
      <vt:lpstr>2_Dark Background</vt:lpstr>
      <vt:lpstr>3_Light Background</vt:lpstr>
      <vt:lpstr>4_Color Block</vt:lpstr>
      <vt:lpstr>4_Light Background</vt:lpstr>
      <vt:lpstr>1_10 September 2009</vt:lpstr>
      <vt:lpstr>2_COVERS</vt:lpstr>
      <vt:lpstr>10 September 2009</vt:lpstr>
      <vt:lpstr>ABAP Training Course  New feature in HANA for ABAP Development </vt:lpstr>
      <vt:lpstr>Agenda </vt:lpstr>
      <vt:lpstr>Concatenating Literals and Variables </vt:lpstr>
      <vt:lpstr>Repeating Values  </vt:lpstr>
      <vt:lpstr>Repeating Values  </vt:lpstr>
      <vt:lpstr>Repeating Values  </vt:lpstr>
      <vt:lpstr>Repeating Values  </vt:lpstr>
      <vt:lpstr>Logical Expressions  </vt:lpstr>
      <vt:lpstr>Logical Expressions  </vt:lpstr>
      <vt:lpstr>Inline Variable Declaration   </vt:lpstr>
      <vt:lpstr>Inline Variable Declaration   </vt:lpstr>
      <vt:lpstr>Inline field-symbol declaration - 1    </vt:lpstr>
      <vt:lpstr>Inline field-symbol declaration – 2</vt:lpstr>
      <vt:lpstr>Inline declaration in SQL - 1    Inline Declaration make it possible to define  internal table , Work area and Variable on the fly from within the query. There is no need to write a separate line for  internal table , Work area, and Variable declaration </vt:lpstr>
      <vt:lpstr>Inline declaration in SQL - 2    </vt:lpstr>
      <vt:lpstr>VALUE Expressions - 1    </vt:lpstr>
      <vt:lpstr>VALUE Expressions - 2  </vt:lpstr>
      <vt:lpstr>VALUE Expressions - 2  </vt:lpstr>
      <vt:lpstr>VALUE Expressions - 3      </vt:lpstr>
      <vt:lpstr>VALUE Expressions - 3  </vt:lpstr>
      <vt:lpstr>VALUE Expressions - 4 </vt:lpstr>
      <vt:lpstr>VALUE Expressions - 4  </vt:lpstr>
      <vt:lpstr>VALUE Expressions - 5</vt:lpstr>
      <vt:lpstr>VALUE Expressions - 5  </vt:lpstr>
      <vt:lpstr>VALUE Expressions - 6</vt:lpstr>
      <vt:lpstr>VALUE Expressions - 6  </vt:lpstr>
      <vt:lpstr>CONV – Conversion Operator - 1    CONV operator converts the argument to specified data type. The parentheses of CONV operator has just like VALUE operator, CONV operator also assumes two variants:  1. Non-generic data types e.g. Custom types defined just before its usage 2. Generic types and these are referred with the help of # character. Attributes and position of      generic data type should always be fixed. </vt:lpstr>
      <vt:lpstr>CONV – Conversion Operator - 2</vt:lpstr>
      <vt:lpstr>LET Expression - 1    LET expression defines as well as initialize variables and field-symbols. This works as a local helper for the expression. Some important points to be noticed regarding LET expression are as follows:  1. Variables or Field-symbols defined for LET expressions can't be used outside scope of expression  2. Variables or Field-symbols defined for LET expressions can't be redefined even if they are not      accessible outside LET scope  3. LET expression can be encapsulated inside constructors, VALUE operator, FOR operator, COND      operator, SWITCH operator etc.  </vt:lpstr>
      <vt:lpstr>LET Expression - 2           </vt:lpstr>
      <vt:lpstr>COND &amp; SWITCH operator - 1    COND – This is a Conditional Operator just like SWITCH with some differences. When must be specified at least once in this operator. COND Operator can be clubbed with LET Operator. This operator has two variants just like VALUE Operator:  1. Non-generic data type which can be for example declared before its use  2. # character as an operand, however, in this case, operand type should be fully identifiable  </vt:lpstr>
      <vt:lpstr>COND &amp; SWITCH operator - 2    SWITCH – This is a Conditional Operator just like COND with some differences. When must be specified at least once in this operator. SWITCH Operator can be clubbed with LET Operator. This operator has two variants just like VALUE Operator:  1. Non-generic data type which can be for example declared before its use  2. # character as an operand, however, in this case, operand type should be fully identifiable </vt:lpstr>
      <vt:lpstr>COND &amp; SWITCH operator - 3  </vt:lpstr>
      <vt:lpstr>COND &amp; SWITCH operator - 4          </vt:lpstr>
      <vt:lpstr>COND &amp; SWITCH operator - 5           </vt:lpstr>
      <vt:lpstr>COND &amp; SWITCH operator - 6      </vt:lpstr>
      <vt:lpstr>New Operator   With new NEW Operator, object declaration is now more intuitive and easy to understand. The older variant continues to be in use.  In this new type of declaration, object takes the reference e.g. of a class. This later instantiates the object with the help of the NEW operator.  </vt:lpstr>
      <vt:lpstr>Alternative to READ TABLE - 1   There is now an alternate for 'READ TABLE' statement which is achieved with help of already existing ASSIGN statement. This is a good to have practice in newer ABAP coding convention if it is used wisely. Some important points to be noticed here:  1. An  internal table  lookup can be done by using INDEX of the row       1.1 If an invalid index is used to reference data i.e. a row at referred index doesn't exist, in that              case, runtime exception CX_SY_ITAB_LINE_NOT_FOUND is thrown.   2. An  internal table  lookup is possible by searching with a field-value pair.  3. The binary Search option is not available in this variant. All searches are essentially sequential       search.     3.1 If  internal table  data is huge and sorted, it is recommended to use READ TABLE… BINARY            SEARCH option to achieve better performance.  </vt:lpstr>
      <vt:lpstr>Alternative to READ TABLE - 2     </vt:lpstr>
      <vt:lpstr>Alternative to READ TABLE - 3              </vt:lpstr>
      <vt:lpstr>FILTER expression - 1    FILTER operator, in simple words, works as a SELECT statement on an internal table. With the help of syntax, it produces an  internal table  of specified TYPE for the specified condition in WHERE clause. Just like VALUE operator, it assumes two variants:  1. Non-generic data type e.g. type can be defined before using it with FILTER keyword. The Type       created using this mechanism is Structured or Table type.  2. Using # character for type where operand position is fixed and identifiable  Addition EXCEPT is particularly useful in some of the scenarios where required result is the negation of available condition.  </vt:lpstr>
      <vt:lpstr>FILTER expression - 2       </vt:lpstr>
      <vt:lpstr>FILTER expression - 3  </vt:lpstr>
      <vt:lpstr>FILTER expression - 4</vt:lpstr>
      <vt:lpstr>FILTER expression - 5               </vt:lpstr>
      <vt:lpstr>FILTER expression - 6</vt:lpstr>
      <vt:lpstr>LINE_EXISTS - 1    LINE_EXISTS is a table function which checks if the specified line exists in the  internal table  or not. This returns either TRUE or FALSE. Argument of this function can be a simple check or a table expression. Some important points to be noted here:  1. LINE_EXISTS works as a READ TABLE with TRANSPORTING NO FIELDS which returns SY-SUBRC  2. This doesn't return SY-TABIX or SY-INDEX which can indicate the line of match during search </vt:lpstr>
      <vt:lpstr>LINE_EXISTS - 2          </vt:lpstr>
      <vt:lpstr>LINE_EXISTS - 3          </vt:lpstr>
      <vt:lpstr>LINE_INDEX - 1    The Function LINE_INDEX can be used to search an  internal table . This returns the table index where the 1st search result is found. Argument of this function can be a simple check or an expression. Some important points to be noted here:  1. LINE_INDEX works as a READ TABLE with TRANSPORTING NO FIELDS which returns SY-SUBRC  2. This returns SY-TABIX or SY-INDEX which can indicate the line of the match during the search. If      no line matches then zero is returned.  3. Function LINE_EXISTS is used just to check existence and doesn't return the index of result      found.   4. LINE_INDEX does both the works i.e. it does existence check and returns the index of      the result.  </vt:lpstr>
      <vt:lpstr>LINE_INDEX - 2 </vt:lpstr>
      <vt:lpstr>LINE_INDEX - 2 </vt:lpstr>
      <vt:lpstr>FOR Operator - 1     </vt:lpstr>
      <vt:lpstr>FOR Operator - 2</vt:lpstr>
      <vt:lpstr>FOR Operator - 3   </vt:lpstr>
      <vt:lpstr>FOR Operator - 4             </vt:lpstr>
      <vt:lpstr>FOR Operator - 5 </vt:lpstr>
      <vt:lpstr>FOR Operator - 6 </vt:lpstr>
      <vt:lpstr>REDUCE  Operator - 1    </vt:lpstr>
      <vt:lpstr>REDUCE  Operator -2 </vt:lpstr>
      <vt:lpstr>REDUCE  Operator - 3            </vt:lpstr>
      <vt:lpstr>REDUCE  Operator -4 </vt:lpstr>
      <vt:lpstr>REDUCE  Operator -5 </vt:lpstr>
      <vt:lpstr>BASE, CORRESPONDING &amp; MOVE-CORRESPONDING Operators -1     The BASE operator is used as a baseline for ABAP operations and has multiple uses.  e.g. it can be used for data insertion and baselining when comparing data.   With help of CORRESPONDING &amp; MOVE-CORRESPONDING Operators, data movement and copying is made easier now.</vt:lpstr>
      <vt:lpstr>BASE, CORRESPONDING &amp; MOVE-CORRESPONDING Operators -2      </vt:lpstr>
      <vt:lpstr>BASE, CORRESPONDING &amp; MOVE-CORRESPONDING Operators -2      </vt:lpstr>
      <vt:lpstr>BASE, CORRESPONDING &amp; MOVE-CORRESPONDING     Operators -3</vt:lpstr>
      <vt:lpstr>BASE, CORRESPONDING &amp; MOVE-CORRESPONDING     Operators -4</vt:lpstr>
      <vt:lpstr>BASE, CORRESPONDING &amp; MOVE-CORRESPONDING     Operators -5</vt:lpstr>
      <vt:lpstr>BASE, CORRESPONDING &amp; MOVE-CORRESPONDING     Operators -6</vt:lpstr>
      <vt:lpstr>BASE, CORRESPONDING &amp; MOVE-CORRESPONDING     Operators -7</vt:lpstr>
      <vt:lpstr>LOOP AT – GROUP - 1    LOOP AT syntax is further extended to LOOP AT – GROUP statement. This empowers LOOP to    aggregate  internal table s based on specified columns. This also gives freedom to loop only on    the required group and provides runtime information about the  internal table  grouping(Group size    and members) and indexing.  </vt:lpstr>
      <vt:lpstr>LOOP AT – GROUP - 2 </vt:lpstr>
      <vt:lpstr>LOOP AT – GROUP - 3 </vt:lpstr>
      <vt:lpstr>LOOP AT – GROUP - 4 </vt:lpstr>
      <vt:lpstr>Agenda </vt:lpstr>
      <vt:lpstr>  New ABAP provides new types of conversions which are not only time saver but also performance     tuned. Some of the most important conversions are Alpha conversion, Date/Time conversion,    Number conversion etc.</vt:lpstr>
      <vt:lpstr>PowerPoint 簡報</vt:lpstr>
      <vt:lpstr>PowerPoint 簡報</vt:lpstr>
      <vt:lpstr>Agenda </vt:lpstr>
      <vt:lpstr>Classical Open SQL and Its Limitation</vt:lpstr>
      <vt:lpstr>Classical Open SQL and Its Limitation</vt:lpstr>
      <vt:lpstr>PowerPoint 簡報</vt:lpstr>
      <vt:lpstr>PowerPoint 簡報</vt:lpstr>
      <vt:lpstr>PowerPoint 簡報</vt:lpstr>
      <vt:lpstr>PowerPoint 簡報</vt:lpstr>
      <vt:lpstr>Comma and Escaping variable - 1     Comma:       With New SQL, fields to be selected are separated by comma operator ( , ).       Old SQL statement is still valid however the written SQL should be either fully new SQL or       old  SQL… mixing both syntaxes give a syntax error! e.g. If a field list is separated by a      comma, the host variables must be escaped with @ sign.    Escaping Variable:          Now any Variable, Work area or   internal table  which are local to logic, must         be escaped with @ sign when using New SQL. This clearly distinguishes the table         fields from external variables. </vt:lpstr>
      <vt:lpstr>Comma and Escaping variable - 2      SELECT vbeln, posnr FROM vbap INTO TABLE @DATA(lt_vbap).     IF sy-subrc IS INITIAL.        WRITE:/1 'Data exists'.    ENDIF. </vt:lpstr>
      <vt:lpstr>Selecting a Constant - 1     Selecting a constant is possible now in a SELECT query. There may be  different reasons for     selecting a constant, however, in reality, it doesn't fetch anything from the database.     e.g.     This can be readily used for existence check.     </vt:lpstr>
      <vt:lpstr>Selecting a Constant - 2     DATA: lv_matnr TYPE mara-matnr VALUE '1102'.     SELECT SINGLE @abap_true FROM mara INTO @DATA(lv_exists)    WHERE matnr = @lv_matnr.     IF lv_exists IS NOT INITIAL.         WRITE: |Material # { lv_matnr } exists |.    ELSE.         WRITE: |Material # { lv_matnr } NOT exists |.    ENDIF.     </vt:lpstr>
      <vt:lpstr>Arithmetic Calculation - 1 </vt:lpstr>
      <vt:lpstr>Arithmetic Calculation - 2 </vt:lpstr>
      <vt:lpstr>Arithmetic Calculation - 3 </vt:lpstr>
      <vt:lpstr>Arithmetic Calculation - 4        SELECT carrid,                       seatsmax,                       seatsocc,                       ( seatsmax - seatsocc ) as seatsfree       FROM sflight       INTO TABLE @DATA(lt_flight_data). </vt:lpstr>
      <vt:lpstr>Concatenation in SQL - 1       </vt:lpstr>
      <vt:lpstr>Concatenation in SQL - 2       </vt:lpstr>
      <vt:lpstr>CASE Statement - 1    Case inside SELECT simplifies application logic and make code easy to understand. To name a few,    some of the most important advantages of the CASE statement is as below:    1. No need to do a separate loop on  internal table  generated by SQL query just for CASE-based         filtering data fetched from the database.    2. This reduces overall effort and number of lines of code to be written    3. It is possible to code push down a complex business logic to the database layer which         practically makes execution faster on HANA database    CASE keyword works with WHEN, THEN and ELSE keywords and entire CASE statement have    to be given an alias with AS.      </vt:lpstr>
      <vt:lpstr>CASE Statement - 2    SELECT matnr, mtart,       CASE mtart           WHEN 'FERT' THEN '成品'           WHEN 'HALB'  THEN '半成品'           WHEN 'ROH' THEN '原料'           ELSE ‘其他'        END AS material_type   FROM mara   INTO TABLE @DATA(lt_mara_data).    LOOP AT lt_mara_data ASSIGNING FIELD-SYMBOL(&lt;ls_mara_data&gt;).     WRITE: /1 &lt;ls_mara_data&gt;-matnr, &lt;ls_mara_data&gt;-mtart,  &lt;ls_mara_data&gt;-material_type.   ENDLOOP.  </vt:lpstr>
      <vt:lpstr>CTE – Common Table Expressions -1 </vt:lpstr>
      <vt:lpstr>CTE – Common Table Expressions -2 </vt:lpstr>
      <vt:lpstr>CTE – Common Table Expressions -3 </vt:lpstr>
      <vt:lpstr>CTE – Common Table Expressions -4 </vt:lpstr>
      <vt:lpstr>INSERT with SELECT - 1      </vt:lpstr>
      <vt:lpstr>INSERT with SELECT - 2      </vt:lpstr>
      <vt:lpstr>Case Insensitive search with SELECT - 1     Case Insensitive search can be achieved by using a combination of either of two:   1. String function TO_LOWER( ) and SQL string function LOWER( ) with LIKE operator    2. String function TO_UPPER( ) and SQL string function UPPER( ) with LIKE operator </vt:lpstr>
      <vt:lpstr>Case Insensitive search with SELECT - 2     </vt:lpstr>
      <vt:lpstr>Agenda </vt:lpstr>
      <vt:lpstr>PowerPoint 簡報</vt:lpstr>
      <vt:lpstr>Native SQL</vt:lpstr>
      <vt:lpstr>PowerPoint 簡報</vt:lpstr>
      <vt:lpstr>PowerPoint 簡報</vt:lpstr>
      <vt:lpstr>PowerPoint 簡報</vt:lpstr>
      <vt:lpstr>Native SQL (Exec SQL)</vt:lpstr>
      <vt:lpstr>Get a single record </vt:lpstr>
      <vt:lpstr>Get multiple rows</vt:lpstr>
      <vt:lpstr>Cursor Application</vt:lpstr>
      <vt:lpstr>Exception Handling</vt:lpstr>
      <vt:lpstr>Executing DDL Statements</vt:lpstr>
      <vt:lpstr>Agenda </vt:lpstr>
      <vt:lpstr>PowerPoint 簡報</vt:lpstr>
      <vt:lpstr>PowerPoint 簡報</vt:lpstr>
      <vt:lpstr>PowerPoint 簡報</vt:lpstr>
      <vt:lpstr>PowerPoint 簡報</vt:lpstr>
      <vt:lpstr>PowerPoint 簡報</vt:lpstr>
      <vt:lpstr>Connect to the Database </vt:lpstr>
      <vt:lpstr>Preparing the Query </vt:lpstr>
      <vt:lpstr>Executing the Query </vt:lpstr>
      <vt:lpstr>Retrieving Results </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2024-10-13T23:48:44Z</dcterms:created>
  <dcterms:modified xsi:type="dcterms:W3CDTF">2024-10-13T23:48:59Z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0x01010049015EF52A31F54699B5C48EC816F56B</vt:lpwstr>
  </property>
</Properties>
</file>